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7" r:id="rId2"/>
    <p:sldMasterId id="2147483670" r:id="rId3"/>
    <p:sldMasterId id="2147483673" r:id="rId4"/>
    <p:sldMasterId id="2147483686" r:id="rId5"/>
    <p:sldMasterId id="2147483704" r:id="rId6"/>
    <p:sldMasterId id="2147483721" r:id="rId7"/>
    <p:sldMasterId id="2147483734" r:id="rId8"/>
    <p:sldMasterId id="2147483747" r:id="rId9"/>
  </p:sldMasterIdLst>
  <p:notesMasterIdLst>
    <p:notesMasterId r:id="rId40"/>
  </p:notesMasterIdLst>
  <p:sldIdLst>
    <p:sldId id="293" r:id="rId10"/>
    <p:sldId id="319" r:id="rId11"/>
    <p:sldId id="259" r:id="rId12"/>
    <p:sldId id="322" r:id="rId13"/>
    <p:sldId id="272" r:id="rId14"/>
    <p:sldId id="280" r:id="rId15"/>
    <p:sldId id="295" r:id="rId16"/>
    <p:sldId id="332" r:id="rId17"/>
    <p:sldId id="274" r:id="rId18"/>
    <p:sldId id="261" r:id="rId19"/>
    <p:sldId id="262" r:id="rId20"/>
    <p:sldId id="263" r:id="rId21"/>
    <p:sldId id="264" r:id="rId22"/>
    <p:sldId id="320" r:id="rId23"/>
    <p:sldId id="309" r:id="rId24"/>
    <p:sldId id="317" r:id="rId25"/>
    <p:sldId id="318" r:id="rId26"/>
    <p:sldId id="323" r:id="rId27"/>
    <p:sldId id="324" r:id="rId28"/>
    <p:sldId id="325" r:id="rId29"/>
    <p:sldId id="326" r:id="rId30"/>
    <p:sldId id="327" r:id="rId31"/>
    <p:sldId id="276" r:id="rId32"/>
    <p:sldId id="334" r:id="rId33"/>
    <p:sldId id="282" r:id="rId34"/>
    <p:sldId id="289" r:id="rId35"/>
    <p:sldId id="328" r:id="rId36"/>
    <p:sldId id="329" r:id="rId37"/>
    <p:sldId id="330" r:id="rId38"/>
    <p:sldId id="270" r:id="rId3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5"/>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gradFill flip="none" rotWithShape="1">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8100">
              <a:solidFill>
                <a:schemeClr val="bg2"/>
              </a:solidFill>
            </a:ln>
          </c:spPr>
          <c:explosion val="23"/>
          <c:dPt>
            <c:idx val="0"/>
            <c:bubble3D val="0"/>
            <c:spPr>
              <a:gradFill flip="none" rotWithShape="1">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38100">
                <a:solidFill>
                  <a:schemeClr val="bg2"/>
                </a:solidFill>
              </a:ln>
              <a:effectLst>
                <a:outerShdw blurRad="40000" dist="20000" dir="5400000" rotWithShape="0">
                  <a:srgbClr val="000000">
                    <a:alpha val="38000"/>
                  </a:srgbClr>
                </a:outerShdw>
              </a:effectLst>
              <a:sp3d contourW="38100">
                <a:contourClr>
                  <a:schemeClr val="bg2"/>
                </a:contourClr>
              </a:sp3d>
            </c:spPr>
            <c:extLst>
              <c:ext xmlns:c16="http://schemas.microsoft.com/office/drawing/2014/chart" uri="{C3380CC4-5D6E-409C-BE32-E72D297353CC}">
                <c16:uniqueId val="{00000001-E6FE-461D-9269-603EFC318264}"/>
              </c:ext>
            </c:extLst>
          </c:dPt>
          <c:dPt>
            <c:idx val="1"/>
            <c:bubble3D val="0"/>
            <c:spPr>
              <a:gradFill flip="none" rotWithShape="1">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38100">
                <a:solidFill>
                  <a:schemeClr val="bg2"/>
                </a:solidFill>
              </a:ln>
              <a:effectLst>
                <a:outerShdw blurRad="40000" dist="20000" dir="5400000" rotWithShape="0">
                  <a:srgbClr val="000000">
                    <a:alpha val="38000"/>
                  </a:srgbClr>
                </a:outerShdw>
              </a:effectLst>
              <a:sp3d contourW="38100">
                <a:contourClr>
                  <a:schemeClr val="bg2"/>
                </a:contourClr>
              </a:sp3d>
            </c:spPr>
            <c:extLst>
              <c:ext xmlns:c16="http://schemas.microsoft.com/office/drawing/2014/chart" uri="{C3380CC4-5D6E-409C-BE32-E72D297353CC}">
                <c16:uniqueId val="{00000003-E6FE-461D-9269-603EFC318264}"/>
              </c:ext>
            </c:extLst>
          </c:dPt>
          <c:dPt>
            <c:idx val="2"/>
            <c:bubble3D val="0"/>
            <c:spPr>
              <a:gradFill flip="none" rotWithShape="1">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38100">
                <a:solidFill>
                  <a:schemeClr val="bg2"/>
                </a:solidFill>
              </a:ln>
              <a:effectLst>
                <a:outerShdw blurRad="40000" dist="20000" dir="5400000" rotWithShape="0">
                  <a:srgbClr val="000000">
                    <a:alpha val="38000"/>
                  </a:srgbClr>
                </a:outerShdw>
              </a:effectLst>
              <a:sp3d contourW="38100">
                <a:contourClr>
                  <a:schemeClr val="bg2"/>
                </a:contourClr>
              </a:sp3d>
            </c:spPr>
            <c:extLst>
              <c:ext xmlns:c16="http://schemas.microsoft.com/office/drawing/2014/chart" uri="{C3380CC4-5D6E-409C-BE32-E72D297353CC}">
                <c16:uniqueId val="{00000005-E6FE-461D-9269-603EFC318264}"/>
              </c:ext>
            </c:extLst>
          </c:dPt>
          <c:dPt>
            <c:idx val="3"/>
            <c:bubble3D val="0"/>
            <c:spPr>
              <a:gradFill flip="none" rotWithShape="1">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38100">
                <a:solidFill>
                  <a:schemeClr val="bg2"/>
                </a:solidFill>
              </a:ln>
              <a:effectLst>
                <a:outerShdw blurRad="40000" dist="20000" dir="5400000" rotWithShape="0">
                  <a:srgbClr val="000000">
                    <a:alpha val="38000"/>
                  </a:srgbClr>
                </a:outerShdw>
              </a:effectLst>
              <a:sp3d contourW="38100">
                <a:contourClr>
                  <a:schemeClr val="bg2"/>
                </a:contourClr>
              </a:sp3d>
            </c:spPr>
            <c:extLst>
              <c:ext xmlns:c16="http://schemas.microsoft.com/office/drawing/2014/chart" uri="{C3380CC4-5D6E-409C-BE32-E72D297353CC}">
                <c16:uniqueId val="{00000007-E6FE-461D-9269-603EFC318264}"/>
              </c:ext>
            </c:extLst>
          </c:dPt>
          <c:dPt>
            <c:idx val="4"/>
            <c:bubble3D val="0"/>
            <c:spPr>
              <a:gradFill flip="none" rotWithShape="1">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38100">
                <a:solidFill>
                  <a:schemeClr val="bg2"/>
                </a:solidFill>
              </a:ln>
              <a:effectLst>
                <a:outerShdw blurRad="40000" dist="20000" dir="5400000" rotWithShape="0">
                  <a:srgbClr val="000000">
                    <a:alpha val="38000"/>
                  </a:srgbClr>
                </a:outerShdw>
              </a:effectLst>
              <a:sp3d contourW="38100">
                <a:contourClr>
                  <a:schemeClr val="bg2"/>
                </a:contourClr>
              </a:sp3d>
            </c:spPr>
            <c:extLst>
              <c:ext xmlns:c16="http://schemas.microsoft.com/office/drawing/2014/chart" uri="{C3380CC4-5D6E-409C-BE32-E72D297353CC}">
                <c16:uniqueId val="{00000009-E6FE-461D-9269-603EFC318264}"/>
              </c:ext>
            </c:extLst>
          </c:dPt>
          <c:dPt>
            <c:idx val="5"/>
            <c:bubble3D val="0"/>
            <c:spPr>
              <a:gradFill flip="none" rotWithShape="1">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38100">
                <a:solidFill>
                  <a:schemeClr val="bg2"/>
                </a:solidFill>
              </a:ln>
              <a:effectLst>
                <a:outerShdw blurRad="40000" dist="20000" dir="5400000" rotWithShape="0">
                  <a:srgbClr val="000000">
                    <a:alpha val="38000"/>
                  </a:srgbClr>
                </a:outerShdw>
              </a:effectLst>
              <a:sp3d contourW="38100">
                <a:contourClr>
                  <a:schemeClr val="bg2"/>
                </a:contourClr>
              </a:sp3d>
            </c:spPr>
            <c:extLst>
              <c:ext xmlns:c16="http://schemas.microsoft.com/office/drawing/2014/chart" uri="{C3380CC4-5D6E-409C-BE32-E72D297353CC}">
                <c16:uniqueId val="{0000000B-E6FE-461D-9269-603EFC318264}"/>
              </c:ext>
            </c:extLst>
          </c:dPt>
          <c:dPt>
            <c:idx val="6"/>
            <c:bubble3D val="0"/>
            <c:spPr>
              <a:gradFill flip="none" rotWithShape="1">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38100">
                <a:solidFill>
                  <a:schemeClr val="bg2"/>
                </a:solidFill>
              </a:ln>
              <a:effectLst>
                <a:outerShdw blurRad="40000" dist="20000" dir="5400000" rotWithShape="0">
                  <a:srgbClr val="000000">
                    <a:alpha val="38000"/>
                  </a:srgbClr>
                </a:outerShdw>
              </a:effectLst>
              <a:sp3d contourW="38100">
                <a:contourClr>
                  <a:schemeClr val="bg2"/>
                </a:contourClr>
              </a:sp3d>
            </c:spPr>
            <c:extLst>
              <c:ext xmlns:c16="http://schemas.microsoft.com/office/drawing/2014/chart" uri="{C3380CC4-5D6E-409C-BE32-E72D297353CC}">
                <c16:uniqueId val="{0000000D-E6FE-461D-9269-603EFC318264}"/>
              </c:ext>
            </c:extLst>
          </c:dPt>
          <c:dPt>
            <c:idx val="7"/>
            <c:bubble3D val="0"/>
            <c:spPr>
              <a:gradFill flip="none" rotWithShape="1">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38100">
                <a:solidFill>
                  <a:schemeClr val="bg2"/>
                </a:solidFill>
              </a:ln>
              <a:effectLst>
                <a:outerShdw blurRad="40000" dist="20000" dir="5400000" rotWithShape="0">
                  <a:srgbClr val="000000">
                    <a:alpha val="38000"/>
                  </a:srgbClr>
                </a:outerShdw>
              </a:effectLst>
              <a:sp3d contourW="38100">
                <a:contourClr>
                  <a:schemeClr val="bg2"/>
                </a:contourClr>
              </a:sp3d>
            </c:spPr>
            <c:extLst>
              <c:ext xmlns:c16="http://schemas.microsoft.com/office/drawing/2014/chart" uri="{C3380CC4-5D6E-409C-BE32-E72D297353CC}">
                <c16:uniqueId val="{0000000F-E6FE-461D-9269-603EFC318264}"/>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ru-RU"/>
              </a:p>
            </c:txPr>
            <c:dLblPos val="inEnd"/>
            <c:showLegendKey val="0"/>
            <c:showVal val="0"/>
            <c:showCatName val="0"/>
            <c:showSerName val="0"/>
            <c:showPercent val="1"/>
            <c:showBubbleSize val="0"/>
            <c:showLeaderLines val="0"/>
            <c:extLst>
              <c:ext xmlns:c15="http://schemas.microsoft.com/office/drawing/2012/chart" uri="{CE6537A1-D6FC-4f65-9D91-7224C49458BB}"/>
            </c:extLst>
          </c:dLbls>
          <c:val>
            <c:numRef>
              <c:f>Лист2!$E$10:$E$17</c:f>
              <c:numCache>
                <c:formatCode>General</c:formatCode>
                <c:ptCount val="8"/>
                <c:pt idx="0">
                  <c:v>180</c:v>
                </c:pt>
                <c:pt idx="1">
                  <c:v>358</c:v>
                </c:pt>
                <c:pt idx="2">
                  <c:v>224</c:v>
                </c:pt>
                <c:pt idx="3">
                  <c:v>560</c:v>
                </c:pt>
                <c:pt idx="4">
                  <c:v>753</c:v>
                </c:pt>
                <c:pt idx="5">
                  <c:v>507</c:v>
                </c:pt>
                <c:pt idx="6">
                  <c:v>612</c:v>
                </c:pt>
                <c:pt idx="7">
                  <c:v>825</c:v>
                </c:pt>
              </c:numCache>
            </c:numRef>
          </c:val>
          <c:extLst>
            <c:ext xmlns:c16="http://schemas.microsoft.com/office/drawing/2014/chart" uri="{C3380CC4-5D6E-409C-BE32-E72D297353CC}">
              <c16:uniqueId val="{00000010-E6FE-461D-9269-603EFC318264}"/>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жиноят иши сони</c:v>
                </c:pt>
              </c:strCache>
            </c:strRef>
          </c:tx>
          <c:spPr>
            <a:solidFill>
              <a:srgbClr val="FF5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2019</c:v>
                </c:pt>
                <c:pt idx="1">
                  <c:v>2020</c:v>
                </c:pt>
                <c:pt idx="2">
                  <c:v>2021</c:v>
                </c:pt>
                <c:pt idx="3">
                  <c:v>2022</c:v>
                </c:pt>
                <c:pt idx="4">
                  <c:v>2023</c:v>
                </c:pt>
              </c:numCache>
            </c:numRef>
          </c:cat>
          <c:val>
            <c:numRef>
              <c:f>Лист1!$B$2:$B$6</c:f>
              <c:numCache>
                <c:formatCode>General</c:formatCode>
                <c:ptCount val="5"/>
                <c:pt idx="0">
                  <c:v>994</c:v>
                </c:pt>
                <c:pt idx="1">
                  <c:v>1148</c:v>
                </c:pt>
                <c:pt idx="2">
                  <c:v>2345</c:v>
                </c:pt>
                <c:pt idx="3">
                  <c:v>2965</c:v>
                </c:pt>
                <c:pt idx="4">
                  <c:v>3412</c:v>
                </c:pt>
              </c:numCache>
            </c:numRef>
          </c:val>
          <c:extLst>
            <c:ext xmlns:c16="http://schemas.microsoft.com/office/drawing/2014/chart" uri="{C3380CC4-5D6E-409C-BE32-E72D297353CC}">
              <c16:uniqueId val="{00000000-785A-472E-A027-259D1A2AF6DB}"/>
            </c:ext>
          </c:extLst>
        </c:ser>
        <c:ser>
          <c:idx val="1"/>
          <c:order val="1"/>
          <c:tx>
            <c:strRef>
              <c:f>Лист1!$C$1</c:f>
              <c:strCache>
                <c:ptCount val="1"/>
                <c:pt idx="0">
                  <c:v>шахс сони</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4">
                        <a:lumMod val="20000"/>
                        <a:lumOff val="80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2019</c:v>
                </c:pt>
                <c:pt idx="1">
                  <c:v>2020</c:v>
                </c:pt>
                <c:pt idx="2">
                  <c:v>2021</c:v>
                </c:pt>
                <c:pt idx="3">
                  <c:v>2022</c:v>
                </c:pt>
                <c:pt idx="4">
                  <c:v>2023</c:v>
                </c:pt>
              </c:numCache>
            </c:numRef>
          </c:cat>
          <c:val>
            <c:numRef>
              <c:f>Лист1!$C$2:$C$6</c:f>
              <c:numCache>
                <c:formatCode>General</c:formatCode>
                <c:ptCount val="5"/>
                <c:pt idx="0">
                  <c:v>1139</c:v>
                </c:pt>
                <c:pt idx="1">
                  <c:v>1723</c:v>
                </c:pt>
                <c:pt idx="2">
                  <c:v>2804</c:v>
                </c:pt>
                <c:pt idx="3">
                  <c:v>3116</c:v>
                </c:pt>
                <c:pt idx="4">
                  <c:v>3575</c:v>
                </c:pt>
              </c:numCache>
            </c:numRef>
          </c:val>
          <c:extLst>
            <c:ext xmlns:c16="http://schemas.microsoft.com/office/drawing/2014/chart" uri="{C3380CC4-5D6E-409C-BE32-E72D297353CC}">
              <c16:uniqueId val="{00000001-785A-472E-A027-259D1A2AF6DB}"/>
            </c:ext>
          </c:extLst>
        </c:ser>
        <c:dLbls>
          <c:showLegendKey val="0"/>
          <c:showVal val="0"/>
          <c:showCatName val="0"/>
          <c:showSerName val="0"/>
          <c:showPercent val="0"/>
          <c:showBubbleSize val="0"/>
        </c:dLbls>
        <c:gapWidth val="219"/>
        <c:overlap val="-27"/>
        <c:axId val="257615040"/>
        <c:axId val="257613080"/>
      </c:barChart>
      <c:catAx>
        <c:axId val="25761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ru-RU"/>
          </a:p>
        </c:txPr>
        <c:crossAx val="257613080"/>
        <c:crosses val="autoZero"/>
        <c:auto val="1"/>
        <c:lblAlgn val="ctr"/>
        <c:lblOffset val="100"/>
        <c:noMultiLvlLbl val="0"/>
      </c:catAx>
      <c:valAx>
        <c:axId val="257613080"/>
        <c:scaling>
          <c:orientation val="minMax"/>
        </c:scaling>
        <c:delete val="1"/>
        <c:axPos val="l"/>
        <c:numFmt formatCode="General" sourceLinked="1"/>
        <c:majorTickMark val="none"/>
        <c:minorTickMark val="none"/>
        <c:tickLblPos val="nextTo"/>
        <c:crossAx val="257615040"/>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2400" b="0" i="0" u="none" strike="noStrike" kern="1200" baseline="0">
                <a:solidFill>
                  <a:schemeClr val="accent4">
                    <a:lumMod val="20000"/>
                    <a:lumOff val="80000"/>
                  </a:schemeClr>
                </a:solidFill>
                <a:latin typeface="+mn-lt"/>
                <a:ea typeface="+mn-ea"/>
                <a:cs typeface="+mn-cs"/>
              </a:defRPr>
            </a:pPr>
            <a:endParaRPr lang="ru-RU"/>
          </a:p>
        </c:txPr>
      </c:legendEntry>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CAFA3B-22A8-431F-B9BD-FF87B327B0B9}"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ru-RU"/>
        </a:p>
      </dgm:t>
    </dgm:pt>
    <dgm:pt modelId="{FC2C9A67-2104-4C9D-8B55-C93FB1069686}">
      <dgm:prSet phldrT="[Текст]"/>
      <dgm:spPr/>
      <dgm:t>
        <a:bodyPr/>
        <a:lstStyle/>
        <a:p>
          <a:r>
            <a:rPr lang="uz-Cyrl-UZ" dirty="0"/>
            <a:t>Порахўрлик</a:t>
          </a:r>
          <a:endParaRPr lang="ru-RU" dirty="0"/>
        </a:p>
      </dgm:t>
    </dgm:pt>
    <dgm:pt modelId="{C7A6128E-FB3F-48EE-A1D7-723E891B2CE4}" type="parTrans" cxnId="{0166AB47-39ED-4BB4-8DB4-14F7AAA47FEE}">
      <dgm:prSet/>
      <dgm:spPr/>
      <dgm:t>
        <a:bodyPr/>
        <a:lstStyle/>
        <a:p>
          <a:endParaRPr lang="ru-RU"/>
        </a:p>
      </dgm:t>
    </dgm:pt>
    <dgm:pt modelId="{E44F3B50-953F-4B2A-8493-21B3326CDA89}" type="sibTrans" cxnId="{0166AB47-39ED-4BB4-8DB4-14F7AAA47FEE}">
      <dgm:prSet/>
      <dgm:spPr/>
      <dgm:t>
        <a:bodyPr/>
        <a:lstStyle/>
        <a:p>
          <a:endParaRPr lang="ru-RU"/>
        </a:p>
      </dgm:t>
    </dgm:pt>
    <dgm:pt modelId="{AD9ABC32-8F49-4FC2-B83F-5DD9D3EA520C}">
      <dgm:prSet phldrT="[Текст]"/>
      <dgm:spPr/>
      <dgm:t>
        <a:bodyPr/>
        <a:lstStyle/>
        <a:p>
          <a:r>
            <a:rPr lang="uz-Cyrl-UZ" dirty="0"/>
            <a:t>Товламачилик, фирибгарлик</a:t>
          </a:r>
          <a:endParaRPr lang="ru-RU" dirty="0"/>
        </a:p>
      </dgm:t>
    </dgm:pt>
    <dgm:pt modelId="{C45C6F58-0962-49A8-AFF3-AA0BF8ABC3ED}" type="parTrans" cxnId="{4228A4E5-8EAD-4CAA-9254-DCCEC78FF452}">
      <dgm:prSet/>
      <dgm:spPr/>
      <dgm:t>
        <a:bodyPr/>
        <a:lstStyle/>
        <a:p>
          <a:endParaRPr lang="ru-RU"/>
        </a:p>
      </dgm:t>
    </dgm:pt>
    <dgm:pt modelId="{AC8150C6-7613-4A53-A3DC-9F2EDA931564}" type="sibTrans" cxnId="{4228A4E5-8EAD-4CAA-9254-DCCEC78FF452}">
      <dgm:prSet/>
      <dgm:spPr/>
      <dgm:t>
        <a:bodyPr/>
        <a:lstStyle/>
        <a:p>
          <a:endParaRPr lang="ru-RU"/>
        </a:p>
      </dgm:t>
    </dgm:pt>
    <dgm:pt modelId="{DD18B6AB-9EA4-4FFF-BD23-488E5ACBE828}">
      <dgm:prSet phldrT="[Текст]"/>
      <dgm:spPr/>
      <dgm:t>
        <a:bodyPr/>
        <a:lstStyle/>
        <a:p>
          <a:r>
            <a:rPr lang="uz-Cyrl-UZ" dirty="0"/>
            <a:t>Мулкни ўзлаштириш</a:t>
          </a:r>
          <a:endParaRPr lang="ru-RU" dirty="0"/>
        </a:p>
      </dgm:t>
    </dgm:pt>
    <dgm:pt modelId="{5CE51360-5810-48CE-8DD0-72E24C0428AC}" type="parTrans" cxnId="{E88A2282-6040-4627-B39D-CD28C2C70DF9}">
      <dgm:prSet/>
      <dgm:spPr/>
      <dgm:t>
        <a:bodyPr/>
        <a:lstStyle/>
        <a:p>
          <a:endParaRPr lang="ru-RU"/>
        </a:p>
      </dgm:t>
    </dgm:pt>
    <dgm:pt modelId="{7FB84C0E-A06B-46D6-B89F-EBD2657F5DEB}" type="sibTrans" cxnId="{E88A2282-6040-4627-B39D-CD28C2C70DF9}">
      <dgm:prSet/>
      <dgm:spPr/>
      <dgm:t>
        <a:bodyPr/>
        <a:lstStyle/>
        <a:p>
          <a:endParaRPr lang="ru-RU"/>
        </a:p>
      </dgm:t>
    </dgm:pt>
    <dgm:pt modelId="{BBBFDBD1-5DA4-42ED-A13E-783B2415427F}">
      <dgm:prSet phldrT="[Текст]"/>
      <dgm:spPr/>
      <dgm:t>
        <a:bodyPr/>
        <a:lstStyle/>
        <a:p>
          <a:r>
            <a:rPr lang="uz-Cyrl-UZ" dirty="0"/>
            <a:t>Хушомадгўйлик ва совға</a:t>
          </a:r>
          <a:endParaRPr lang="ru-RU" dirty="0"/>
        </a:p>
      </dgm:t>
    </dgm:pt>
    <dgm:pt modelId="{D1E4A3B8-F22A-4C60-BB41-6A1869383F70}" type="parTrans" cxnId="{E51CC8EA-2EAA-4553-ACAF-C4878166ED76}">
      <dgm:prSet/>
      <dgm:spPr/>
      <dgm:t>
        <a:bodyPr/>
        <a:lstStyle/>
        <a:p>
          <a:endParaRPr lang="ru-RU"/>
        </a:p>
      </dgm:t>
    </dgm:pt>
    <dgm:pt modelId="{8207E39B-53D1-46BF-B3DD-282268275676}" type="sibTrans" cxnId="{E51CC8EA-2EAA-4553-ACAF-C4878166ED76}">
      <dgm:prSet/>
      <dgm:spPr/>
      <dgm:t>
        <a:bodyPr/>
        <a:lstStyle/>
        <a:p>
          <a:endParaRPr lang="ru-RU"/>
        </a:p>
      </dgm:t>
    </dgm:pt>
    <dgm:pt modelId="{3ADDAD41-982A-41DD-B243-40FCFFA3FB8D}">
      <dgm:prSet phldrT="[Текст]"/>
      <dgm:spPr/>
      <dgm:t>
        <a:bodyPr/>
        <a:lstStyle/>
        <a:p>
          <a:r>
            <a:rPr lang="uz-Cyrl-UZ" dirty="0"/>
            <a:t>Ҳокимиятни суиистеъмол қилиш</a:t>
          </a:r>
          <a:endParaRPr lang="ru-RU" dirty="0"/>
        </a:p>
      </dgm:t>
    </dgm:pt>
    <dgm:pt modelId="{2DD15E32-28FE-403B-ADBF-FA41B55389A9}" type="sibTrans" cxnId="{E38048E3-F5E7-4276-BDEA-53FE41886111}">
      <dgm:prSet/>
      <dgm:spPr/>
      <dgm:t>
        <a:bodyPr/>
        <a:lstStyle/>
        <a:p>
          <a:endParaRPr lang="ru-RU"/>
        </a:p>
      </dgm:t>
    </dgm:pt>
    <dgm:pt modelId="{48E74695-E39A-424F-9D67-FDE4B1D0A096}" type="parTrans" cxnId="{E38048E3-F5E7-4276-BDEA-53FE41886111}">
      <dgm:prSet/>
      <dgm:spPr/>
      <dgm:t>
        <a:bodyPr/>
        <a:lstStyle/>
        <a:p>
          <a:endParaRPr lang="ru-RU"/>
        </a:p>
      </dgm:t>
    </dgm:pt>
    <dgm:pt modelId="{FC7EE3C3-FCD0-45BF-822D-A504E75779F5}">
      <dgm:prSet phldrT="[Текст]"/>
      <dgm:spPr/>
      <dgm:t>
        <a:bodyPr/>
        <a:lstStyle/>
        <a:p>
          <a:r>
            <a:rPr lang="uz-Cyrl-UZ" dirty="0"/>
            <a:t>Ҳомийлик ва бошқалар</a:t>
          </a:r>
          <a:endParaRPr lang="ru-RU" dirty="0"/>
        </a:p>
      </dgm:t>
    </dgm:pt>
    <dgm:pt modelId="{E73B3A89-AF1F-41FD-A506-82D63B392D3E}" type="parTrans" cxnId="{1EEE8EAC-94F4-4CF1-A30B-680EC5CB5688}">
      <dgm:prSet/>
      <dgm:spPr/>
      <dgm:t>
        <a:bodyPr/>
        <a:lstStyle/>
        <a:p>
          <a:endParaRPr lang="ru-RU"/>
        </a:p>
      </dgm:t>
    </dgm:pt>
    <dgm:pt modelId="{B4626F63-D331-43F9-A2BC-2D27618E589B}" type="sibTrans" cxnId="{1EEE8EAC-94F4-4CF1-A30B-680EC5CB5688}">
      <dgm:prSet/>
      <dgm:spPr/>
      <dgm:t>
        <a:bodyPr/>
        <a:lstStyle/>
        <a:p>
          <a:endParaRPr lang="ru-RU"/>
        </a:p>
      </dgm:t>
    </dgm:pt>
    <dgm:pt modelId="{11B025CA-A3DB-4690-9DE0-31049885FE74}">
      <dgm:prSet phldrT="[Текст]"/>
      <dgm:spPr/>
      <dgm:t>
        <a:bodyPr/>
        <a:lstStyle/>
        <a:p>
          <a:r>
            <a:rPr lang="uz-Cyrl-UZ" dirty="0"/>
            <a:t>Қариндош-уруғчилик ва маҳаллийчилик</a:t>
          </a:r>
          <a:endParaRPr lang="ru-RU" dirty="0"/>
        </a:p>
      </dgm:t>
    </dgm:pt>
    <dgm:pt modelId="{0E4CE0D1-7F69-47DB-9723-D9557833E509}" type="parTrans" cxnId="{6343C31B-8C8E-46DB-8372-F863317D3DF3}">
      <dgm:prSet/>
      <dgm:spPr/>
      <dgm:t>
        <a:bodyPr/>
        <a:lstStyle/>
        <a:p>
          <a:endParaRPr lang="ru-RU"/>
        </a:p>
      </dgm:t>
    </dgm:pt>
    <dgm:pt modelId="{CFA0FB6E-91C1-47EB-BCFF-F54BE41E82C1}" type="sibTrans" cxnId="{6343C31B-8C8E-46DB-8372-F863317D3DF3}">
      <dgm:prSet/>
      <dgm:spPr/>
      <dgm:t>
        <a:bodyPr/>
        <a:lstStyle/>
        <a:p>
          <a:endParaRPr lang="ru-RU"/>
        </a:p>
      </dgm:t>
    </dgm:pt>
    <dgm:pt modelId="{71EB0E40-BED3-42B9-A6BC-8F04A8180AED}" type="pres">
      <dgm:prSet presAssocID="{E9CAFA3B-22A8-431F-B9BD-FF87B327B0B9}" presName="Name0" presStyleCnt="0">
        <dgm:presLayoutVars>
          <dgm:chMax val="7"/>
          <dgm:chPref val="7"/>
          <dgm:dir/>
        </dgm:presLayoutVars>
      </dgm:prSet>
      <dgm:spPr/>
    </dgm:pt>
    <dgm:pt modelId="{C30E3569-D26F-4791-ACE5-06825D76941C}" type="pres">
      <dgm:prSet presAssocID="{E9CAFA3B-22A8-431F-B9BD-FF87B327B0B9}" presName="Name1" presStyleCnt="0"/>
      <dgm:spPr/>
    </dgm:pt>
    <dgm:pt modelId="{E09D27D6-4346-4E35-BDA8-FBF079AD3017}" type="pres">
      <dgm:prSet presAssocID="{E9CAFA3B-22A8-431F-B9BD-FF87B327B0B9}" presName="cycle" presStyleCnt="0"/>
      <dgm:spPr/>
    </dgm:pt>
    <dgm:pt modelId="{2B42AD9D-BF08-4445-8263-1C500677186B}" type="pres">
      <dgm:prSet presAssocID="{E9CAFA3B-22A8-431F-B9BD-FF87B327B0B9}" presName="srcNode" presStyleLbl="node1" presStyleIdx="0" presStyleCnt="7"/>
      <dgm:spPr/>
    </dgm:pt>
    <dgm:pt modelId="{4AA5EECA-4C7F-478D-B80F-A80EEF5A3B1B}" type="pres">
      <dgm:prSet presAssocID="{E9CAFA3B-22A8-431F-B9BD-FF87B327B0B9}" presName="conn" presStyleLbl="parChTrans1D2" presStyleIdx="0" presStyleCnt="1"/>
      <dgm:spPr/>
    </dgm:pt>
    <dgm:pt modelId="{C9705E2C-7658-4B94-AE1C-D713F33AAAE0}" type="pres">
      <dgm:prSet presAssocID="{E9CAFA3B-22A8-431F-B9BD-FF87B327B0B9}" presName="extraNode" presStyleLbl="node1" presStyleIdx="0" presStyleCnt="7"/>
      <dgm:spPr/>
    </dgm:pt>
    <dgm:pt modelId="{9D361023-2AFF-4F1C-819A-C1A386E3E78F}" type="pres">
      <dgm:prSet presAssocID="{E9CAFA3B-22A8-431F-B9BD-FF87B327B0B9}" presName="dstNode" presStyleLbl="node1" presStyleIdx="0" presStyleCnt="7"/>
      <dgm:spPr/>
    </dgm:pt>
    <dgm:pt modelId="{FE620183-4E5C-4C9F-9E36-7EF55CE2E6CA}" type="pres">
      <dgm:prSet presAssocID="{FC2C9A67-2104-4C9D-8B55-C93FB1069686}" presName="text_1" presStyleLbl="node1" presStyleIdx="0" presStyleCnt="7">
        <dgm:presLayoutVars>
          <dgm:bulletEnabled val="1"/>
        </dgm:presLayoutVars>
      </dgm:prSet>
      <dgm:spPr/>
    </dgm:pt>
    <dgm:pt modelId="{0304F56D-34EF-46E3-B80F-52E0EB8C42B6}" type="pres">
      <dgm:prSet presAssocID="{FC2C9A67-2104-4C9D-8B55-C93FB1069686}" presName="accent_1" presStyleCnt="0"/>
      <dgm:spPr/>
    </dgm:pt>
    <dgm:pt modelId="{21EE36AA-8464-47C1-A3D2-7BF2D50B9E24}" type="pres">
      <dgm:prSet presAssocID="{FC2C9A67-2104-4C9D-8B55-C93FB1069686}" presName="accentRepeatNode" presStyleLbl="solidFgAcc1" presStyleIdx="0" presStyleCnt="7"/>
      <dgm:spPr/>
    </dgm:pt>
    <dgm:pt modelId="{A7ADE0BF-0CA8-45AA-A9DB-A3B275A4BB73}" type="pres">
      <dgm:prSet presAssocID="{AD9ABC32-8F49-4FC2-B83F-5DD9D3EA520C}" presName="text_2" presStyleLbl="node1" presStyleIdx="1" presStyleCnt="7">
        <dgm:presLayoutVars>
          <dgm:bulletEnabled val="1"/>
        </dgm:presLayoutVars>
      </dgm:prSet>
      <dgm:spPr/>
    </dgm:pt>
    <dgm:pt modelId="{7B7E4059-1665-4346-93CB-0D98D756E5FC}" type="pres">
      <dgm:prSet presAssocID="{AD9ABC32-8F49-4FC2-B83F-5DD9D3EA520C}" presName="accent_2" presStyleCnt="0"/>
      <dgm:spPr/>
    </dgm:pt>
    <dgm:pt modelId="{E8C56142-34CA-4D73-AC01-B6B49EBB0EFC}" type="pres">
      <dgm:prSet presAssocID="{AD9ABC32-8F49-4FC2-B83F-5DD9D3EA520C}" presName="accentRepeatNode" presStyleLbl="solidFgAcc1" presStyleIdx="1" presStyleCnt="7"/>
      <dgm:spPr/>
    </dgm:pt>
    <dgm:pt modelId="{8BFE14EA-85E1-454F-B67F-DA22D60547E7}" type="pres">
      <dgm:prSet presAssocID="{DD18B6AB-9EA4-4FFF-BD23-488E5ACBE828}" presName="text_3" presStyleLbl="node1" presStyleIdx="2" presStyleCnt="7">
        <dgm:presLayoutVars>
          <dgm:bulletEnabled val="1"/>
        </dgm:presLayoutVars>
      </dgm:prSet>
      <dgm:spPr/>
    </dgm:pt>
    <dgm:pt modelId="{5F894355-F1E7-4156-A817-288E4239FC55}" type="pres">
      <dgm:prSet presAssocID="{DD18B6AB-9EA4-4FFF-BD23-488E5ACBE828}" presName="accent_3" presStyleCnt="0"/>
      <dgm:spPr/>
    </dgm:pt>
    <dgm:pt modelId="{EC4C7ABF-6E0D-4C88-817C-3ADF8AB6F589}" type="pres">
      <dgm:prSet presAssocID="{DD18B6AB-9EA4-4FFF-BD23-488E5ACBE828}" presName="accentRepeatNode" presStyleLbl="solidFgAcc1" presStyleIdx="2" presStyleCnt="7"/>
      <dgm:spPr/>
    </dgm:pt>
    <dgm:pt modelId="{2361F12B-BEEF-4980-88BC-4097454FBFAF}" type="pres">
      <dgm:prSet presAssocID="{3ADDAD41-982A-41DD-B243-40FCFFA3FB8D}" presName="text_4" presStyleLbl="node1" presStyleIdx="3" presStyleCnt="7">
        <dgm:presLayoutVars>
          <dgm:bulletEnabled val="1"/>
        </dgm:presLayoutVars>
      </dgm:prSet>
      <dgm:spPr/>
    </dgm:pt>
    <dgm:pt modelId="{5E78FA35-301B-4B29-9AEC-72501EF860EA}" type="pres">
      <dgm:prSet presAssocID="{3ADDAD41-982A-41DD-B243-40FCFFA3FB8D}" presName="accent_4" presStyleCnt="0"/>
      <dgm:spPr/>
    </dgm:pt>
    <dgm:pt modelId="{45ED7C94-13F3-47EE-8FA1-3686C03E13FD}" type="pres">
      <dgm:prSet presAssocID="{3ADDAD41-982A-41DD-B243-40FCFFA3FB8D}" presName="accentRepeatNode" presStyleLbl="solidFgAcc1" presStyleIdx="3" presStyleCnt="7"/>
      <dgm:spPr/>
    </dgm:pt>
    <dgm:pt modelId="{C6E45909-BCCA-4EDC-A725-02C0600792B0}" type="pres">
      <dgm:prSet presAssocID="{BBBFDBD1-5DA4-42ED-A13E-783B2415427F}" presName="text_5" presStyleLbl="node1" presStyleIdx="4" presStyleCnt="7">
        <dgm:presLayoutVars>
          <dgm:bulletEnabled val="1"/>
        </dgm:presLayoutVars>
      </dgm:prSet>
      <dgm:spPr/>
    </dgm:pt>
    <dgm:pt modelId="{2E34397B-8828-4294-B703-B941356EAFA0}" type="pres">
      <dgm:prSet presAssocID="{BBBFDBD1-5DA4-42ED-A13E-783B2415427F}" presName="accent_5" presStyleCnt="0"/>
      <dgm:spPr/>
    </dgm:pt>
    <dgm:pt modelId="{EDD0265C-34A5-48EF-967C-161A043DDE22}" type="pres">
      <dgm:prSet presAssocID="{BBBFDBD1-5DA4-42ED-A13E-783B2415427F}" presName="accentRepeatNode" presStyleLbl="solidFgAcc1" presStyleIdx="4" presStyleCnt="7"/>
      <dgm:spPr/>
    </dgm:pt>
    <dgm:pt modelId="{2C0E1BEF-E1D7-4442-AE2D-557DB8E28E6E}" type="pres">
      <dgm:prSet presAssocID="{11B025CA-A3DB-4690-9DE0-31049885FE74}" presName="text_6" presStyleLbl="node1" presStyleIdx="5" presStyleCnt="7">
        <dgm:presLayoutVars>
          <dgm:bulletEnabled val="1"/>
        </dgm:presLayoutVars>
      </dgm:prSet>
      <dgm:spPr/>
    </dgm:pt>
    <dgm:pt modelId="{E3835308-3619-415F-9FFC-9BBDDF0E71DA}" type="pres">
      <dgm:prSet presAssocID="{11B025CA-A3DB-4690-9DE0-31049885FE74}" presName="accent_6" presStyleCnt="0"/>
      <dgm:spPr/>
    </dgm:pt>
    <dgm:pt modelId="{A5B99189-E9FD-4604-8FAF-EBE8926F1ACC}" type="pres">
      <dgm:prSet presAssocID="{11B025CA-A3DB-4690-9DE0-31049885FE74}" presName="accentRepeatNode" presStyleLbl="solidFgAcc1" presStyleIdx="5" presStyleCnt="7"/>
      <dgm:spPr/>
    </dgm:pt>
    <dgm:pt modelId="{083C3D0B-072A-4DD5-8811-FEBFBA5241BF}" type="pres">
      <dgm:prSet presAssocID="{FC7EE3C3-FCD0-45BF-822D-A504E75779F5}" presName="text_7" presStyleLbl="node1" presStyleIdx="6" presStyleCnt="7">
        <dgm:presLayoutVars>
          <dgm:bulletEnabled val="1"/>
        </dgm:presLayoutVars>
      </dgm:prSet>
      <dgm:spPr/>
    </dgm:pt>
    <dgm:pt modelId="{90662B36-65CB-4DC8-BF34-58B193D0C194}" type="pres">
      <dgm:prSet presAssocID="{FC7EE3C3-FCD0-45BF-822D-A504E75779F5}" presName="accent_7" presStyleCnt="0"/>
      <dgm:spPr/>
    </dgm:pt>
    <dgm:pt modelId="{7E509074-AF9B-4119-BEE3-0B1E03C6D7D6}" type="pres">
      <dgm:prSet presAssocID="{FC7EE3C3-FCD0-45BF-822D-A504E75779F5}" presName="accentRepeatNode" presStyleLbl="solidFgAcc1" presStyleIdx="6" presStyleCnt="7"/>
      <dgm:spPr/>
    </dgm:pt>
  </dgm:ptLst>
  <dgm:cxnLst>
    <dgm:cxn modelId="{6343C31B-8C8E-46DB-8372-F863317D3DF3}" srcId="{E9CAFA3B-22A8-431F-B9BD-FF87B327B0B9}" destId="{11B025CA-A3DB-4690-9DE0-31049885FE74}" srcOrd="5" destOrd="0" parTransId="{0E4CE0D1-7F69-47DB-9723-D9557833E509}" sibTransId="{CFA0FB6E-91C1-47EB-BCFF-F54BE41E82C1}"/>
    <dgm:cxn modelId="{DF22BD29-4059-406E-A04B-E145B5604F6E}" type="presOf" srcId="{FC2C9A67-2104-4C9D-8B55-C93FB1069686}" destId="{FE620183-4E5C-4C9F-9E36-7EF55CE2E6CA}" srcOrd="0" destOrd="0" presId="urn:microsoft.com/office/officeart/2008/layout/VerticalCurvedList"/>
    <dgm:cxn modelId="{2A905039-BB8A-4FEC-A924-FFE464F80004}" type="presOf" srcId="{11B025CA-A3DB-4690-9DE0-31049885FE74}" destId="{2C0E1BEF-E1D7-4442-AE2D-557DB8E28E6E}" srcOrd="0" destOrd="0" presId="urn:microsoft.com/office/officeart/2008/layout/VerticalCurvedList"/>
    <dgm:cxn modelId="{5C984D3A-9B82-4D61-A033-FDAF822C8C09}" type="presOf" srcId="{BBBFDBD1-5DA4-42ED-A13E-783B2415427F}" destId="{C6E45909-BCCA-4EDC-A725-02C0600792B0}" srcOrd="0" destOrd="0" presId="urn:microsoft.com/office/officeart/2008/layout/VerticalCurvedList"/>
    <dgm:cxn modelId="{0166AB47-39ED-4BB4-8DB4-14F7AAA47FEE}" srcId="{E9CAFA3B-22A8-431F-B9BD-FF87B327B0B9}" destId="{FC2C9A67-2104-4C9D-8B55-C93FB1069686}" srcOrd="0" destOrd="0" parTransId="{C7A6128E-FB3F-48EE-A1D7-723E891B2CE4}" sibTransId="{E44F3B50-953F-4B2A-8493-21B3326CDA89}"/>
    <dgm:cxn modelId="{B2D5754D-1FD8-4FB8-A73E-79FEA9AB0091}" type="presOf" srcId="{DD18B6AB-9EA4-4FFF-BD23-488E5ACBE828}" destId="{8BFE14EA-85E1-454F-B67F-DA22D60547E7}" srcOrd="0" destOrd="0" presId="urn:microsoft.com/office/officeart/2008/layout/VerticalCurvedList"/>
    <dgm:cxn modelId="{4820C57F-5ADC-4D50-9441-085026D7FB97}" type="presOf" srcId="{E44F3B50-953F-4B2A-8493-21B3326CDA89}" destId="{4AA5EECA-4C7F-478D-B80F-A80EEF5A3B1B}" srcOrd="0" destOrd="0" presId="urn:microsoft.com/office/officeart/2008/layout/VerticalCurvedList"/>
    <dgm:cxn modelId="{30AADD81-43F9-4BCE-B030-9FD0DC6533E4}" type="presOf" srcId="{E9CAFA3B-22A8-431F-B9BD-FF87B327B0B9}" destId="{71EB0E40-BED3-42B9-A6BC-8F04A8180AED}" srcOrd="0" destOrd="0" presId="urn:microsoft.com/office/officeart/2008/layout/VerticalCurvedList"/>
    <dgm:cxn modelId="{E88A2282-6040-4627-B39D-CD28C2C70DF9}" srcId="{E9CAFA3B-22A8-431F-B9BD-FF87B327B0B9}" destId="{DD18B6AB-9EA4-4FFF-BD23-488E5ACBE828}" srcOrd="2" destOrd="0" parTransId="{5CE51360-5810-48CE-8DD0-72E24C0428AC}" sibTransId="{7FB84C0E-A06B-46D6-B89F-EBD2657F5DEB}"/>
    <dgm:cxn modelId="{5900EE89-1642-4FE5-9D2C-E7B92D356B0D}" type="presOf" srcId="{FC7EE3C3-FCD0-45BF-822D-A504E75779F5}" destId="{083C3D0B-072A-4DD5-8811-FEBFBA5241BF}" srcOrd="0" destOrd="0" presId="urn:microsoft.com/office/officeart/2008/layout/VerticalCurvedList"/>
    <dgm:cxn modelId="{1EDFCC8F-111E-40B2-AD81-FB7CF3831379}" type="presOf" srcId="{AD9ABC32-8F49-4FC2-B83F-5DD9D3EA520C}" destId="{A7ADE0BF-0CA8-45AA-A9DB-A3B275A4BB73}" srcOrd="0" destOrd="0" presId="urn:microsoft.com/office/officeart/2008/layout/VerticalCurvedList"/>
    <dgm:cxn modelId="{1EEE8EAC-94F4-4CF1-A30B-680EC5CB5688}" srcId="{E9CAFA3B-22A8-431F-B9BD-FF87B327B0B9}" destId="{FC7EE3C3-FCD0-45BF-822D-A504E75779F5}" srcOrd="6" destOrd="0" parTransId="{E73B3A89-AF1F-41FD-A506-82D63B392D3E}" sibTransId="{B4626F63-D331-43F9-A2BC-2D27618E589B}"/>
    <dgm:cxn modelId="{E38048E3-F5E7-4276-BDEA-53FE41886111}" srcId="{E9CAFA3B-22A8-431F-B9BD-FF87B327B0B9}" destId="{3ADDAD41-982A-41DD-B243-40FCFFA3FB8D}" srcOrd="3" destOrd="0" parTransId="{48E74695-E39A-424F-9D67-FDE4B1D0A096}" sibTransId="{2DD15E32-28FE-403B-ADBF-FA41B55389A9}"/>
    <dgm:cxn modelId="{4228A4E5-8EAD-4CAA-9254-DCCEC78FF452}" srcId="{E9CAFA3B-22A8-431F-B9BD-FF87B327B0B9}" destId="{AD9ABC32-8F49-4FC2-B83F-5DD9D3EA520C}" srcOrd="1" destOrd="0" parTransId="{C45C6F58-0962-49A8-AFF3-AA0BF8ABC3ED}" sibTransId="{AC8150C6-7613-4A53-A3DC-9F2EDA931564}"/>
    <dgm:cxn modelId="{E51CC8EA-2EAA-4553-ACAF-C4878166ED76}" srcId="{E9CAFA3B-22A8-431F-B9BD-FF87B327B0B9}" destId="{BBBFDBD1-5DA4-42ED-A13E-783B2415427F}" srcOrd="4" destOrd="0" parTransId="{D1E4A3B8-F22A-4C60-BB41-6A1869383F70}" sibTransId="{8207E39B-53D1-46BF-B3DD-282268275676}"/>
    <dgm:cxn modelId="{36497DEE-C429-4674-8E46-7578AAC90C93}" type="presOf" srcId="{3ADDAD41-982A-41DD-B243-40FCFFA3FB8D}" destId="{2361F12B-BEEF-4980-88BC-4097454FBFAF}" srcOrd="0" destOrd="0" presId="urn:microsoft.com/office/officeart/2008/layout/VerticalCurvedList"/>
    <dgm:cxn modelId="{0FAA6FF6-68B1-44B4-BB4A-F42DFD12BDCA}" type="presParOf" srcId="{71EB0E40-BED3-42B9-A6BC-8F04A8180AED}" destId="{C30E3569-D26F-4791-ACE5-06825D76941C}" srcOrd="0" destOrd="0" presId="urn:microsoft.com/office/officeart/2008/layout/VerticalCurvedList"/>
    <dgm:cxn modelId="{AE6B72FB-886A-4505-9158-6711753D0D24}" type="presParOf" srcId="{C30E3569-D26F-4791-ACE5-06825D76941C}" destId="{E09D27D6-4346-4E35-BDA8-FBF079AD3017}" srcOrd="0" destOrd="0" presId="urn:microsoft.com/office/officeart/2008/layout/VerticalCurvedList"/>
    <dgm:cxn modelId="{2060A467-6AC0-4C2E-B40C-58D569042070}" type="presParOf" srcId="{E09D27D6-4346-4E35-BDA8-FBF079AD3017}" destId="{2B42AD9D-BF08-4445-8263-1C500677186B}" srcOrd="0" destOrd="0" presId="urn:microsoft.com/office/officeart/2008/layout/VerticalCurvedList"/>
    <dgm:cxn modelId="{70DEC7D7-35F9-4CC5-BE97-4DDD07090AC7}" type="presParOf" srcId="{E09D27D6-4346-4E35-BDA8-FBF079AD3017}" destId="{4AA5EECA-4C7F-478D-B80F-A80EEF5A3B1B}" srcOrd="1" destOrd="0" presId="urn:microsoft.com/office/officeart/2008/layout/VerticalCurvedList"/>
    <dgm:cxn modelId="{1193E8C5-2CBD-4DB1-B2B1-DFC95312581C}" type="presParOf" srcId="{E09D27D6-4346-4E35-BDA8-FBF079AD3017}" destId="{C9705E2C-7658-4B94-AE1C-D713F33AAAE0}" srcOrd="2" destOrd="0" presId="urn:microsoft.com/office/officeart/2008/layout/VerticalCurvedList"/>
    <dgm:cxn modelId="{4D10FDCE-8D4E-41E0-847C-48B4F27541F8}" type="presParOf" srcId="{E09D27D6-4346-4E35-BDA8-FBF079AD3017}" destId="{9D361023-2AFF-4F1C-819A-C1A386E3E78F}" srcOrd="3" destOrd="0" presId="urn:microsoft.com/office/officeart/2008/layout/VerticalCurvedList"/>
    <dgm:cxn modelId="{51BA7D44-E375-4A87-A0F2-BCAE2A89DA7A}" type="presParOf" srcId="{C30E3569-D26F-4791-ACE5-06825D76941C}" destId="{FE620183-4E5C-4C9F-9E36-7EF55CE2E6CA}" srcOrd="1" destOrd="0" presId="urn:microsoft.com/office/officeart/2008/layout/VerticalCurvedList"/>
    <dgm:cxn modelId="{842D6AE1-3476-4526-96FD-3DC33C8B8918}" type="presParOf" srcId="{C30E3569-D26F-4791-ACE5-06825D76941C}" destId="{0304F56D-34EF-46E3-B80F-52E0EB8C42B6}" srcOrd="2" destOrd="0" presId="urn:microsoft.com/office/officeart/2008/layout/VerticalCurvedList"/>
    <dgm:cxn modelId="{40ACE286-AD63-4379-B27B-05EE753125AF}" type="presParOf" srcId="{0304F56D-34EF-46E3-B80F-52E0EB8C42B6}" destId="{21EE36AA-8464-47C1-A3D2-7BF2D50B9E24}" srcOrd="0" destOrd="0" presId="urn:microsoft.com/office/officeart/2008/layout/VerticalCurvedList"/>
    <dgm:cxn modelId="{99F403CD-956A-4268-AB4B-470CE42E9B06}" type="presParOf" srcId="{C30E3569-D26F-4791-ACE5-06825D76941C}" destId="{A7ADE0BF-0CA8-45AA-A9DB-A3B275A4BB73}" srcOrd="3" destOrd="0" presId="urn:microsoft.com/office/officeart/2008/layout/VerticalCurvedList"/>
    <dgm:cxn modelId="{3F0E48FA-E01D-493A-B7F5-EE1A6B0BC97F}" type="presParOf" srcId="{C30E3569-D26F-4791-ACE5-06825D76941C}" destId="{7B7E4059-1665-4346-93CB-0D98D756E5FC}" srcOrd="4" destOrd="0" presId="urn:microsoft.com/office/officeart/2008/layout/VerticalCurvedList"/>
    <dgm:cxn modelId="{529A853E-8E0D-4642-9119-767A9D52ECE9}" type="presParOf" srcId="{7B7E4059-1665-4346-93CB-0D98D756E5FC}" destId="{E8C56142-34CA-4D73-AC01-B6B49EBB0EFC}" srcOrd="0" destOrd="0" presId="urn:microsoft.com/office/officeart/2008/layout/VerticalCurvedList"/>
    <dgm:cxn modelId="{F239B221-E7FC-4A10-98DD-0BCC2678022C}" type="presParOf" srcId="{C30E3569-D26F-4791-ACE5-06825D76941C}" destId="{8BFE14EA-85E1-454F-B67F-DA22D60547E7}" srcOrd="5" destOrd="0" presId="urn:microsoft.com/office/officeart/2008/layout/VerticalCurvedList"/>
    <dgm:cxn modelId="{DB15027A-EEC3-4DD2-8F59-0557A230979F}" type="presParOf" srcId="{C30E3569-D26F-4791-ACE5-06825D76941C}" destId="{5F894355-F1E7-4156-A817-288E4239FC55}" srcOrd="6" destOrd="0" presId="urn:microsoft.com/office/officeart/2008/layout/VerticalCurvedList"/>
    <dgm:cxn modelId="{66E60DCF-3997-4783-9D3E-6AF0A623ABB6}" type="presParOf" srcId="{5F894355-F1E7-4156-A817-288E4239FC55}" destId="{EC4C7ABF-6E0D-4C88-817C-3ADF8AB6F589}" srcOrd="0" destOrd="0" presId="urn:microsoft.com/office/officeart/2008/layout/VerticalCurvedList"/>
    <dgm:cxn modelId="{BA2E7FF5-3DA0-4BC8-8EA1-E3B19ABF0E81}" type="presParOf" srcId="{C30E3569-D26F-4791-ACE5-06825D76941C}" destId="{2361F12B-BEEF-4980-88BC-4097454FBFAF}" srcOrd="7" destOrd="0" presId="urn:microsoft.com/office/officeart/2008/layout/VerticalCurvedList"/>
    <dgm:cxn modelId="{6A8B149B-8E60-4496-97CF-EF1F78762895}" type="presParOf" srcId="{C30E3569-D26F-4791-ACE5-06825D76941C}" destId="{5E78FA35-301B-4B29-9AEC-72501EF860EA}" srcOrd="8" destOrd="0" presId="urn:microsoft.com/office/officeart/2008/layout/VerticalCurvedList"/>
    <dgm:cxn modelId="{A7CFE263-DB2C-410A-894A-153216A58A36}" type="presParOf" srcId="{5E78FA35-301B-4B29-9AEC-72501EF860EA}" destId="{45ED7C94-13F3-47EE-8FA1-3686C03E13FD}" srcOrd="0" destOrd="0" presId="urn:microsoft.com/office/officeart/2008/layout/VerticalCurvedList"/>
    <dgm:cxn modelId="{A47BCFE0-1A37-4A89-843A-369175426358}" type="presParOf" srcId="{C30E3569-D26F-4791-ACE5-06825D76941C}" destId="{C6E45909-BCCA-4EDC-A725-02C0600792B0}" srcOrd="9" destOrd="0" presId="urn:microsoft.com/office/officeart/2008/layout/VerticalCurvedList"/>
    <dgm:cxn modelId="{2E7C4E29-E6A6-4E7A-97C3-775EA5DFE7AE}" type="presParOf" srcId="{C30E3569-D26F-4791-ACE5-06825D76941C}" destId="{2E34397B-8828-4294-B703-B941356EAFA0}" srcOrd="10" destOrd="0" presId="urn:microsoft.com/office/officeart/2008/layout/VerticalCurvedList"/>
    <dgm:cxn modelId="{349809E1-1AFE-459D-A310-AADFA07602F8}" type="presParOf" srcId="{2E34397B-8828-4294-B703-B941356EAFA0}" destId="{EDD0265C-34A5-48EF-967C-161A043DDE22}" srcOrd="0" destOrd="0" presId="urn:microsoft.com/office/officeart/2008/layout/VerticalCurvedList"/>
    <dgm:cxn modelId="{47EBB7E5-29BA-4B26-83CB-A7AAAD82A1E9}" type="presParOf" srcId="{C30E3569-D26F-4791-ACE5-06825D76941C}" destId="{2C0E1BEF-E1D7-4442-AE2D-557DB8E28E6E}" srcOrd="11" destOrd="0" presId="urn:microsoft.com/office/officeart/2008/layout/VerticalCurvedList"/>
    <dgm:cxn modelId="{9DC0979C-9E6D-4BF8-AFFE-D684937A9171}" type="presParOf" srcId="{C30E3569-D26F-4791-ACE5-06825D76941C}" destId="{E3835308-3619-415F-9FFC-9BBDDF0E71DA}" srcOrd="12" destOrd="0" presId="urn:microsoft.com/office/officeart/2008/layout/VerticalCurvedList"/>
    <dgm:cxn modelId="{B82EE8AC-2CAF-4FD8-85AA-72A49F05E13F}" type="presParOf" srcId="{E3835308-3619-415F-9FFC-9BBDDF0E71DA}" destId="{A5B99189-E9FD-4604-8FAF-EBE8926F1ACC}" srcOrd="0" destOrd="0" presId="urn:microsoft.com/office/officeart/2008/layout/VerticalCurvedList"/>
    <dgm:cxn modelId="{DF7D1EEA-91B4-4534-877B-D5EC70036DC0}" type="presParOf" srcId="{C30E3569-D26F-4791-ACE5-06825D76941C}" destId="{083C3D0B-072A-4DD5-8811-FEBFBA5241BF}" srcOrd="13" destOrd="0" presId="urn:microsoft.com/office/officeart/2008/layout/VerticalCurvedList"/>
    <dgm:cxn modelId="{4553DDDB-ACF2-46D4-9132-4E90E37CB6E2}" type="presParOf" srcId="{C30E3569-D26F-4791-ACE5-06825D76941C}" destId="{90662B36-65CB-4DC8-BF34-58B193D0C194}" srcOrd="14" destOrd="0" presId="urn:microsoft.com/office/officeart/2008/layout/VerticalCurvedList"/>
    <dgm:cxn modelId="{5EB5D849-A939-4DF0-9D52-74E853B3C7E3}" type="presParOf" srcId="{90662B36-65CB-4DC8-BF34-58B193D0C194}" destId="{7E509074-AF9B-4119-BEE3-0B1E03C6D7D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CAFA3B-22A8-431F-B9BD-FF87B327B0B9}"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ru-RU"/>
        </a:p>
      </dgm:t>
    </dgm:pt>
    <dgm:pt modelId="{FC2C9A67-2104-4C9D-8B55-C93FB1069686}">
      <dgm:prSet phldrT="[Текст]" custT="1"/>
      <dgm:spPr/>
      <dgm:t>
        <a:bodyPr/>
        <a:lstStyle/>
        <a:p>
          <a:pPr algn="just"/>
          <a:r>
            <a:rPr lang="uz-Cyrl-UZ" sz="1600" b="1" dirty="0">
              <a:solidFill>
                <a:srgbClr val="FFFF00"/>
              </a:solidFill>
            </a:rPr>
            <a:t>Маиший коррупция. </a:t>
          </a:r>
          <a:r>
            <a:rPr lang="uz-Cyrl-UZ" sz="1400" dirty="0"/>
            <a:t>Бу турдаги жиноятда фуқаро ўз ишини битириш учун мансабдор шахсга пора беради, мансабдор шахс ўз мансаб ваколатини сотиб, қонунга зид равишда фуқаро томонидан берилган “совға” ёки пора эвазига унинг ишини битириб беради. Ушбу иллат одатда касалхоналар, таълим ташкилотлари, ички ишлар бўлимлари ва бошқа жойларда асосий давлат хизматлардан фойдаланиш жараёнида ҳокимиятнинг қуйи ва ўрта бўғинларида намоён бўлади.</a:t>
          </a:r>
          <a:endParaRPr lang="ru-RU" sz="1400" dirty="0"/>
        </a:p>
      </dgm:t>
    </dgm:pt>
    <dgm:pt modelId="{C7A6128E-FB3F-48EE-A1D7-723E891B2CE4}" type="parTrans" cxnId="{0166AB47-39ED-4BB4-8DB4-14F7AAA47FEE}">
      <dgm:prSet/>
      <dgm:spPr/>
      <dgm:t>
        <a:bodyPr/>
        <a:lstStyle/>
        <a:p>
          <a:endParaRPr lang="ru-RU"/>
        </a:p>
      </dgm:t>
    </dgm:pt>
    <dgm:pt modelId="{E44F3B50-953F-4B2A-8493-21B3326CDA89}" type="sibTrans" cxnId="{0166AB47-39ED-4BB4-8DB4-14F7AAA47FEE}">
      <dgm:prSet/>
      <dgm:spPr/>
      <dgm:t>
        <a:bodyPr/>
        <a:lstStyle/>
        <a:p>
          <a:endParaRPr lang="ru-RU"/>
        </a:p>
      </dgm:t>
    </dgm:pt>
    <dgm:pt modelId="{AD9ABC32-8F49-4FC2-B83F-5DD9D3EA520C}">
      <dgm:prSet phldrT="[Текст]" custT="1"/>
      <dgm:spPr/>
      <dgm:t>
        <a:bodyPr/>
        <a:lstStyle/>
        <a:p>
          <a:pPr algn="just"/>
          <a:r>
            <a:rPr lang="uz-Cyrl-UZ" sz="1600" b="1" dirty="0">
              <a:solidFill>
                <a:srgbClr val="FFFF00"/>
              </a:solidFill>
            </a:rPr>
            <a:t>Ишбилармонлик коррупцияси. </a:t>
          </a:r>
          <a:r>
            <a:rPr lang="uz-Cyrl-UZ" sz="1500" dirty="0"/>
            <a:t>Ушбу қилмиш давлат хизматчилари ва тадбиркорлар ўртасида содир этилади. Яъни, тадбиркор ўз ишини битириш учун давлат хизматчисига пора беради ёки моддий манфаатдор қилади, давлат хизматчиси эса, ушбу тадбиркорни берилган пора ёки кўрсатилган хизмат эвазига ўз ваколатларини суиистеъмол қилади. </a:t>
          </a:r>
          <a:endParaRPr lang="ru-RU" sz="1500" dirty="0"/>
        </a:p>
      </dgm:t>
    </dgm:pt>
    <dgm:pt modelId="{C45C6F58-0962-49A8-AFF3-AA0BF8ABC3ED}" type="parTrans" cxnId="{4228A4E5-8EAD-4CAA-9254-DCCEC78FF452}">
      <dgm:prSet/>
      <dgm:spPr/>
      <dgm:t>
        <a:bodyPr/>
        <a:lstStyle/>
        <a:p>
          <a:endParaRPr lang="ru-RU"/>
        </a:p>
      </dgm:t>
    </dgm:pt>
    <dgm:pt modelId="{AC8150C6-7613-4A53-A3DC-9F2EDA931564}" type="sibTrans" cxnId="{4228A4E5-8EAD-4CAA-9254-DCCEC78FF452}">
      <dgm:prSet/>
      <dgm:spPr/>
      <dgm:t>
        <a:bodyPr/>
        <a:lstStyle/>
        <a:p>
          <a:endParaRPr lang="ru-RU"/>
        </a:p>
      </dgm:t>
    </dgm:pt>
    <dgm:pt modelId="{DD18B6AB-9EA4-4FFF-BD23-488E5ACBE828}">
      <dgm:prSet phldrT="[Текст]"/>
      <dgm:spPr/>
      <dgm:t>
        <a:bodyPr/>
        <a:lstStyle/>
        <a:p>
          <a:pPr algn="just"/>
          <a:r>
            <a:rPr lang="uz-Cyrl-UZ" b="1" dirty="0">
              <a:solidFill>
                <a:srgbClr val="FFFF00"/>
              </a:solidFill>
            </a:rPr>
            <a:t>Юқори ҳокимият вакиллари коррупцияси. </a:t>
          </a:r>
          <a:r>
            <a:rPr lang="uz-Cyrl-UZ" dirty="0"/>
            <a:t>Ушбу қилмиш мамлакатнинг юқори турувчи ҳокимият раҳбарлари, сиёсий партиялар, суд ҳокимияти, ҳуқуқни муҳофаза қилувчи органлари томонидан содир этилади. Бунда, сиёсий ўйинлар орқали мамлакат бошқарилади, уни сайлаган фуқароларнинг хоҳиш-иродасига зид равишда сиёсат юритилади, ошна-оғайничилик орқали ҳукумат мансаблари эгалланади.</a:t>
          </a:r>
          <a:endParaRPr lang="ru-RU" dirty="0"/>
        </a:p>
      </dgm:t>
    </dgm:pt>
    <dgm:pt modelId="{5CE51360-5810-48CE-8DD0-72E24C0428AC}" type="parTrans" cxnId="{E88A2282-6040-4627-B39D-CD28C2C70DF9}">
      <dgm:prSet/>
      <dgm:spPr/>
      <dgm:t>
        <a:bodyPr/>
        <a:lstStyle/>
        <a:p>
          <a:endParaRPr lang="ru-RU"/>
        </a:p>
      </dgm:t>
    </dgm:pt>
    <dgm:pt modelId="{7FB84C0E-A06B-46D6-B89F-EBD2657F5DEB}" type="sibTrans" cxnId="{E88A2282-6040-4627-B39D-CD28C2C70DF9}">
      <dgm:prSet/>
      <dgm:spPr/>
      <dgm:t>
        <a:bodyPr/>
        <a:lstStyle/>
        <a:p>
          <a:endParaRPr lang="ru-RU"/>
        </a:p>
      </dgm:t>
    </dgm:pt>
    <dgm:pt modelId="{71EB0E40-BED3-42B9-A6BC-8F04A8180AED}" type="pres">
      <dgm:prSet presAssocID="{E9CAFA3B-22A8-431F-B9BD-FF87B327B0B9}" presName="Name0" presStyleCnt="0">
        <dgm:presLayoutVars>
          <dgm:chMax val="7"/>
          <dgm:chPref val="7"/>
          <dgm:dir/>
        </dgm:presLayoutVars>
      </dgm:prSet>
      <dgm:spPr/>
    </dgm:pt>
    <dgm:pt modelId="{C30E3569-D26F-4791-ACE5-06825D76941C}" type="pres">
      <dgm:prSet presAssocID="{E9CAFA3B-22A8-431F-B9BD-FF87B327B0B9}" presName="Name1" presStyleCnt="0"/>
      <dgm:spPr/>
    </dgm:pt>
    <dgm:pt modelId="{E09D27D6-4346-4E35-BDA8-FBF079AD3017}" type="pres">
      <dgm:prSet presAssocID="{E9CAFA3B-22A8-431F-B9BD-FF87B327B0B9}" presName="cycle" presStyleCnt="0"/>
      <dgm:spPr/>
    </dgm:pt>
    <dgm:pt modelId="{2B42AD9D-BF08-4445-8263-1C500677186B}" type="pres">
      <dgm:prSet presAssocID="{E9CAFA3B-22A8-431F-B9BD-FF87B327B0B9}" presName="srcNode" presStyleLbl="node1" presStyleIdx="0" presStyleCnt="3"/>
      <dgm:spPr/>
    </dgm:pt>
    <dgm:pt modelId="{4AA5EECA-4C7F-478D-B80F-A80EEF5A3B1B}" type="pres">
      <dgm:prSet presAssocID="{E9CAFA3B-22A8-431F-B9BD-FF87B327B0B9}" presName="conn" presStyleLbl="parChTrans1D2" presStyleIdx="0" presStyleCnt="1"/>
      <dgm:spPr/>
    </dgm:pt>
    <dgm:pt modelId="{C9705E2C-7658-4B94-AE1C-D713F33AAAE0}" type="pres">
      <dgm:prSet presAssocID="{E9CAFA3B-22A8-431F-B9BD-FF87B327B0B9}" presName="extraNode" presStyleLbl="node1" presStyleIdx="0" presStyleCnt="3"/>
      <dgm:spPr/>
    </dgm:pt>
    <dgm:pt modelId="{9D361023-2AFF-4F1C-819A-C1A386E3E78F}" type="pres">
      <dgm:prSet presAssocID="{E9CAFA3B-22A8-431F-B9BD-FF87B327B0B9}" presName="dstNode" presStyleLbl="node1" presStyleIdx="0" presStyleCnt="3"/>
      <dgm:spPr/>
    </dgm:pt>
    <dgm:pt modelId="{FE620183-4E5C-4C9F-9E36-7EF55CE2E6CA}" type="pres">
      <dgm:prSet presAssocID="{FC2C9A67-2104-4C9D-8B55-C93FB1069686}" presName="text_1" presStyleLbl="node1" presStyleIdx="0" presStyleCnt="3" custScaleY="132339">
        <dgm:presLayoutVars>
          <dgm:bulletEnabled val="1"/>
        </dgm:presLayoutVars>
      </dgm:prSet>
      <dgm:spPr/>
    </dgm:pt>
    <dgm:pt modelId="{0304F56D-34EF-46E3-B80F-52E0EB8C42B6}" type="pres">
      <dgm:prSet presAssocID="{FC2C9A67-2104-4C9D-8B55-C93FB1069686}" presName="accent_1" presStyleCnt="0"/>
      <dgm:spPr/>
    </dgm:pt>
    <dgm:pt modelId="{21EE36AA-8464-47C1-A3D2-7BF2D50B9E24}" type="pres">
      <dgm:prSet presAssocID="{FC2C9A67-2104-4C9D-8B55-C93FB1069686}" presName="accentRepeatNode" presStyleLbl="solidFgAcc1" presStyleIdx="0" presStyleCnt="3"/>
      <dgm:spPr/>
    </dgm:pt>
    <dgm:pt modelId="{A7ADE0BF-0CA8-45AA-A9DB-A3B275A4BB73}" type="pres">
      <dgm:prSet presAssocID="{AD9ABC32-8F49-4FC2-B83F-5DD9D3EA520C}" presName="text_2" presStyleLbl="node1" presStyleIdx="1" presStyleCnt="3" custScaleY="128642">
        <dgm:presLayoutVars>
          <dgm:bulletEnabled val="1"/>
        </dgm:presLayoutVars>
      </dgm:prSet>
      <dgm:spPr/>
    </dgm:pt>
    <dgm:pt modelId="{7B7E4059-1665-4346-93CB-0D98D756E5FC}" type="pres">
      <dgm:prSet presAssocID="{AD9ABC32-8F49-4FC2-B83F-5DD9D3EA520C}" presName="accent_2" presStyleCnt="0"/>
      <dgm:spPr/>
    </dgm:pt>
    <dgm:pt modelId="{E8C56142-34CA-4D73-AC01-B6B49EBB0EFC}" type="pres">
      <dgm:prSet presAssocID="{AD9ABC32-8F49-4FC2-B83F-5DD9D3EA520C}" presName="accentRepeatNode" presStyleLbl="solidFgAcc1" presStyleIdx="1" presStyleCnt="3"/>
      <dgm:spPr/>
    </dgm:pt>
    <dgm:pt modelId="{8BFE14EA-85E1-454F-B67F-DA22D60547E7}" type="pres">
      <dgm:prSet presAssocID="{DD18B6AB-9EA4-4FFF-BD23-488E5ACBE828}" presName="text_3" presStyleLbl="node1" presStyleIdx="2" presStyleCnt="3" custScaleY="124945">
        <dgm:presLayoutVars>
          <dgm:bulletEnabled val="1"/>
        </dgm:presLayoutVars>
      </dgm:prSet>
      <dgm:spPr/>
    </dgm:pt>
    <dgm:pt modelId="{5F894355-F1E7-4156-A817-288E4239FC55}" type="pres">
      <dgm:prSet presAssocID="{DD18B6AB-9EA4-4FFF-BD23-488E5ACBE828}" presName="accent_3" presStyleCnt="0"/>
      <dgm:spPr/>
    </dgm:pt>
    <dgm:pt modelId="{EC4C7ABF-6E0D-4C88-817C-3ADF8AB6F589}" type="pres">
      <dgm:prSet presAssocID="{DD18B6AB-9EA4-4FFF-BD23-488E5ACBE828}" presName="accentRepeatNode" presStyleLbl="solidFgAcc1" presStyleIdx="2" presStyleCnt="3"/>
      <dgm:spPr/>
    </dgm:pt>
  </dgm:ptLst>
  <dgm:cxnLst>
    <dgm:cxn modelId="{DF22BD29-4059-406E-A04B-E145B5604F6E}" type="presOf" srcId="{FC2C9A67-2104-4C9D-8B55-C93FB1069686}" destId="{FE620183-4E5C-4C9F-9E36-7EF55CE2E6CA}" srcOrd="0" destOrd="0" presId="urn:microsoft.com/office/officeart/2008/layout/VerticalCurvedList"/>
    <dgm:cxn modelId="{0166AB47-39ED-4BB4-8DB4-14F7AAA47FEE}" srcId="{E9CAFA3B-22A8-431F-B9BD-FF87B327B0B9}" destId="{FC2C9A67-2104-4C9D-8B55-C93FB1069686}" srcOrd="0" destOrd="0" parTransId="{C7A6128E-FB3F-48EE-A1D7-723E891B2CE4}" sibTransId="{E44F3B50-953F-4B2A-8493-21B3326CDA89}"/>
    <dgm:cxn modelId="{B2D5754D-1FD8-4FB8-A73E-79FEA9AB0091}" type="presOf" srcId="{DD18B6AB-9EA4-4FFF-BD23-488E5ACBE828}" destId="{8BFE14EA-85E1-454F-B67F-DA22D60547E7}" srcOrd="0" destOrd="0" presId="urn:microsoft.com/office/officeart/2008/layout/VerticalCurvedList"/>
    <dgm:cxn modelId="{4820C57F-5ADC-4D50-9441-085026D7FB97}" type="presOf" srcId="{E44F3B50-953F-4B2A-8493-21B3326CDA89}" destId="{4AA5EECA-4C7F-478D-B80F-A80EEF5A3B1B}" srcOrd="0" destOrd="0" presId="urn:microsoft.com/office/officeart/2008/layout/VerticalCurvedList"/>
    <dgm:cxn modelId="{30AADD81-43F9-4BCE-B030-9FD0DC6533E4}" type="presOf" srcId="{E9CAFA3B-22A8-431F-B9BD-FF87B327B0B9}" destId="{71EB0E40-BED3-42B9-A6BC-8F04A8180AED}" srcOrd="0" destOrd="0" presId="urn:microsoft.com/office/officeart/2008/layout/VerticalCurvedList"/>
    <dgm:cxn modelId="{E88A2282-6040-4627-B39D-CD28C2C70DF9}" srcId="{E9CAFA3B-22A8-431F-B9BD-FF87B327B0B9}" destId="{DD18B6AB-9EA4-4FFF-BD23-488E5ACBE828}" srcOrd="2" destOrd="0" parTransId="{5CE51360-5810-48CE-8DD0-72E24C0428AC}" sibTransId="{7FB84C0E-A06B-46D6-B89F-EBD2657F5DEB}"/>
    <dgm:cxn modelId="{1EDFCC8F-111E-40B2-AD81-FB7CF3831379}" type="presOf" srcId="{AD9ABC32-8F49-4FC2-B83F-5DD9D3EA520C}" destId="{A7ADE0BF-0CA8-45AA-A9DB-A3B275A4BB73}" srcOrd="0" destOrd="0" presId="urn:microsoft.com/office/officeart/2008/layout/VerticalCurvedList"/>
    <dgm:cxn modelId="{4228A4E5-8EAD-4CAA-9254-DCCEC78FF452}" srcId="{E9CAFA3B-22A8-431F-B9BD-FF87B327B0B9}" destId="{AD9ABC32-8F49-4FC2-B83F-5DD9D3EA520C}" srcOrd="1" destOrd="0" parTransId="{C45C6F58-0962-49A8-AFF3-AA0BF8ABC3ED}" sibTransId="{AC8150C6-7613-4A53-A3DC-9F2EDA931564}"/>
    <dgm:cxn modelId="{0FAA6FF6-68B1-44B4-BB4A-F42DFD12BDCA}" type="presParOf" srcId="{71EB0E40-BED3-42B9-A6BC-8F04A8180AED}" destId="{C30E3569-D26F-4791-ACE5-06825D76941C}" srcOrd="0" destOrd="0" presId="urn:microsoft.com/office/officeart/2008/layout/VerticalCurvedList"/>
    <dgm:cxn modelId="{AE6B72FB-886A-4505-9158-6711753D0D24}" type="presParOf" srcId="{C30E3569-D26F-4791-ACE5-06825D76941C}" destId="{E09D27D6-4346-4E35-BDA8-FBF079AD3017}" srcOrd="0" destOrd="0" presId="urn:microsoft.com/office/officeart/2008/layout/VerticalCurvedList"/>
    <dgm:cxn modelId="{2060A467-6AC0-4C2E-B40C-58D569042070}" type="presParOf" srcId="{E09D27D6-4346-4E35-BDA8-FBF079AD3017}" destId="{2B42AD9D-BF08-4445-8263-1C500677186B}" srcOrd="0" destOrd="0" presId="urn:microsoft.com/office/officeart/2008/layout/VerticalCurvedList"/>
    <dgm:cxn modelId="{70DEC7D7-35F9-4CC5-BE97-4DDD07090AC7}" type="presParOf" srcId="{E09D27D6-4346-4E35-BDA8-FBF079AD3017}" destId="{4AA5EECA-4C7F-478D-B80F-A80EEF5A3B1B}" srcOrd="1" destOrd="0" presId="urn:microsoft.com/office/officeart/2008/layout/VerticalCurvedList"/>
    <dgm:cxn modelId="{1193E8C5-2CBD-4DB1-B2B1-DFC95312581C}" type="presParOf" srcId="{E09D27D6-4346-4E35-BDA8-FBF079AD3017}" destId="{C9705E2C-7658-4B94-AE1C-D713F33AAAE0}" srcOrd="2" destOrd="0" presId="urn:microsoft.com/office/officeart/2008/layout/VerticalCurvedList"/>
    <dgm:cxn modelId="{4D10FDCE-8D4E-41E0-847C-48B4F27541F8}" type="presParOf" srcId="{E09D27D6-4346-4E35-BDA8-FBF079AD3017}" destId="{9D361023-2AFF-4F1C-819A-C1A386E3E78F}" srcOrd="3" destOrd="0" presId="urn:microsoft.com/office/officeart/2008/layout/VerticalCurvedList"/>
    <dgm:cxn modelId="{51BA7D44-E375-4A87-A0F2-BCAE2A89DA7A}" type="presParOf" srcId="{C30E3569-D26F-4791-ACE5-06825D76941C}" destId="{FE620183-4E5C-4C9F-9E36-7EF55CE2E6CA}" srcOrd="1" destOrd="0" presId="urn:microsoft.com/office/officeart/2008/layout/VerticalCurvedList"/>
    <dgm:cxn modelId="{842D6AE1-3476-4526-96FD-3DC33C8B8918}" type="presParOf" srcId="{C30E3569-D26F-4791-ACE5-06825D76941C}" destId="{0304F56D-34EF-46E3-B80F-52E0EB8C42B6}" srcOrd="2" destOrd="0" presId="urn:microsoft.com/office/officeart/2008/layout/VerticalCurvedList"/>
    <dgm:cxn modelId="{40ACE286-AD63-4379-B27B-05EE753125AF}" type="presParOf" srcId="{0304F56D-34EF-46E3-B80F-52E0EB8C42B6}" destId="{21EE36AA-8464-47C1-A3D2-7BF2D50B9E24}" srcOrd="0" destOrd="0" presId="urn:microsoft.com/office/officeart/2008/layout/VerticalCurvedList"/>
    <dgm:cxn modelId="{99F403CD-956A-4268-AB4B-470CE42E9B06}" type="presParOf" srcId="{C30E3569-D26F-4791-ACE5-06825D76941C}" destId="{A7ADE0BF-0CA8-45AA-A9DB-A3B275A4BB73}" srcOrd="3" destOrd="0" presId="urn:microsoft.com/office/officeart/2008/layout/VerticalCurvedList"/>
    <dgm:cxn modelId="{3F0E48FA-E01D-493A-B7F5-EE1A6B0BC97F}" type="presParOf" srcId="{C30E3569-D26F-4791-ACE5-06825D76941C}" destId="{7B7E4059-1665-4346-93CB-0D98D756E5FC}" srcOrd="4" destOrd="0" presId="urn:microsoft.com/office/officeart/2008/layout/VerticalCurvedList"/>
    <dgm:cxn modelId="{529A853E-8E0D-4642-9119-767A9D52ECE9}" type="presParOf" srcId="{7B7E4059-1665-4346-93CB-0D98D756E5FC}" destId="{E8C56142-34CA-4D73-AC01-B6B49EBB0EFC}" srcOrd="0" destOrd="0" presId="urn:microsoft.com/office/officeart/2008/layout/VerticalCurvedList"/>
    <dgm:cxn modelId="{F239B221-E7FC-4A10-98DD-0BCC2678022C}" type="presParOf" srcId="{C30E3569-D26F-4791-ACE5-06825D76941C}" destId="{8BFE14EA-85E1-454F-B67F-DA22D60547E7}" srcOrd="5" destOrd="0" presId="urn:microsoft.com/office/officeart/2008/layout/VerticalCurvedList"/>
    <dgm:cxn modelId="{DB15027A-EEC3-4DD2-8F59-0557A230979F}" type="presParOf" srcId="{C30E3569-D26F-4791-ACE5-06825D76941C}" destId="{5F894355-F1E7-4156-A817-288E4239FC55}" srcOrd="6" destOrd="0" presId="urn:microsoft.com/office/officeart/2008/layout/VerticalCurvedList"/>
    <dgm:cxn modelId="{66E60DCF-3997-4783-9D3E-6AF0A623ABB6}" type="presParOf" srcId="{5F894355-F1E7-4156-A817-288E4239FC55}" destId="{EC4C7ABF-6E0D-4C88-817C-3ADF8AB6F58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A12D52-45B4-4DB0-81AF-E573D35BE631}"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ru-RU"/>
        </a:p>
      </dgm:t>
    </dgm:pt>
    <dgm:pt modelId="{3B375925-BB29-43AE-A7A0-CE56452BE351}">
      <dgm:prSet phldrT="[Текст]"/>
      <dgm:spPr/>
      <dgm:t>
        <a:bodyPr/>
        <a:lstStyle/>
        <a:p>
          <a:r>
            <a:rPr lang="uz-Cyrl-UZ" dirty="0"/>
            <a:t>Аҳолининг ҳуқуқий онги ва ҳуқуқий маданиятини юксалтириш, жамиятда коррупцияга нисбатан муросасиз муносабатни шакллантириш</a:t>
          </a:r>
          <a:endParaRPr lang="ru-RU" dirty="0"/>
        </a:p>
      </dgm:t>
    </dgm:pt>
    <dgm:pt modelId="{23BABDE3-E6F9-453B-A65B-F3633D040320}" type="parTrans" cxnId="{C121CE59-6EE0-490A-8C6A-7AF60691644A}">
      <dgm:prSet/>
      <dgm:spPr/>
      <dgm:t>
        <a:bodyPr/>
        <a:lstStyle/>
        <a:p>
          <a:endParaRPr lang="ru-RU"/>
        </a:p>
      </dgm:t>
    </dgm:pt>
    <dgm:pt modelId="{284B306D-9D3F-4F80-B88A-75679495915B}" type="sibTrans" cxnId="{C121CE59-6EE0-490A-8C6A-7AF60691644A}">
      <dgm:prSet/>
      <dgm:spPr/>
      <dgm:t>
        <a:bodyPr/>
        <a:lstStyle/>
        <a:p>
          <a:endParaRPr lang="ru-RU"/>
        </a:p>
      </dgm:t>
    </dgm:pt>
    <dgm:pt modelId="{8D27FA33-58F6-419A-8A0F-A6DF96FB42A7}">
      <dgm:prSet phldrT="[Текст]"/>
      <dgm:spPr/>
      <dgm:t>
        <a:bodyPr/>
        <a:lstStyle/>
        <a:p>
          <a:r>
            <a:rPr lang="uz-Cyrl-UZ" dirty="0"/>
            <a:t>Давлат ва жамият ҳаётининг барча соҳаларида коррупциянинг олдини олишга доир чора-тадбирларни амалга ошириш</a:t>
          </a:r>
          <a:endParaRPr lang="ru-RU" dirty="0"/>
        </a:p>
      </dgm:t>
    </dgm:pt>
    <dgm:pt modelId="{33F6F18A-C9F9-4487-8436-2E167014A83C}" type="parTrans" cxnId="{7DB32C44-54CA-4695-BFF5-184DE4B4552F}">
      <dgm:prSet/>
      <dgm:spPr/>
      <dgm:t>
        <a:bodyPr/>
        <a:lstStyle/>
        <a:p>
          <a:endParaRPr lang="ru-RU"/>
        </a:p>
      </dgm:t>
    </dgm:pt>
    <dgm:pt modelId="{48509C7C-D9DD-4B82-8B5F-74427D05A56D}" type="sibTrans" cxnId="{7DB32C44-54CA-4695-BFF5-184DE4B4552F}">
      <dgm:prSet/>
      <dgm:spPr/>
      <dgm:t>
        <a:bodyPr/>
        <a:lstStyle/>
        <a:p>
          <a:endParaRPr lang="ru-RU"/>
        </a:p>
      </dgm:t>
    </dgm:pt>
    <dgm:pt modelId="{FEAF6290-EE2A-4581-9060-73D53CB1FE3C}">
      <dgm:prSet phldrT="[Текст]" custT="1"/>
      <dgm:spPr/>
      <dgm:t>
        <a:bodyPr/>
        <a:lstStyle/>
        <a:p>
          <a:r>
            <a:rPr lang="uz-Cyrl-UZ" sz="1600" dirty="0"/>
            <a:t>Коррупцияга оид ҳуқуқбузарликларни ўз вақтида аниқлаш, уларга чек қўйиш, уларнинг оқибатларини, уларга имкон берувчи сабаблар ва шарт-шароитларни бартараф этиш, коррупцияга оид ҳуқуқбузарликларни содир этганлик учун жавобгарликнинг муқаррарлиги принципини таъминлаш</a:t>
          </a:r>
          <a:endParaRPr lang="ru-RU" sz="1600" dirty="0"/>
        </a:p>
      </dgm:t>
    </dgm:pt>
    <dgm:pt modelId="{D826B63D-6825-4EC7-B680-99C7725F0530}" type="parTrans" cxnId="{49C3D583-B7B8-4C9F-B8C6-292993BBB5C3}">
      <dgm:prSet/>
      <dgm:spPr/>
      <dgm:t>
        <a:bodyPr/>
        <a:lstStyle/>
        <a:p>
          <a:endParaRPr lang="ru-RU"/>
        </a:p>
      </dgm:t>
    </dgm:pt>
    <dgm:pt modelId="{46DA74C0-4F2B-4D30-AD8C-1E2C68452233}" type="sibTrans" cxnId="{49C3D583-B7B8-4C9F-B8C6-292993BBB5C3}">
      <dgm:prSet/>
      <dgm:spPr/>
      <dgm:t>
        <a:bodyPr/>
        <a:lstStyle/>
        <a:p>
          <a:endParaRPr lang="ru-RU"/>
        </a:p>
      </dgm:t>
    </dgm:pt>
    <dgm:pt modelId="{BCF98646-5B6E-4CFD-B218-83181A1FA481}" type="pres">
      <dgm:prSet presAssocID="{22A12D52-45B4-4DB0-81AF-E573D35BE631}" presName="Name0" presStyleCnt="0">
        <dgm:presLayoutVars>
          <dgm:dir/>
          <dgm:resizeHandles val="exact"/>
        </dgm:presLayoutVars>
      </dgm:prSet>
      <dgm:spPr/>
    </dgm:pt>
    <dgm:pt modelId="{DFF47F7D-2EBA-4B03-8574-305FF6BD1345}" type="pres">
      <dgm:prSet presAssocID="{3B375925-BB29-43AE-A7A0-CE56452BE351}" presName="node" presStyleLbl="node1" presStyleIdx="0" presStyleCnt="3">
        <dgm:presLayoutVars>
          <dgm:bulletEnabled val="1"/>
        </dgm:presLayoutVars>
      </dgm:prSet>
      <dgm:spPr/>
    </dgm:pt>
    <dgm:pt modelId="{3CA65B22-E97B-4068-AB44-485463D39277}" type="pres">
      <dgm:prSet presAssocID="{284B306D-9D3F-4F80-B88A-75679495915B}" presName="sibTrans" presStyleCnt="0"/>
      <dgm:spPr/>
    </dgm:pt>
    <dgm:pt modelId="{8EE0E95B-0529-4984-98F5-22C652B8CC52}" type="pres">
      <dgm:prSet presAssocID="{8D27FA33-58F6-419A-8A0F-A6DF96FB42A7}" presName="node" presStyleLbl="node1" presStyleIdx="1" presStyleCnt="3">
        <dgm:presLayoutVars>
          <dgm:bulletEnabled val="1"/>
        </dgm:presLayoutVars>
      </dgm:prSet>
      <dgm:spPr/>
    </dgm:pt>
    <dgm:pt modelId="{4DE4E338-2C5A-407B-B0A7-FD13ADED1B22}" type="pres">
      <dgm:prSet presAssocID="{48509C7C-D9DD-4B82-8B5F-74427D05A56D}" presName="sibTrans" presStyleCnt="0"/>
      <dgm:spPr/>
    </dgm:pt>
    <dgm:pt modelId="{9130A057-2A14-48A1-B1E1-FBE9ACAC66E3}" type="pres">
      <dgm:prSet presAssocID="{FEAF6290-EE2A-4581-9060-73D53CB1FE3C}" presName="node" presStyleLbl="node1" presStyleIdx="2" presStyleCnt="3">
        <dgm:presLayoutVars>
          <dgm:bulletEnabled val="1"/>
        </dgm:presLayoutVars>
      </dgm:prSet>
      <dgm:spPr/>
    </dgm:pt>
  </dgm:ptLst>
  <dgm:cxnLst>
    <dgm:cxn modelId="{D382BD62-DC7E-4D52-8B5B-C1020DF80CE7}" type="presOf" srcId="{3B375925-BB29-43AE-A7A0-CE56452BE351}" destId="{DFF47F7D-2EBA-4B03-8574-305FF6BD1345}" srcOrd="0" destOrd="0" presId="urn:microsoft.com/office/officeart/2005/8/layout/hList6"/>
    <dgm:cxn modelId="{7DB32C44-54CA-4695-BFF5-184DE4B4552F}" srcId="{22A12D52-45B4-4DB0-81AF-E573D35BE631}" destId="{8D27FA33-58F6-419A-8A0F-A6DF96FB42A7}" srcOrd="1" destOrd="0" parTransId="{33F6F18A-C9F9-4487-8436-2E167014A83C}" sibTransId="{48509C7C-D9DD-4B82-8B5F-74427D05A56D}"/>
    <dgm:cxn modelId="{C8FEB566-E12E-4782-A7B0-F03F92E43886}" type="presOf" srcId="{FEAF6290-EE2A-4581-9060-73D53CB1FE3C}" destId="{9130A057-2A14-48A1-B1E1-FBE9ACAC66E3}" srcOrd="0" destOrd="0" presId="urn:microsoft.com/office/officeart/2005/8/layout/hList6"/>
    <dgm:cxn modelId="{C121CE59-6EE0-490A-8C6A-7AF60691644A}" srcId="{22A12D52-45B4-4DB0-81AF-E573D35BE631}" destId="{3B375925-BB29-43AE-A7A0-CE56452BE351}" srcOrd="0" destOrd="0" parTransId="{23BABDE3-E6F9-453B-A65B-F3633D040320}" sibTransId="{284B306D-9D3F-4F80-B88A-75679495915B}"/>
    <dgm:cxn modelId="{49C3D583-B7B8-4C9F-B8C6-292993BBB5C3}" srcId="{22A12D52-45B4-4DB0-81AF-E573D35BE631}" destId="{FEAF6290-EE2A-4581-9060-73D53CB1FE3C}" srcOrd="2" destOrd="0" parTransId="{D826B63D-6825-4EC7-B680-99C7725F0530}" sibTransId="{46DA74C0-4F2B-4D30-AD8C-1E2C68452233}"/>
    <dgm:cxn modelId="{491B0BA7-9CFC-48F1-9FF6-0A2D0F6FA2A5}" type="presOf" srcId="{8D27FA33-58F6-419A-8A0F-A6DF96FB42A7}" destId="{8EE0E95B-0529-4984-98F5-22C652B8CC52}" srcOrd="0" destOrd="0" presId="urn:microsoft.com/office/officeart/2005/8/layout/hList6"/>
    <dgm:cxn modelId="{4C73B8F4-B8CD-409E-9875-2CA98116371B}" type="presOf" srcId="{22A12D52-45B4-4DB0-81AF-E573D35BE631}" destId="{BCF98646-5B6E-4CFD-B218-83181A1FA481}" srcOrd="0" destOrd="0" presId="urn:microsoft.com/office/officeart/2005/8/layout/hList6"/>
    <dgm:cxn modelId="{8AB4156F-1C42-4B54-96AC-60B729B46F8F}" type="presParOf" srcId="{BCF98646-5B6E-4CFD-B218-83181A1FA481}" destId="{DFF47F7D-2EBA-4B03-8574-305FF6BD1345}" srcOrd="0" destOrd="0" presId="urn:microsoft.com/office/officeart/2005/8/layout/hList6"/>
    <dgm:cxn modelId="{CF66C8F4-22A6-467A-AC2E-D0E59A19B0EE}" type="presParOf" srcId="{BCF98646-5B6E-4CFD-B218-83181A1FA481}" destId="{3CA65B22-E97B-4068-AB44-485463D39277}" srcOrd="1" destOrd="0" presId="urn:microsoft.com/office/officeart/2005/8/layout/hList6"/>
    <dgm:cxn modelId="{5AEE0AED-22DF-4ACB-9647-0BB071B523AC}" type="presParOf" srcId="{BCF98646-5B6E-4CFD-B218-83181A1FA481}" destId="{8EE0E95B-0529-4984-98F5-22C652B8CC52}" srcOrd="2" destOrd="0" presId="urn:microsoft.com/office/officeart/2005/8/layout/hList6"/>
    <dgm:cxn modelId="{7E2A347F-4FD3-4DBF-B770-D8352223AA18}" type="presParOf" srcId="{BCF98646-5B6E-4CFD-B218-83181A1FA481}" destId="{4DE4E338-2C5A-407B-B0A7-FD13ADED1B22}" srcOrd="3" destOrd="0" presId="urn:microsoft.com/office/officeart/2005/8/layout/hList6"/>
    <dgm:cxn modelId="{D39D6937-EC57-44A1-906F-9455774D4D90}" type="presParOf" srcId="{BCF98646-5B6E-4CFD-B218-83181A1FA481}" destId="{9130A057-2A14-48A1-B1E1-FBE9ACAC66E3}"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C8DCB9-E6B2-4E2F-82F0-19FDDB815B5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39EAAB3B-E1A0-496F-B9FC-53F97D5EBC03}">
      <dgm:prSet phldrT="[Text]" custT="1"/>
      <dgm:spPr/>
      <dgm:t>
        <a:bodyPr/>
        <a:lstStyle/>
        <a:p>
          <a:pPr algn="ctr"/>
          <a:r>
            <a:rPr lang="uz-Cyrl-UZ" sz="4800" dirty="0"/>
            <a:t>1</a:t>
          </a:r>
          <a:endParaRPr lang="en-US" sz="4800" dirty="0"/>
        </a:p>
      </dgm:t>
    </dgm:pt>
    <dgm:pt modelId="{F700221D-08A7-45F9-B90E-D37CE596E240}" type="parTrans" cxnId="{2B60226F-0ED5-4931-8218-1FA89D7D9D81}">
      <dgm:prSet/>
      <dgm:spPr/>
      <dgm:t>
        <a:bodyPr/>
        <a:lstStyle/>
        <a:p>
          <a:pPr algn="just"/>
          <a:endParaRPr lang="en-US" sz="2000"/>
        </a:p>
      </dgm:t>
    </dgm:pt>
    <dgm:pt modelId="{6CF9FACF-AC91-4F71-90B4-813A53A6FA67}" type="sibTrans" cxnId="{2B60226F-0ED5-4931-8218-1FA89D7D9D81}">
      <dgm:prSet/>
      <dgm:spPr/>
      <dgm:t>
        <a:bodyPr/>
        <a:lstStyle/>
        <a:p>
          <a:pPr algn="just"/>
          <a:endParaRPr lang="en-US" sz="2000"/>
        </a:p>
      </dgm:t>
    </dgm:pt>
    <dgm:pt modelId="{DB592B18-38F8-4E34-9487-44CB9BC209AA}">
      <dgm:prSet phldrT="[Text]" custT="1"/>
      <dgm:spPr/>
      <dgm:t>
        <a:bodyPr/>
        <a:lstStyle/>
        <a:p>
          <a:pPr algn="just"/>
          <a:r>
            <a:rPr lang="ru-RU" sz="2000" b="1" i="1" noProof="1">
              <a:solidFill>
                <a:schemeClr val="tx1"/>
              </a:solidFill>
              <a:latin typeface="Segoe UI" panose="020B0502040204020203" pitchFamily="34" charset="0"/>
              <a:ea typeface="Times New Roman" panose="02020603050405020304" pitchFamily="18" charset="0"/>
            </a:rPr>
            <a:t>Коррупцияга қарши курашнинг асосий ричаги — жазонинг муқаррарлиги ва жавобгарлик мавжудлигида.</a:t>
          </a:r>
          <a:r>
            <a:rPr lang="ru-RU" sz="2000" i="1" noProof="1">
              <a:solidFill>
                <a:schemeClr val="tx1"/>
              </a:solidFill>
              <a:latin typeface="Segoe UI" panose="020B0502040204020203" pitchFamily="34" charset="0"/>
              <a:ea typeface="Times New Roman" panose="02020603050405020304" pitchFamily="18" charset="0"/>
            </a:rPr>
            <a:t> Қонунларда жавобгарликни қатъийлаштирмасдан, ҳар бир ҳаракат учун жазо муқаррарлигини белгиламасдан, ҳеч қайси жамиятда коррупцияга қарши самарали кураш тизимини ташкил этиб бўлмайди. </a:t>
          </a:r>
          <a:endParaRPr lang="en-US" sz="2000" i="1" dirty="0"/>
        </a:p>
      </dgm:t>
    </dgm:pt>
    <dgm:pt modelId="{3D344D18-74AF-40F9-A992-B14B39A7CACA}" type="parTrans" cxnId="{BBD90F75-088B-4C51-82C5-2FA379A48814}">
      <dgm:prSet/>
      <dgm:spPr/>
      <dgm:t>
        <a:bodyPr/>
        <a:lstStyle/>
        <a:p>
          <a:pPr algn="just"/>
          <a:endParaRPr lang="en-US" sz="2000"/>
        </a:p>
      </dgm:t>
    </dgm:pt>
    <dgm:pt modelId="{8D0B7C78-7A7C-42F4-BE70-E7CD6915FFB1}" type="sibTrans" cxnId="{BBD90F75-088B-4C51-82C5-2FA379A48814}">
      <dgm:prSet/>
      <dgm:spPr/>
      <dgm:t>
        <a:bodyPr/>
        <a:lstStyle/>
        <a:p>
          <a:pPr algn="just"/>
          <a:endParaRPr lang="en-US" sz="2000"/>
        </a:p>
      </dgm:t>
    </dgm:pt>
    <dgm:pt modelId="{09243335-1908-4D84-87FE-0E3AF4DB5B68}">
      <dgm:prSet phldrT="[Text]" custT="1"/>
      <dgm:spPr/>
      <dgm:t>
        <a:bodyPr/>
        <a:lstStyle/>
        <a:p>
          <a:pPr algn="ctr"/>
          <a:r>
            <a:rPr lang="uz-Cyrl-UZ" sz="4800" dirty="0"/>
            <a:t>2</a:t>
          </a:r>
          <a:endParaRPr lang="en-US" sz="4800" dirty="0"/>
        </a:p>
      </dgm:t>
    </dgm:pt>
    <dgm:pt modelId="{E1EE6D21-55AB-4F86-8882-0430FE3FAA00}" type="parTrans" cxnId="{D702671D-19EA-4741-B25F-518BE79E0D99}">
      <dgm:prSet/>
      <dgm:spPr/>
      <dgm:t>
        <a:bodyPr/>
        <a:lstStyle/>
        <a:p>
          <a:pPr algn="just"/>
          <a:endParaRPr lang="en-US" sz="2000"/>
        </a:p>
      </dgm:t>
    </dgm:pt>
    <dgm:pt modelId="{C6926136-59DF-4A2E-B609-457CF7C57EFD}" type="sibTrans" cxnId="{D702671D-19EA-4741-B25F-518BE79E0D99}">
      <dgm:prSet/>
      <dgm:spPr/>
      <dgm:t>
        <a:bodyPr/>
        <a:lstStyle/>
        <a:p>
          <a:pPr algn="just"/>
          <a:endParaRPr lang="en-US" sz="2000"/>
        </a:p>
      </dgm:t>
    </dgm:pt>
    <dgm:pt modelId="{1D58FEEC-D359-4B43-B3AC-FDBC8F269971}">
      <dgm:prSet phldrT="[Text]" custT="1"/>
      <dgm:spPr/>
      <dgm:t>
        <a:bodyPr/>
        <a:lstStyle/>
        <a:p>
          <a:pPr algn="just"/>
          <a:r>
            <a:rPr lang="ru-RU" sz="2000" b="1" i="1" noProof="1">
              <a:effectLst/>
              <a:latin typeface="Segoe UI" panose="020B0502040204020203" pitchFamily="34" charset="0"/>
              <a:ea typeface="Times New Roman" panose="02020603050405020304" pitchFamily="18" charset="0"/>
              <a:cs typeface="Times New Roman" panose="02020603050405020304" pitchFamily="18" charset="0"/>
            </a:rPr>
            <a:t>Маъмурий ва молиявий иш юритиш услубини ислоҳ этиш керак</a:t>
          </a:r>
          <a:r>
            <a:rPr lang="ru-RU" sz="2000" i="1" noProof="1">
              <a:effectLst/>
              <a:latin typeface="Segoe UI" panose="020B0502040204020203" pitchFamily="34" charset="0"/>
              <a:ea typeface="Times New Roman" panose="02020603050405020304" pitchFamily="18" charset="0"/>
              <a:cs typeface="Times New Roman" panose="02020603050405020304" pitchFamily="18" charset="0"/>
            </a:rPr>
            <a:t>. Молиявий ресурсларни самарали бошқариш, аудит агентликлари ролини ошириш жамият ҳаётида кутилган ва ижобий янгиликларга сабаб бўлади. Фуқаролар учун бюджет эълон қилинди, аммо давлат харидлари масаласида якуний нуқта қўйилмаган. Халқаро молиявий ташкилотлар тақдим этаётган кредитлар нима мақсадда, қандай сарфланаётгани ҳақида ҳам очиқ маълумотлар базаси мавжуд эмас.</a:t>
          </a:r>
          <a:endParaRPr lang="en-US" sz="2000" i="1" dirty="0"/>
        </a:p>
      </dgm:t>
    </dgm:pt>
    <dgm:pt modelId="{BCB85068-8E8D-42A7-A80E-5C6E2592A65C}" type="parTrans" cxnId="{5EB50889-A608-4A55-91FC-62647481BA3A}">
      <dgm:prSet/>
      <dgm:spPr/>
      <dgm:t>
        <a:bodyPr/>
        <a:lstStyle/>
        <a:p>
          <a:pPr algn="just"/>
          <a:endParaRPr lang="en-US" sz="2000"/>
        </a:p>
      </dgm:t>
    </dgm:pt>
    <dgm:pt modelId="{48ABE90B-CBC1-436D-8872-9AA5A47108FA}" type="sibTrans" cxnId="{5EB50889-A608-4A55-91FC-62647481BA3A}">
      <dgm:prSet/>
      <dgm:spPr/>
      <dgm:t>
        <a:bodyPr/>
        <a:lstStyle/>
        <a:p>
          <a:pPr algn="just"/>
          <a:endParaRPr lang="en-US" sz="2000"/>
        </a:p>
      </dgm:t>
    </dgm:pt>
    <dgm:pt modelId="{8DD53F81-E72A-4014-8CA2-8E3BFEACCF93}" type="pres">
      <dgm:prSet presAssocID="{ECC8DCB9-E6B2-4E2F-82F0-19FDDB815B5E}" presName="linearFlow" presStyleCnt="0">
        <dgm:presLayoutVars>
          <dgm:dir/>
          <dgm:animLvl val="lvl"/>
          <dgm:resizeHandles val="exact"/>
        </dgm:presLayoutVars>
      </dgm:prSet>
      <dgm:spPr/>
    </dgm:pt>
    <dgm:pt modelId="{9867339B-CB4E-44E1-8156-19D2382E4321}" type="pres">
      <dgm:prSet presAssocID="{39EAAB3B-E1A0-496F-B9FC-53F97D5EBC03}" presName="composite" presStyleCnt="0"/>
      <dgm:spPr/>
    </dgm:pt>
    <dgm:pt modelId="{CBA886A0-EBC4-4F65-B63E-A557F032EBC4}" type="pres">
      <dgm:prSet presAssocID="{39EAAB3B-E1A0-496F-B9FC-53F97D5EBC03}" presName="parentText" presStyleLbl="alignNode1" presStyleIdx="0" presStyleCnt="2">
        <dgm:presLayoutVars>
          <dgm:chMax val="1"/>
          <dgm:bulletEnabled val="1"/>
        </dgm:presLayoutVars>
      </dgm:prSet>
      <dgm:spPr/>
    </dgm:pt>
    <dgm:pt modelId="{F21E3536-5785-404A-B423-0252693FC1BD}" type="pres">
      <dgm:prSet presAssocID="{39EAAB3B-E1A0-496F-B9FC-53F97D5EBC03}" presName="descendantText" presStyleLbl="alignAcc1" presStyleIdx="0" presStyleCnt="2">
        <dgm:presLayoutVars>
          <dgm:bulletEnabled val="1"/>
        </dgm:presLayoutVars>
      </dgm:prSet>
      <dgm:spPr/>
    </dgm:pt>
    <dgm:pt modelId="{8BC0757C-E047-49A5-A95C-83A213C61C49}" type="pres">
      <dgm:prSet presAssocID="{6CF9FACF-AC91-4F71-90B4-813A53A6FA67}" presName="sp" presStyleCnt="0"/>
      <dgm:spPr/>
    </dgm:pt>
    <dgm:pt modelId="{270F8A9C-7E73-4788-B080-F40AC315408A}" type="pres">
      <dgm:prSet presAssocID="{09243335-1908-4D84-87FE-0E3AF4DB5B68}" presName="composite" presStyleCnt="0"/>
      <dgm:spPr/>
    </dgm:pt>
    <dgm:pt modelId="{E3FCEF37-79B3-46F8-944E-1123B1D6C0FC}" type="pres">
      <dgm:prSet presAssocID="{09243335-1908-4D84-87FE-0E3AF4DB5B68}" presName="parentText" presStyleLbl="alignNode1" presStyleIdx="1" presStyleCnt="2">
        <dgm:presLayoutVars>
          <dgm:chMax val="1"/>
          <dgm:bulletEnabled val="1"/>
        </dgm:presLayoutVars>
      </dgm:prSet>
      <dgm:spPr/>
    </dgm:pt>
    <dgm:pt modelId="{2C452769-FEB6-4B43-A52A-50995E77AA10}" type="pres">
      <dgm:prSet presAssocID="{09243335-1908-4D84-87FE-0E3AF4DB5B68}" presName="descendantText" presStyleLbl="alignAcc1" presStyleIdx="1" presStyleCnt="2" custScaleY="136154">
        <dgm:presLayoutVars>
          <dgm:bulletEnabled val="1"/>
        </dgm:presLayoutVars>
      </dgm:prSet>
      <dgm:spPr/>
    </dgm:pt>
  </dgm:ptLst>
  <dgm:cxnLst>
    <dgm:cxn modelId="{D4518900-1AC9-4736-AC28-8668DE8CD89F}" type="presOf" srcId="{ECC8DCB9-E6B2-4E2F-82F0-19FDDB815B5E}" destId="{8DD53F81-E72A-4014-8CA2-8E3BFEACCF93}" srcOrd="0" destOrd="0" presId="urn:microsoft.com/office/officeart/2005/8/layout/chevron2"/>
    <dgm:cxn modelId="{D702671D-19EA-4741-B25F-518BE79E0D99}" srcId="{ECC8DCB9-E6B2-4E2F-82F0-19FDDB815B5E}" destId="{09243335-1908-4D84-87FE-0E3AF4DB5B68}" srcOrd="1" destOrd="0" parTransId="{E1EE6D21-55AB-4F86-8882-0430FE3FAA00}" sibTransId="{C6926136-59DF-4A2E-B609-457CF7C57EFD}"/>
    <dgm:cxn modelId="{EE209D44-D925-46CA-879B-999779B58C82}" type="presOf" srcId="{09243335-1908-4D84-87FE-0E3AF4DB5B68}" destId="{E3FCEF37-79B3-46F8-944E-1123B1D6C0FC}" srcOrd="0" destOrd="0" presId="urn:microsoft.com/office/officeart/2005/8/layout/chevron2"/>
    <dgm:cxn modelId="{2B60226F-0ED5-4931-8218-1FA89D7D9D81}" srcId="{ECC8DCB9-E6B2-4E2F-82F0-19FDDB815B5E}" destId="{39EAAB3B-E1A0-496F-B9FC-53F97D5EBC03}" srcOrd="0" destOrd="0" parTransId="{F700221D-08A7-45F9-B90E-D37CE596E240}" sibTransId="{6CF9FACF-AC91-4F71-90B4-813A53A6FA67}"/>
    <dgm:cxn modelId="{BBD90F75-088B-4C51-82C5-2FA379A48814}" srcId="{39EAAB3B-E1A0-496F-B9FC-53F97D5EBC03}" destId="{DB592B18-38F8-4E34-9487-44CB9BC209AA}" srcOrd="0" destOrd="0" parTransId="{3D344D18-74AF-40F9-A992-B14B39A7CACA}" sibTransId="{8D0B7C78-7A7C-42F4-BE70-E7CD6915FFB1}"/>
    <dgm:cxn modelId="{0E1A0B7C-C584-40F8-8DAB-BC4AA75C273A}" type="presOf" srcId="{1D58FEEC-D359-4B43-B3AC-FDBC8F269971}" destId="{2C452769-FEB6-4B43-A52A-50995E77AA10}" srcOrd="0" destOrd="0" presId="urn:microsoft.com/office/officeart/2005/8/layout/chevron2"/>
    <dgm:cxn modelId="{5EB50889-A608-4A55-91FC-62647481BA3A}" srcId="{09243335-1908-4D84-87FE-0E3AF4DB5B68}" destId="{1D58FEEC-D359-4B43-B3AC-FDBC8F269971}" srcOrd="0" destOrd="0" parTransId="{BCB85068-8E8D-42A7-A80E-5C6E2592A65C}" sibTransId="{48ABE90B-CBC1-436D-8872-9AA5A47108FA}"/>
    <dgm:cxn modelId="{C01D10AD-37D4-4657-B001-82E3AC9FB34B}" type="presOf" srcId="{39EAAB3B-E1A0-496F-B9FC-53F97D5EBC03}" destId="{CBA886A0-EBC4-4F65-B63E-A557F032EBC4}" srcOrd="0" destOrd="0" presId="urn:microsoft.com/office/officeart/2005/8/layout/chevron2"/>
    <dgm:cxn modelId="{DFC96DF0-2953-4102-8F86-1F2ED96E9A0E}" type="presOf" srcId="{DB592B18-38F8-4E34-9487-44CB9BC209AA}" destId="{F21E3536-5785-404A-B423-0252693FC1BD}" srcOrd="0" destOrd="0" presId="urn:microsoft.com/office/officeart/2005/8/layout/chevron2"/>
    <dgm:cxn modelId="{97201024-EA1A-4503-A996-083019235F74}" type="presParOf" srcId="{8DD53F81-E72A-4014-8CA2-8E3BFEACCF93}" destId="{9867339B-CB4E-44E1-8156-19D2382E4321}" srcOrd="0" destOrd="0" presId="urn:microsoft.com/office/officeart/2005/8/layout/chevron2"/>
    <dgm:cxn modelId="{BD0F0D09-A4D5-40E9-9466-375E0FF684A1}" type="presParOf" srcId="{9867339B-CB4E-44E1-8156-19D2382E4321}" destId="{CBA886A0-EBC4-4F65-B63E-A557F032EBC4}" srcOrd="0" destOrd="0" presId="urn:microsoft.com/office/officeart/2005/8/layout/chevron2"/>
    <dgm:cxn modelId="{002D78BB-FACF-4A8A-B51D-BA3E267D6912}" type="presParOf" srcId="{9867339B-CB4E-44E1-8156-19D2382E4321}" destId="{F21E3536-5785-404A-B423-0252693FC1BD}" srcOrd="1" destOrd="0" presId="urn:microsoft.com/office/officeart/2005/8/layout/chevron2"/>
    <dgm:cxn modelId="{0218CB88-1C61-4C38-BD05-5E9AC736449D}" type="presParOf" srcId="{8DD53F81-E72A-4014-8CA2-8E3BFEACCF93}" destId="{8BC0757C-E047-49A5-A95C-83A213C61C49}" srcOrd="1" destOrd="0" presId="urn:microsoft.com/office/officeart/2005/8/layout/chevron2"/>
    <dgm:cxn modelId="{8FD75358-785A-499A-B115-56E2940EB1F5}" type="presParOf" srcId="{8DD53F81-E72A-4014-8CA2-8E3BFEACCF93}" destId="{270F8A9C-7E73-4788-B080-F40AC315408A}" srcOrd="2" destOrd="0" presId="urn:microsoft.com/office/officeart/2005/8/layout/chevron2"/>
    <dgm:cxn modelId="{351B3939-246B-49DC-A349-A4FEEA0306A1}" type="presParOf" srcId="{270F8A9C-7E73-4788-B080-F40AC315408A}" destId="{E3FCEF37-79B3-46F8-944E-1123B1D6C0FC}" srcOrd="0" destOrd="0" presId="urn:microsoft.com/office/officeart/2005/8/layout/chevron2"/>
    <dgm:cxn modelId="{FACF2A64-395C-496A-A3A8-11C672AE91DD}" type="presParOf" srcId="{270F8A9C-7E73-4788-B080-F40AC315408A}" destId="{2C452769-FEB6-4B43-A52A-50995E77AA1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C8DCB9-E6B2-4E2F-82F0-19FDDB815B5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39EAAB3B-E1A0-496F-B9FC-53F97D5EBC03}">
      <dgm:prSet phldrT="[Text]" custT="1"/>
      <dgm:spPr/>
      <dgm:t>
        <a:bodyPr/>
        <a:lstStyle/>
        <a:p>
          <a:pPr algn="ctr"/>
          <a:r>
            <a:rPr lang="uz-Cyrl-UZ" sz="4800" dirty="0"/>
            <a:t>3</a:t>
          </a:r>
          <a:endParaRPr lang="en-US" sz="4800" dirty="0"/>
        </a:p>
      </dgm:t>
    </dgm:pt>
    <dgm:pt modelId="{F700221D-08A7-45F9-B90E-D37CE596E240}" type="parTrans" cxnId="{2B60226F-0ED5-4931-8218-1FA89D7D9D81}">
      <dgm:prSet/>
      <dgm:spPr/>
      <dgm:t>
        <a:bodyPr/>
        <a:lstStyle/>
        <a:p>
          <a:pPr algn="just"/>
          <a:endParaRPr lang="en-US" sz="2000"/>
        </a:p>
      </dgm:t>
    </dgm:pt>
    <dgm:pt modelId="{6CF9FACF-AC91-4F71-90B4-813A53A6FA67}" type="sibTrans" cxnId="{2B60226F-0ED5-4931-8218-1FA89D7D9D81}">
      <dgm:prSet/>
      <dgm:spPr/>
      <dgm:t>
        <a:bodyPr/>
        <a:lstStyle/>
        <a:p>
          <a:pPr algn="just"/>
          <a:endParaRPr lang="en-US" sz="2000"/>
        </a:p>
      </dgm:t>
    </dgm:pt>
    <dgm:pt modelId="{DB592B18-38F8-4E34-9487-44CB9BC209AA}">
      <dgm:prSet phldrT="[Text]" custT="1"/>
      <dgm:spPr/>
      <dgm:t>
        <a:bodyPr/>
        <a:lstStyle/>
        <a:p>
          <a:pPr algn="just"/>
          <a:r>
            <a:rPr lang="ru-RU" sz="2000" b="1" i="1" noProof="1">
              <a:solidFill>
                <a:schemeClr val="tx1"/>
              </a:solidFill>
              <a:latin typeface="Segoe UI" panose="020B0502040204020203" pitchFamily="34" charset="0"/>
              <a:ea typeface="Times New Roman" panose="02020603050405020304" pitchFamily="18" charset="0"/>
              <a:cs typeface="Times New Roman" panose="02020603050405020304" pitchFamily="18" charset="0"/>
            </a:rPr>
            <a:t>Матбуот эркинлиги ва маълумотлар очиқлиги коррупциянинг ашаддий кушандаси ҳисобланади.</a:t>
          </a:r>
          <a:r>
            <a:rPr lang="ru-RU" sz="2000" i="1" noProof="1">
              <a:solidFill>
                <a:schemeClr val="tx1"/>
              </a:solidFill>
              <a:latin typeface="Segoe UI" panose="020B0502040204020203" pitchFamily="34" charset="0"/>
              <a:ea typeface="Times New Roman" panose="02020603050405020304" pitchFamily="18" charset="0"/>
              <a:cs typeface="Times New Roman" panose="02020603050405020304" pitchFamily="18" charset="0"/>
            </a:rPr>
            <a:t> Freedom House инсон ҳуқуқларини ҳимоя қилиш халқаро ташкилоти «Freedom in the world 2019» ҳисоботида 195 мамлакатидаги вазиятни қиёсий таҳлил қилиб, Ўзбекистонни сўз эркинлиги мавжуд бўлмаган давлатлар қаторига қўшган. Бундай салбий кўрсаткич матбуот эркинлигига ҳам тааллуқлидир. </a:t>
          </a:r>
          <a:endParaRPr lang="en-US" sz="2000" i="1" dirty="0"/>
        </a:p>
      </dgm:t>
    </dgm:pt>
    <dgm:pt modelId="{3D344D18-74AF-40F9-A992-B14B39A7CACA}" type="parTrans" cxnId="{BBD90F75-088B-4C51-82C5-2FA379A48814}">
      <dgm:prSet/>
      <dgm:spPr/>
      <dgm:t>
        <a:bodyPr/>
        <a:lstStyle/>
        <a:p>
          <a:pPr algn="just"/>
          <a:endParaRPr lang="en-US" sz="2000"/>
        </a:p>
      </dgm:t>
    </dgm:pt>
    <dgm:pt modelId="{8D0B7C78-7A7C-42F4-BE70-E7CD6915FFB1}" type="sibTrans" cxnId="{BBD90F75-088B-4C51-82C5-2FA379A48814}">
      <dgm:prSet/>
      <dgm:spPr/>
      <dgm:t>
        <a:bodyPr/>
        <a:lstStyle/>
        <a:p>
          <a:pPr algn="just"/>
          <a:endParaRPr lang="en-US" sz="2000"/>
        </a:p>
      </dgm:t>
    </dgm:pt>
    <dgm:pt modelId="{09243335-1908-4D84-87FE-0E3AF4DB5B68}">
      <dgm:prSet phldrT="[Text]" custT="1"/>
      <dgm:spPr/>
      <dgm:t>
        <a:bodyPr/>
        <a:lstStyle/>
        <a:p>
          <a:pPr algn="ctr"/>
          <a:r>
            <a:rPr lang="uz-Cyrl-UZ" sz="4800" dirty="0"/>
            <a:t>4</a:t>
          </a:r>
          <a:endParaRPr lang="en-US" sz="4800" dirty="0"/>
        </a:p>
      </dgm:t>
    </dgm:pt>
    <dgm:pt modelId="{E1EE6D21-55AB-4F86-8882-0430FE3FAA00}" type="parTrans" cxnId="{D702671D-19EA-4741-B25F-518BE79E0D99}">
      <dgm:prSet/>
      <dgm:spPr/>
      <dgm:t>
        <a:bodyPr/>
        <a:lstStyle/>
        <a:p>
          <a:pPr algn="just"/>
          <a:endParaRPr lang="en-US" sz="2000"/>
        </a:p>
      </dgm:t>
    </dgm:pt>
    <dgm:pt modelId="{C6926136-59DF-4A2E-B609-457CF7C57EFD}" type="sibTrans" cxnId="{D702671D-19EA-4741-B25F-518BE79E0D99}">
      <dgm:prSet/>
      <dgm:spPr/>
      <dgm:t>
        <a:bodyPr/>
        <a:lstStyle/>
        <a:p>
          <a:pPr algn="just"/>
          <a:endParaRPr lang="en-US" sz="2000"/>
        </a:p>
      </dgm:t>
    </dgm:pt>
    <dgm:pt modelId="{1D58FEEC-D359-4B43-B3AC-FDBC8F269971}">
      <dgm:prSet phldrT="[Text]" custT="1"/>
      <dgm:spPr/>
      <dgm:t>
        <a:bodyPr/>
        <a:lstStyle/>
        <a:p>
          <a:pPr algn="just"/>
          <a:r>
            <a:rPr lang="ru-RU" sz="2000" b="1" i="1" noProof="1">
              <a:solidFill>
                <a:schemeClr val="tx1"/>
              </a:solidFill>
              <a:latin typeface="Segoe UI" panose="020B0502040204020203" pitchFamily="34" charset="0"/>
              <a:ea typeface="Times New Roman" panose="02020603050405020304" pitchFamily="18" charset="0"/>
            </a:rPr>
            <a:t>Парламент олдида мансабдорлар, ташкилот вакилларининг ҳисобдорлигини ошириш керак, бу жараёнлар кенг жамоатчиликка етиб боришида кўмак зарур.</a:t>
          </a:r>
          <a:r>
            <a:rPr lang="ru-RU" sz="2000" i="1" noProof="1">
              <a:solidFill>
                <a:schemeClr val="tx1"/>
              </a:solidFill>
              <a:latin typeface="Segoe UI" panose="020B0502040204020203" pitchFamily="34" charset="0"/>
              <a:ea typeface="Times New Roman" panose="02020603050405020304" pitchFamily="18" charset="0"/>
            </a:rPr>
            <a:t> Ўзбекистонда давлат бюджетидан ташқари, вазирлик, ташкилотлар ҳузурида турли мақомдаги жамғармалар мавжуд. Унинг маблағлари қандай сарф этилаётгани, баланс ҳақида умумий маълумот ҳам оммага эълон қилинмайди.</a:t>
          </a:r>
          <a:endParaRPr lang="en-US" sz="2000" i="1" dirty="0"/>
        </a:p>
      </dgm:t>
    </dgm:pt>
    <dgm:pt modelId="{BCB85068-8E8D-42A7-A80E-5C6E2592A65C}" type="parTrans" cxnId="{5EB50889-A608-4A55-91FC-62647481BA3A}">
      <dgm:prSet/>
      <dgm:spPr/>
      <dgm:t>
        <a:bodyPr/>
        <a:lstStyle/>
        <a:p>
          <a:pPr algn="just"/>
          <a:endParaRPr lang="en-US" sz="2000"/>
        </a:p>
      </dgm:t>
    </dgm:pt>
    <dgm:pt modelId="{48ABE90B-CBC1-436D-8872-9AA5A47108FA}" type="sibTrans" cxnId="{5EB50889-A608-4A55-91FC-62647481BA3A}">
      <dgm:prSet/>
      <dgm:spPr/>
      <dgm:t>
        <a:bodyPr/>
        <a:lstStyle/>
        <a:p>
          <a:pPr algn="just"/>
          <a:endParaRPr lang="en-US" sz="2000"/>
        </a:p>
      </dgm:t>
    </dgm:pt>
    <dgm:pt modelId="{8DD53F81-E72A-4014-8CA2-8E3BFEACCF93}" type="pres">
      <dgm:prSet presAssocID="{ECC8DCB9-E6B2-4E2F-82F0-19FDDB815B5E}" presName="linearFlow" presStyleCnt="0">
        <dgm:presLayoutVars>
          <dgm:dir/>
          <dgm:animLvl val="lvl"/>
          <dgm:resizeHandles val="exact"/>
        </dgm:presLayoutVars>
      </dgm:prSet>
      <dgm:spPr/>
    </dgm:pt>
    <dgm:pt modelId="{9867339B-CB4E-44E1-8156-19D2382E4321}" type="pres">
      <dgm:prSet presAssocID="{39EAAB3B-E1A0-496F-B9FC-53F97D5EBC03}" presName="composite" presStyleCnt="0"/>
      <dgm:spPr/>
    </dgm:pt>
    <dgm:pt modelId="{CBA886A0-EBC4-4F65-B63E-A557F032EBC4}" type="pres">
      <dgm:prSet presAssocID="{39EAAB3B-E1A0-496F-B9FC-53F97D5EBC03}" presName="parentText" presStyleLbl="alignNode1" presStyleIdx="0" presStyleCnt="2">
        <dgm:presLayoutVars>
          <dgm:chMax val="1"/>
          <dgm:bulletEnabled val="1"/>
        </dgm:presLayoutVars>
      </dgm:prSet>
      <dgm:spPr/>
    </dgm:pt>
    <dgm:pt modelId="{F21E3536-5785-404A-B423-0252693FC1BD}" type="pres">
      <dgm:prSet presAssocID="{39EAAB3B-E1A0-496F-B9FC-53F97D5EBC03}" presName="descendantText" presStyleLbl="alignAcc1" presStyleIdx="0" presStyleCnt="2" custScaleY="128719">
        <dgm:presLayoutVars>
          <dgm:bulletEnabled val="1"/>
        </dgm:presLayoutVars>
      </dgm:prSet>
      <dgm:spPr/>
    </dgm:pt>
    <dgm:pt modelId="{8BC0757C-E047-49A5-A95C-83A213C61C49}" type="pres">
      <dgm:prSet presAssocID="{6CF9FACF-AC91-4F71-90B4-813A53A6FA67}" presName="sp" presStyleCnt="0"/>
      <dgm:spPr/>
    </dgm:pt>
    <dgm:pt modelId="{270F8A9C-7E73-4788-B080-F40AC315408A}" type="pres">
      <dgm:prSet presAssocID="{09243335-1908-4D84-87FE-0E3AF4DB5B68}" presName="composite" presStyleCnt="0"/>
      <dgm:spPr/>
    </dgm:pt>
    <dgm:pt modelId="{E3FCEF37-79B3-46F8-944E-1123B1D6C0FC}" type="pres">
      <dgm:prSet presAssocID="{09243335-1908-4D84-87FE-0E3AF4DB5B68}" presName="parentText" presStyleLbl="alignNode1" presStyleIdx="1" presStyleCnt="2">
        <dgm:presLayoutVars>
          <dgm:chMax val="1"/>
          <dgm:bulletEnabled val="1"/>
        </dgm:presLayoutVars>
      </dgm:prSet>
      <dgm:spPr/>
    </dgm:pt>
    <dgm:pt modelId="{2C452769-FEB6-4B43-A52A-50995E77AA10}" type="pres">
      <dgm:prSet presAssocID="{09243335-1908-4D84-87FE-0E3AF4DB5B68}" presName="descendantText" presStyleLbl="alignAcc1" presStyleIdx="1" presStyleCnt="2" custScaleY="136154">
        <dgm:presLayoutVars>
          <dgm:bulletEnabled val="1"/>
        </dgm:presLayoutVars>
      </dgm:prSet>
      <dgm:spPr/>
    </dgm:pt>
  </dgm:ptLst>
  <dgm:cxnLst>
    <dgm:cxn modelId="{39CB2B04-5051-4B12-B917-38C3F28F62E7}" type="presOf" srcId="{DB592B18-38F8-4E34-9487-44CB9BC209AA}" destId="{F21E3536-5785-404A-B423-0252693FC1BD}" srcOrd="0" destOrd="0" presId="urn:microsoft.com/office/officeart/2005/8/layout/chevron2"/>
    <dgm:cxn modelId="{C292A61C-76AA-4E80-B000-9B0636E42883}" type="presOf" srcId="{39EAAB3B-E1A0-496F-B9FC-53F97D5EBC03}" destId="{CBA886A0-EBC4-4F65-B63E-A557F032EBC4}" srcOrd="0" destOrd="0" presId="urn:microsoft.com/office/officeart/2005/8/layout/chevron2"/>
    <dgm:cxn modelId="{D702671D-19EA-4741-B25F-518BE79E0D99}" srcId="{ECC8DCB9-E6B2-4E2F-82F0-19FDDB815B5E}" destId="{09243335-1908-4D84-87FE-0E3AF4DB5B68}" srcOrd="1" destOrd="0" parTransId="{E1EE6D21-55AB-4F86-8882-0430FE3FAA00}" sibTransId="{C6926136-59DF-4A2E-B609-457CF7C57EFD}"/>
    <dgm:cxn modelId="{C6F0E03C-7737-4CCB-AAEB-C173E7AA817A}" type="presOf" srcId="{ECC8DCB9-E6B2-4E2F-82F0-19FDDB815B5E}" destId="{8DD53F81-E72A-4014-8CA2-8E3BFEACCF93}" srcOrd="0" destOrd="0" presId="urn:microsoft.com/office/officeart/2005/8/layout/chevron2"/>
    <dgm:cxn modelId="{2B60226F-0ED5-4931-8218-1FA89D7D9D81}" srcId="{ECC8DCB9-E6B2-4E2F-82F0-19FDDB815B5E}" destId="{39EAAB3B-E1A0-496F-B9FC-53F97D5EBC03}" srcOrd="0" destOrd="0" parTransId="{F700221D-08A7-45F9-B90E-D37CE596E240}" sibTransId="{6CF9FACF-AC91-4F71-90B4-813A53A6FA67}"/>
    <dgm:cxn modelId="{BBD90F75-088B-4C51-82C5-2FA379A48814}" srcId="{39EAAB3B-E1A0-496F-B9FC-53F97D5EBC03}" destId="{DB592B18-38F8-4E34-9487-44CB9BC209AA}" srcOrd="0" destOrd="0" parTransId="{3D344D18-74AF-40F9-A992-B14B39A7CACA}" sibTransId="{8D0B7C78-7A7C-42F4-BE70-E7CD6915FFB1}"/>
    <dgm:cxn modelId="{92040A7C-8324-41F4-8709-3062EF55F8CA}" type="presOf" srcId="{1D58FEEC-D359-4B43-B3AC-FDBC8F269971}" destId="{2C452769-FEB6-4B43-A52A-50995E77AA10}" srcOrd="0" destOrd="0" presId="urn:microsoft.com/office/officeart/2005/8/layout/chevron2"/>
    <dgm:cxn modelId="{5EB50889-A608-4A55-91FC-62647481BA3A}" srcId="{09243335-1908-4D84-87FE-0E3AF4DB5B68}" destId="{1D58FEEC-D359-4B43-B3AC-FDBC8F269971}" srcOrd="0" destOrd="0" parTransId="{BCB85068-8E8D-42A7-A80E-5C6E2592A65C}" sibTransId="{48ABE90B-CBC1-436D-8872-9AA5A47108FA}"/>
    <dgm:cxn modelId="{2EA58CDC-5B17-4C47-8D0B-E6742FE1EC85}" type="presOf" srcId="{09243335-1908-4D84-87FE-0E3AF4DB5B68}" destId="{E3FCEF37-79B3-46F8-944E-1123B1D6C0FC}" srcOrd="0" destOrd="0" presId="urn:microsoft.com/office/officeart/2005/8/layout/chevron2"/>
    <dgm:cxn modelId="{0F467F9F-EC49-4C5C-98F8-3377A8D27974}" type="presParOf" srcId="{8DD53F81-E72A-4014-8CA2-8E3BFEACCF93}" destId="{9867339B-CB4E-44E1-8156-19D2382E4321}" srcOrd="0" destOrd="0" presId="urn:microsoft.com/office/officeart/2005/8/layout/chevron2"/>
    <dgm:cxn modelId="{95FE0789-D960-48CF-8A6E-83C534E98C1E}" type="presParOf" srcId="{9867339B-CB4E-44E1-8156-19D2382E4321}" destId="{CBA886A0-EBC4-4F65-B63E-A557F032EBC4}" srcOrd="0" destOrd="0" presId="urn:microsoft.com/office/officeart/2005/8/layout/chevron2"/>
    <dgm:cxn modelId="{23B85458-6188-49D2-B4B6-4914553AD4AB}" type="presParOf" srcId="{9867339B-CB4E-44E1-8156-19D2382E4321}" destId="{F21E3536-5785-404A-B423-0252693FC1BD}" srcOrd="1" destOrd="0" presId="urn:microsoft.com/office/officeart/2005/8/layout/chevron2"/>
    <dgm:cxn modelId="{A4763138-721C-4342-9C64-E93F26AC5FE1}" type="presParOf" srcId="{8DD53F81-E72A-4014-8CA2-8E3BFEACCF93}" destId="{8BC0757C-E047-49A5-A95C-83A213C61C49}" srcOrd="1" destOrd="0" presId="urn:microsoft.com/office/officeart/2005/8/layout/chevron2"/>
    <dgm:cxn modelId="{0F1889B4-CD7B-4494-B1B4-13FD85F7E3C4}" type="presParOf" srcId="{8DD53F81-E72A-4014-8CA2-8E3BFEACCF93}" destId="{270F8A9C-7E73-4788-B080-F40AC315408A}" srcOrd="2" destOrd="0" presId="urn:microsoft.com/office/officeart/2005/8/layout/chevron2"/>
    <dgm:cxn modelId="{EE878A4F-471A-4A74-9D46-6384CCFF624F}" type="presParOf" srcId="{270F8A9C-7E73-4788-B080-F40AC315408A}" destId="{E3FCEF37-79B3-46F8-944E-1123B1D6C0FC}" srcOrd="0" destOrd="0" presId="urn:microsoft.com/office/officeart/2005/8/layout/chevron2"/>
    <dgm:cxn modelId="{9805D263-0E4F-4890-853F-310B5864294B}" type="presParOf" srcId="{270F8A9C-7E73-4788-B080-F40AC315408A}" destId="{2C452769-FEB6-4B43-A52A-50995E77AA1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5EECA-4C7F-478D-B80F-A80EEF5A3B1B}">
      <dsp:nvSpPr>
        <dsp:cNvPr id="0" name=""/>
        <dsp:cNvSpPr/>
      </dsp:nvSpPr>
      <dsp:spPr>
        <a:xfrm>
          <a:off x="-7166830" y="-1096484"/>
          <a:ext cx="8536480" cy="8536480"/>
        </a:xfrm>
        <a:prstGeom prst="blockArc">
          <a:avLst>
            <a:gd name="adj1" fmla="val 18900000"/>
            <a:gd name="adj2" fmla="val 2700000"/>
            <a:gd name="adj3" fmla="val 253"/>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620183-4E5C-4C9F-9E36-7EF55CE2E6CA}">
      <dsp:nvSpPr>
        <dsp:cNvPr id="0" name=""/>
        <dsp:cNvSpPr/>
      </dsp:nvSpPr>
      <dsp:spPr>
        <a:xfrm>
          <a:off x="444997" y="288376"/>
          <a:ext cx="7452988" cy="57649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596" tIns="68580" rIns="68580" bIns="68580" numCol="1" spcCol="1270" anchor="ctr" anchorCtr="0">
          <a:noAutofit/>
        </a:bodyPr>
        <a:lstStyle/>
        <a:p>
          <a:pPr marL="0" lvl="0" indent="0" algn="l" defTabSz="1200150">
            <a:lnSpc>
              <a:spcPct val="90000"/>
            </a:lnSpc>
            <a:spcBef>
              <a:spcPct val="0"/>
            </a:spcBef>
            <a:spcAft>
              <a:spcPct val="35000"/>
            </a:spcAft>
            <a:buNone/>
          </a:pPr>
          <a:r>
            <a:rPr lang="uz-Cyrl-UZ" sz="2700" kern="1200" dirty="0"/>
            <a:t>Порахўрлик</a:t>
          </a:r>
          <a:endParaRPr lang="ru-RU" sz="2700" kern="1200" dirty="0"/>
        </a:p>
      </dsp:txBody>
      <dsp:txXfrm>
        <a:off x="444997" y="288376"/>
        <a:ext cx="7452988" cy="576498"/>
      </dsp:txXfrm>
    </dsp:sp>
    <dsp:sp modelId="{21EE36AA-8464-47C1-A3D2-7BF2D50B9E24}">
      <dsp:nvSpPr>
        <dsp:cNvPr id="0" name=""/>
        <dsp:cNvSpPr/>
      </dsp:nvSpPr>
      <dsp:spPr>
        <a:xfrm>
          <a:off x="84685" y="216313"/>
          <a:ext cx="720622" cy="720622"/>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ADE0BF-0CA8-45AA-A9DB-A3B275A4BB73}">
      <dsp:nvSpPr>
        <dsp:cNvPr id="0" name=""/>
        <dsp:cNvSpPr/>
      </dsp:nvSpPr>
      <dsp:spPr>
        <a:xfrm>
          <a:off x="967068" y="1153631"/>
          <a:ext cx="6930917" cy="57649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596" tIns="68580" rIns="68580" bIns="68580" numCol="1" spcCol="1270" anchor="ctr" anchorCtr="0">
          <a:noAutofit/>
        </a:bodyPr>
        <a:lstStyle/>
        <a:p>
          <a:pPr marL="0" lvl="0" indent="0" algn="l" defTabSz="1200150">
            <a:lnSpc>
              <a:spcPct val="90000"/>
            </a:lnSpc>
            <a:spcBef>
              <a:spcPct val="0"/>
            </a:spcBef>
            <a:spcAft>
              <a:spcPct val="35000"/>
            </a:spcAft>
            <a:buNone/>
          </a:pPr>
          <a:r>
            <a:rPr lang="uz-Cyrl-UZ" sz="2700" kern="1200" dirty="0"/>
            <a:t>Товламачилик, фирибгарлик</a:t>
          </a:r>
          <a:endParaRPr lang="ru-RU" sz="2700" kern="1200" dirty="0"/>
        </a:p>
      </dsp:txBody>
      <dsp:txXfrm>
        <a:off x="967068" y="1153631"/>
        <a:ext cx="6930917" cy="576498"/>
      </dsp:txXfrm>
    </dsp:sp>
    <dsp:sp modelId="{E8C56142-34CA-4D73-AC01-B6B49EBB0EFC}">
      <dsp:nvSpPr>
        <dsp:cNvPr id="0" name=""/>
        <dsp:cNvSpPr/>
      </dsp:nvSpPr>
      <dsp:spPr>
        <a:xfrm>
          <a:off x="606756" y="1081568"/>
          <a:ext cx="720622" cy="720622"/>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FE14EA-85E1-454F-B67F-DA22D60547E7}">
      <dsp:nvSpPr>
        <dsp:cNvPr id="0" name=""/>
        <dsp:cNvSpPr/>
      </dsp:nvSpPr>
      <dsp:spPr>
        <a:xfrm>
          <a:off x="1253160" y="2018251"/>
          <a:ext cx="6644825" cy="57649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596" tIns="68580" rIns="68580" bIns="68580" numCol="1" spcCol="1270" anchor="ctr" anchorCtr="0">
          <a:noAutofit/>
        </a:bodyPr>
        <a:lstStyle/>
        <a:p>
          <a:pPr marL="0" lvl="0" indent="0" algn="l" defTabSz="1200150">
            <a:lnSpc>
              <a:spcPct val="90000"/>
            </a:lnSpc>
            <a:spcBef>
              <a:spcPct val="0"/>
            </a:spcBef>
            <a:spcAft>
              <a:spcPct val="35000"/>
            </a:spcAft>
            <a:buNone/>
          </a:pPr>
          <a:r>
            <a:rPr lang="uz-Cyrl-UZ" sz="2700" kern="1200" dirty="0"/>
            <a:t>Мулкни ўзлаштириш</a:t>
          </a:r>
          <a:endParaRPr lang="ru-RU" sz="2700" kern="1200" dirty="0"/>
        </a:p>
      </dsp:txBody>
      <dsp:txXfrm>
        <a:off x="1253160" y="2018251"/>
        <a:ext cx="6644825" cy="576498"/>
      </dsp:txXfrm>
    </dsp:sp>
    <dsp:sp modelId="{EC4C7ABF-6E0D-4C88-817C-3ADF8AB6F589}">
      <dsp:nvSpPr>
        <dsp:cNvPr id="0" name=""/>
        <dsp:cNvSpPr/>
      </dsp:nvSpPr>
      <dsp:spPr>
        <a:xfrm>
          <a:off x="892849" y="1946189"/>
          <a:ext cx="720622" cy="720622"/>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61F12B-BEEF-4980-88BC-4097454FBFAF}">
      <dsp:nvSpPr>
        <dsp:cNvPr id="0" name=""/>
        <dsp:cNvSpPr/>
      </dsp:nvSpPr>
      <dsp:spPr>
        <a:xfrm>
          <a:off x="1344507" y="2883506"/>
          <a:ext cx="6553478" cy="57649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596" tIns="68580" rIns="68580" bIns="68580" numCol="1" spcCol="1270" anchor="ctr" anchorCtr="0">
          <a:noAutofit/>
        </a:bodyPr>
        <a:lstStyle/>
        <a:p>
          <a:pPr marL="0" lvl="0" indent="0" algn="l" defTabSz="1200150">
            <a:lnSpc>
              <a:spcPct val="90000"/>
            </a:lnSpc>
            <a:spcBef>
              <a:spcPct val="0"/>
            </a:spcBef>
            <a:spcAft>
              <a:spcPct val="35000"/>
            </a:spcAft>
            <a:buNone/>
          </a:pPr>
          <a:r>
            <a:rPr lang="uz-Cyrl-UZ" sz="2700" kern="1200" dirty="0"/>
            <a:t>Ҳокимиятни суиистеъмол қилиш</a:t>
          </a:r>
          <a:endParaRPr lang="ru-RU" sz="2700" kern="1200" dirty="0"/>
        </a:p>
      </dsp:txBody>
      <dsp:txXfrm>
        <a:off x="1344507" y="2883506"/>
        <a:ext cx="6553478" cy="576498"/>
      </dsp:txXfrm>
    </dsp:sp>
    <dsp:sp modelId="{45ED7C94-13F3-47EE-8FA1-3686C03E13FD}">
      <dsp:nvSpPr>
        <dsp:cNvPr id="0" name=""/>
        <dsp:cNvSpPr/>
      </dsp:nvSpPr>
      <dsp:spPr>
        <a:xfrm>
          <a:off x="984195" y="2811444"/>
          <a:ext cx="720622" cy="720622"/>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E45909-BCCA-4EDC-A725-02C0600792B0}">
      <dsp:nvSpPr>
        <dsp:cNvPr id="0" name=""/>
        <dsp:cNvSpPr/>
      </dsp:nvSpPr>
      <dsp:spPr>
        <a:xfrm>
          <a:off x="1253160" y="3748761"/>
          <a:ext cx="6644825" cy="57649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596" tIns="68580" rIns="68580" bIns="68580" numCol="1" spcCol="1270" anchor="ctr" anchorCtr="0">
          <a:noAutofit/>
        </a:bodyPr>
        <a:lstStyle/>
        <a:p>
          <a:pPr marL="0" lvl="0" indent="0" algn="l" defTabSz="1200150">
            <a:lnSpc>
              <a:spcPct val="90000"/>
            </a:lnSpc>
            <a:spcBef>
              <a:spcPct val="0"/>
            </a:spcBef>
            <a:spcAft>
              <a:spcPct val="35000"/>
            </a:spcAft>
            <a:buNone/>
          </a:pPr>
          <a:r>
            <a:rPr lang="uz-Cyrl-UZ" sz="2700" kern="1200" dirty="0"/>
            <a:t>Хушомадгўйлик ва совға</a:t>
          </a:r>
          <a:endParaRPr lang="ru-RU" sz="2700" kern="1200" dirty="0"/>
        </a:p>
      </dsp:txBody>
      <dsp:txXfrm>
        <a:off x="1253160" y="3748761"/>
        <a:ext cx="6644825" cy="576498"/>
      </dsp:txXfrm>
    </dsp:sp>
    <dsp:sp modelId="{EDD0265C-34A5-48EF-967C-161A043DDE22}">
      <dsp:nvSpPr>
        <dsp:cNvPr id="0" name=""/>
        <dsp:cNvSpPr/>
      </dsp:nvSpPr>
      <dsp:spPr>
        <a:xfrm>
          <a:off x="892849" y="3676699"/>
          <a:ext cx="720622" cy="720622"/>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0E1BEF-E1D7-4442-AE2D-557DB8E28E6E}">
      <dsp:nvSpPr>
        <dsp:cNvPr id="0" name=""/>
        <dsp:cNvSpPr/>
      </dsp:nvSpPr>
      <dsp:spPr>
        <a:xfrm>
          <a:off x="967068" y="4613382"/>
          <a:ext cx="6930917" cy="57649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596" tIns="68580" rIns="68580" bIns="68580" numCol="1" spcCol="1270" anchor="ctr" anchorCtr="0">
          <a:noAutofit/>
        </a:bodyPr>
        <a:lstStyle/>
        <a:p>
          <a:pPr marL="0" lvl="0" indent="0" algn="l" defTabSz="1200150">
            <a:lnSpc>
              <a:spcPct val="90000"/>
            </a:lnSpc>
            <a:spcBef>
              <a:spcPct val="0"/>
            </a:spcBef>
            <a:spcAft>
              <a:spcPct val="35000"/>
            </a:spcAft>
            <a:buNone/>
          </a:pPr>
          <a:r>
            <a:rPr lang="uz-Cyrl-UZ" sz="2700" kern="1200" dirty="0"/>
            <a:t>Қариндош-уруғчилик ва маҳаллийчилик</a:t>
          </a:r>
          <a:endParaRPr lang="ru-RU" sz="2700" kern="1200" dirty="0"/>
        </a:p>
      </dsp:txBody>
      <dsp:txXfrm>
        <a:off x="967068" y="4613382"/>
        <a:ext cx="6930917" cy="576498"/>
      </dsp:txXfrm>
    </dsp:sp>
    <dsp:sp modelId="{A5B99189-E9FD-4604-8FAF-EBE8926F1ACC}">
      <dsp:nvSpPr>
        <dsp:cNvPr id="0" name=""/>
        <dsp:cNvSpPr/>
      </dsp:nvSpPr>
      <dsp:spPr>
        <a:xfrm>
          <a:off x="606756" y="4541320"/>
          <a:ext cx="720622" cy="720622"/>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3C3D0B-072A-4DD5-8811-FEBFBA5241BF}">
      <dsp:nvSpPr>
        <dsp:cNvPr id="0" name=""/>
        <dsp:cNvSpPr/>
      </dsp:nvSpPr>
      <dsp:spPr>
        <a:xfrm>
          <a:off x="444997" y="5478637"/>
          <a:ext cx="7452988" cy="57649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596" tIns="68580" rIns="68580" bIns="68580" numCol="1" spcCol="1270" anchor="ctr" anchorCtr="0">
          <a:noAutofit/>
        </a:bodyPr>
        <a:lstStyle/>
        <a:p>
          <a:pPr marL="0" lvl="0" indent="0" algn="l" defTabSz="1200150">
            <a:lnSpc>
              <a:spcPct val="90000"/>
            </a:lnSpc>
            <a:spcBef>
              <a:spcPct val="0"/>
            </a:spcBef>
            <a:spcAft>
              <a:spcPct val="35000"/>
            </a:spcAft>
            <a:buNone/>
          </a:pPr>
          <a:r>
            <a:rPr lang="uz-Cyrl-UZ" sz="2700" kern="1200" dirty="0"/>
            <a:t>Ҳомийлик ва бошқалар</a:t>
          </a:r>
          <a:endParaRPr lang="ru-RU" sz="2700" kern="1200" dirty="0"/>
        </a:p>
      </dsp:txBody>
      <dsp:txXfrm>
        <a:off x="444997" y="5478637"/>
        <a:ext cx="7452988" cy="576498"/>
      </dsp:txXfrm>
    </dsp:sp>
    <dsp:sp modelId="{7E509074-AF9B-4119-BEE3-0B1E03C6D7D6}">
      <dsp:nvSpPr>
        <dsp:cNvPr id="0" name=""/>
        <dsp:cNvSpPr/>
      </dsp:nvSpPr>
      <dsp:spPr>
        <a:xfrm>
          <a:off x="84685" y="5406575"/>
          <a:ext cx="720622" cy="720622"/>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5EECA-4C7F-478D-B80F-A80EEF5A3B1B}">
      <dsp:nvSpPr>
        <dsp:cNvPr id="0" name=""/>
        <dsp:cNvSpPr/>
      </dsp:nvSpPr>
      <dsp:spPr>
        <a:xfrm>
          <a:off x="-7169685" y="-1096484"/>
          <a:ext cx="8536480" cy="8536480"/>
        </a:xfrm>
        <a:prstGeom prst="blockArc">
          <a:avLst>
            <a:gd name="adj1" fmla="val 18900000"/>
            <a:gd name="adj2" fmla="val 2700000"/>
            <a:gd name="adj3" fmla="val 253"/>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620183-4E5C-4C9F-9E36-7EF55CE2E6CA}">
      <dsp:nvSpPr>
        <dsp:cNvPr id="0" name=""/>
        <dsp:cNvSpPr/>
      </dsp:nvSpPr>
      <dsp:spPr>
        <a:xfrm>
          <a:off x="880479" y="429208"/>
          <a:ext cx="7159980" cy="16789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7033" tIns="40640" rIns="40640" bIns="40640" numCol="1" spcCol="1270" anchor="ctr" anchorCtr="0">
          <a:noAutofit/>
        </a:bodyPr>
        <a:lstStyle/>
        <a:p>
          <a:pPr marL="0" lvl="0" indent="0" algn="just" defTabSz="711200">
            <a:lnSpc>
              <a:spcPct val="90000"/>
            </a:lnSpc>
            <a:spcBef>
              <a:spcPct val="0"/>
            </a:spcBef>
            <a:spcAft>
              <a:spcPct val="35000"/>
            </a:spcAft>
            <a:buNone/>
          </a:pPr>
          <a:r>
            <a:rPr lang="uz-Cyrl-UZ" sz="1600" b="1" kern="1200" dirty="0">
              <a:solidFill>
                <a:srgbClr val="FFFF00"/>
              </a:solidFill>
            </a:rPr>
            <a:t>Маиший коррупция. </a:t>
          </a:r>
          <a:r>
            <a:rPr lang="uz-Cyrl-UZ" sz="1400" kern="1200" dirty="0"/>
            <a:t>Бу турдаги жиноятда фуқаро ўз ишини битириш учун мансабдор шахсга пора беради, мансабдор шахс ўз мансаб ваколатини сотиб, қонунга зид равишда фуқаро томонидан берилган “совға” ёки пора эвазига унинг ишини битириб беради. Ушбу иллат одатда касалхоналар, таълим ташкилотлари, ички ишлар бўлимлари ва бошқа жойларда асосий давлат хизматлардан фойдаланиш жараёнида ҳокимиятнинг қуйи ва ўрта бўғинларида намоён бўлади.</a:t>
          </a:r>
          <a:endParaRPr lang="ru-RU" sz="1400" kern="1200" dirty="0"/>
        </a:p>
      </dsp:txBody>
      <dsp:txXfrm>
        <a:off x="880479" y="429208"/>
        <a:ext cx="7159980" cy="1678988"/>
      </dsp:txXfrm>
    </dsp:sp>
    <dsp:sp modelId="{21EE36AA-8464-47C1-A3D2-7BF2D50B9E24}">
      <dsp:nvSpPr>
        <dsp:cNvPr id="0" name=""/>
        <dsp:cNvSpPr/>
      </dsp:nvSpPr>
      <dsp:spPr>
        <a:xfrm>
          <a:off x="87540" y="475763"/>
          <a:ext cx="1585878" cy="1585878"/>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ADE0BF-0CA8-45AA-A9DB-A3B275A4BB73}">
      <dsp:nvSpPr>
        <dsp:cNvPr id="0" name=""/>
        <dsp:cNvSpPr/>
      </dsp:nvSpPr>
      <dsp:spPr>
        <a:xfrm>
          <a:off x="1341652" y="2355713"/>
          <a:ext cx="6698806" cy="163208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7033" tIns="40640" rIns="40640" bIns="40640" numCol="1" spcCol="1270" anchor="ctr" anchorCtr="0">
          <a:noAutofit/>
        </a:bodyPr>
        <a:lstStyle/>
        <a:p>
          <a:pPr marL="0" lvl="0" indent="0" algn="just" defTabSz="711200">
            <a:lnSpc>
              <a:spcPct val="90000"/>
            </a:lnSpc>
            <a:spcBef>
              <a:spcPct val="0"/>
            </a:spcBef>
            <a:spcAft>
              <a:spcPct val="35000"/>
            </a:spcAft>
            <a:buNone/>
          </a:pPr>
          <a:r>
            <a:rPr lang="uz-Cyrl-UZ" sz="1600" b="1" kern="1200" dirty="0">
              <a:solidFill>
                <a:srgbClr val="FFFF00"/>
              </a:solidFill>
            </a:rPr>
            <a:t>Ишбилармонлик коррупцияси. </a:t>
          </a:r>
          <a:r>
            <a:rPr lang="uz-Cyrl-UZ" sz="1500" kern="1200" dirty="0"/>
            <a:t>Ушбу қилмиш давлат хизматчилари ва тадбиркорлар ўртасида содир этилади. Яъни, тадбиркор ўз ишини битириш учун давлат хизматчисига пора беради ёки моддий манфаатдор қилади, давлат хизматчиси эса, ушбу тадбиркорни берилган пора ёки кўрсатилган хизмат эвазига ўз ваколатларини суиистеъмол қилади. </a:t>
          </a:r>
          <a:endParaRPr lang="ru-RU" sz="1500" kern="1200" dirty="0"/>
        </a:p>
      </dsp:txBody>
      <dsp:txXfrm>
        <a:off x="1341652" y="2355713"/>
        <a:ext cx="6698806" cy="1632084"/>
      </dsp:txXfrm>
    </dsp:sp>
    <dsp:sp modelId="{E8C56142-34CA-4D73-AC01-B6B49EBB0EFC}">
      <dsp:nvSpPr>
        <dsp:cNvPr id="0" name=""/>
        <dsp:cNvSpPr/>
      </dsp:nvSpPr>
      <dsp:spPr>
        <a:xfrm>
          <a:off x="548713" y="2378817"/>
          <a:ext cx="1585878" cy="1585878"/>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FE14EA-85E1-454F-B67F-DA22D60547E7}">
      <dsp:nvSpPr>
        <dsp:cNvPr id="0" name=""/>
        <dsp:cNvSpPr/>
      </dsp:nvSpPr>
      <dsp:spPr>
        <a:xfrm>
          <a:off x="880479" y="4282219"/>
          <a:ext cx="7159980" cy="158518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7033" tIns="40640" rIns="40640" bIns="40640" numCol="1" spcCol="1270" anchor="ctr" anchorCtr="0">
          <a:noAutofit/>
        </a:bodyPr>
        <a:lstStyle/>
        <a:p>
          <a:pPr marL="0" lvl="0" indent="0" algn="just" defTabSz="711200">
            <a:lnSpc>
              <a:spcPct val="90000"/>
            </a:lnSpc>
            <a:spcBef>
              <a:spcPct val="0"/>
            </a:spcBef>
            <a:spcAft>
              <a:spcPct val="35000"/>
            </a:spcAft>
            <a:buNone/>
          </a:pPr>
          <a:r>
            <a:rPr lang="uz-Cyrl-UZ" sz="1600" b="1" kern="1200" dirty="0">
              <a:solidFill>
                <a:srgbClr val="FFFF00"/>
              </a:solidFill>
            </a:rPr>
            <a:t>Юқори ҳокимият вакиллари коррупцияси. </a:t>
          </a:r>
          <a:r>
            <a:rPr lang="uz-Cyrl-UZ" sz="1600" kern="1200" dirty="0"/>
            <a:t>Ушбу қилмиш мамлакатнинг юқори турувчи ҳокимият раҳбарлари, сиёсий партиялар, суд ҳокимияти, ҳуқуқни муҳофаза қилувчи органлари томонидан содир этилади. Бунда, сиёсий ўйинлар орқали мамлакат бошқарилади, уни сайлаган фуқароларнинг хоҳиш-иродасига зид равишда сиёсат юритилади, ошна-оғайничилик орқали ҳукумат мансаблари эгалланади.</a:t>
          </a:r>
          <a:endParaRPr lang="ru-RU" sz="1600" kern="1200" dirty="0"/>
        </a:p>
      </dsp:txBody>
      <dsp:txXfrm>
        <a:off x="880479" y="4282219"/>
        <a:ext cx="7159980" cy="1585180"/>
      </dsp:txXfrm>
    </dsp:sp>
    <dsp:sp modelId="{EC4C7ABF-6E0D-4C88-817C-3ADF8AB6F589}">
      <dsp:nvSpPr>
        <dsp:cNvPr id="0" name=""/>
        <dsp:cNvSpPr/>
      </dsp:nvSpPr>
      <dsp:spPr>
        <a:xfrm>
          <a:off x="87540" y="4281870"/>
          <a:ext cx="1585878" cy="1585878"/>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47F7D-2EBA-4B03-8574-305FF6BD1345}">
      <dsp:nvSpPr>
        <dsp:cNvPr id="0" name=""/>
        <dsp:cNvSpPr/>
      </dsp:nvSpPr>
      <dsp:spPr>
        <a:xfrm rot="16200000">
          <a:off x="-505650" y="506933"/>
          <a:ext cx="4351338" cy="333747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6348" bIns="0" numCol="1" spcCol="1270" anchor="ctr" anchorCtr="0">
          <a:noAutofit/>
        </a:bodyPr>
        <a:lstStyle/>
        <a:p>
          <a:pPr marL="0" lvl="0" indent="0" algn="ctr" defTabSz="1022350">
            <a:lnSpc>
              <a:spcPct val="90000"/>
            </a:lnSpc>
            <a:spcBef>
              <a:spcPct val="0"/>
            </a:spcBef>
            <a:spcAft>
              <a:spcPct val="35000"/>
            </a:spcAft>
            <a:buNone/>
          </a:pPr>
          <a:r>
            <a:rPr lang="uz-Cyrl-UZ" sz="2300" kern="1200" dirty="0"/>
            <a:t>Аҳолининг ҳуқуқий онги ва ҳуқуқий маданиятини юксалтириш, жамиятда коррупцияга нисбатан муросасиз муносабатни шакллантириш</a:t>
          </a:r>
          <a:endParaRPr lang="ru-RU" sz="2300" kern="1200" dirty="0"/>
        </a:p>
      </dsp:txBody>
      <dsp:txXfrm rot="5400000">
        <a:off x="1284" y="870267"/>
        <a:ext cx="3337470" cy="2610802"/>
      </dsp:txXfrm>
    </dsp:sp>
    <dsp:sp modelId="{8EE0E95B-0529-4984-98F5-22C652B8CC52}">
      <dsp:nvSpPr>
        <dsp:cNvPr id="0" name=""/>
        <dsp:cNvSpPr/>
      </dsp:nvSpPr>
      <dsp:spPr>
        <a:xfrm rot="16200000">
          <a:off x="3082131" y="506933"/>
          <a:ext cx="4351338" cy="333747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6348" bIns="0" numCol="1" spcCol="1270" anchor="ctr" anchorCtr="0">
          <a:noAutofit/>
        </a:bodyPr>
        <a:lstStyle/>
        <a:p>
          <a:pPr marL="0" lvl="0" indent="0" algn="ctr" defTabSz="1022350">
            <a:lnSpc>
              <a:spcPct val="90000"/>
            </a:lnSpc>
            <a:spcBef>
              <a:spcPct val="0"/>
            </a:spcBef>
            <a:spcAft>
              <a:spcPct val="35000"/>
            </a:spcAft>
            <a:buNone/>
          </a:pPr>
          <a:r>
            <a:rPr lang="uz-Cyrl-UZ" sz="2300" kern="1200" dirty="0"/>
            <a:t>Давлат ва жамият ҳаётининг барча соҳаларида коррупциянинг олдини олишга доир чора-тадбирларни амалга ошириш</a:t>
          </a:r>
          <a:endParaRPr lang="ru-RU" sz="2300" kern="1200" dirty="0"/>
        </a:p>
      </dsp:txBody>
      <dsp:txXfrm rot="5400000">
        <a:off x="3589065" y="870267"/>
        <a:ext cx="3337470" cy="2610802"/>
      </dsp:txXfrm>
    </dsp:sp>
    <dsp:sp modelId="{9130A057-2A14-48A1-B1E1-FBE9ACAC66E3}">
      <dsp:nvSpPr>
        <dsp:cNvPr id="0" name=""/>
        <dsp:cNvSpPr/>
      </dsp:nvSpPr>
      <dsp:spPr>
        <a:xfrm rot="16200000">
          <a:off x="6669912" y="506933"/>
          <a:ext cx="4351338" cy="333747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uz-Cyrl-UZ" sz="1600" kern="1200" dirty="0"/>
            <a:t>Коррупцияга оид ҳуқуқбузарликларни ўз вақтида аниқлаш, уларга чек қўйиш, уларнинг оқибатларини, уларга имкон берувчи сабаблар ва шарт-шароитларни бартараф этиш, коррупцияга оид ҳуқуқбузарликларни содир этганлик учун жавобгарликнинг муқаррарлиги принципини таъминлаш</a:t>
          </a:r>
          <a:endParaRPr lang="ru-RU" sz="1600" kern="1200" dirty="0"/>
        </a:p>
      </dsp:txBody>
      <dsp:txXfrm rot="5400000">
        <a:off x="7176846" y="870267"/>
        <a:ext cx="3337470" cy="26108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886A0-EBC4-4F65-B63E-A557F032EBC4}">
      <dsp:nvSpPr>
        <dsp:cNvPr id="0" name=""/>
        <dsp:cNvSpPr/>
      </dsp:nvSpPr>
      <dsp:spPr>
        <a:xfrm rot="5400000">
          <a:off x="-431774" y="437374"/>
          <a:ext cx="2878496" cy="2014947"/>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uz-Cyrl-UZ" sz="4800" kern="1200" dirty="0"/>
            <a:t>1</a:t>
          </a:r>
          <a:endParaRPr lang="en-US" sz="4800" kern="1200" dirty="0"/>
        </a:p>
      </dsp:txBody>
      <dsp:txXfrm rot="-5400000">
        <a:off x="1" y="1013074"/>
        <a:ext cx="2014947" cy="863549"/>
      </dsp:txXfrm>
    </dsp:sp>
    <dsp:sp modelId="{F21E3536-5785-404A-B423-0252693FC1BD}">
      <dsp:nvSpPr>
        <dsp:cNvPr id="0" name=""/>
        <dsp:cNvSpPr/>
      </dsp:nvSpPr>
      <dsp:spPr>
        <a:xfrm rot="5400000">
          <a:off x="5651744" y="-3631196"/>
          <a:ext cx="1871022" cy="9144617"/>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ru-RU" sz="2000" b="1" i="1" kern="1200" noProof="1">
              <a:solidFill>
                <a:schemeClr val="tx1"/>
              </a:solidFill>
              <a:latin typeface="Segoe UI" panose="020B0502040204020203" pitchFamily="34" charset="0"/>
              <a:ea typeface="Times New Roman" panose="02020603050405020304" pitchFamily="18" charset="0"/>
            </a:rPr>
            <a:t>Коррупцияга қарши курашнинг асосий ричаги — жазонинг муқаррарлиги ва жавобгарлик мавжудлигида.</a:t>
          </a:r>
          <a:r>
            <a:rPr lang="ru-RU" sz="2000" i="1" kern="1200" noProof="1">
              <a:solidFill>
                <a:schemeClr val="tx1"/>
              </a:solidFill>
              <a:latin typeface="Segoe UI" panose="020B0502040204020203" pitchFamily="34" charset="0"/>
              <a:ea typeface="Times New Roman" panose="02020603050405020304" pitchFamily="18" charset="0"/>
            </a:rPr>
            <a:t> Қонунларда жавобгарликни қатъийлаштирмасдан, ҳар бир ҳаракат учун жазо муқаррарлигини белгиламасдан, ҳеч қайси жамиятда коррупцияга қарши самарали кураш тизимини ташкил этиб бўлмайди. </a:t>
          </a:r>
          <a:endParaRPr lang="en-US" sz="2000" i="1" kern="1200" dirty="0"/>
        </a:p>
      </dsp:txBody>
      <dsp:txXfrm rot="-5400000">
        <a:off x="2014947" y="96937"/>
        <a:ext cx="9053281" cy="1688350"/>
      </dsp:txXfrm>
    </dsp:sp>
    <dsp:sp modelId="{E3FCEF37-79B3-46F8-944E-1123B1D6C0FC}">
      <dsp:nvSpPr>
        <dsp:cNvPr id="0" name=""/>
        <dsp:cNvSpPr/>
      </dsp:nvSpPr>
      <dsp:spPr>
        <a:xfrm rot="5400000">
          <a:off x="-431774" y="3390176"/>
          <a:ext cx="2878496" cy="2014947"/>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uz-Cyrl-UZ" sz="4800" kern="1200" dirty="0"/>
            <a:t>2</a:t>
          </a:r>
          <a:endParaRPr lang="en-US" sz="4800" kern="1200" dirty="0"/>
        </a:p>
      </dsp:txBody>
      <dsp:txXfrm rot="-5400000">
        <a:off x="1" y="3965876"/>
        <a:ext cx="2014947" cy="863549"/>
      </dsp:txXfrm>
    </dsp:sp>
    <dsp:sp modelId="{2C452769-FEB6-4B43-A52A-50995E77AA10}">
      <dsp:nvSpPr>
        <dsp:cNvPr id="0" name=""/>
        <dsp:cNvSpPr/>
      </dsp:nvSpPr>
      <dsp:spPr>
        <a:xfrm rot="5400000">
          <a:off x="5313520" y="-678395"/>
          <a:ext cx="2547472" cy="9144617"/>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ru-RU" sz="2000" b="1" i="1" kern="1200" noProof="1">
              <a:effectLst/>
              <a:latin typeface="Segoe UI" panose="020B0502040204020203" pitchFamily="34" charset="0"/>
              <a:ea typeface="Times New Roman" panose="02020603050405020304" pitchFamily="18" charset="0"/>
              <a:cs typeface="Times New Roman" panose="02020603050405020304" pitchFamily="18" charset="0"/>
            </a:rPr>
            <a:t>Маъмурий ва молиявий иш юритиш услубини ислоҳ этиш керак</a:t>
          </a:r>
          <a:r>
            <a:rPr lang="ru-RU" sz="2000" i="1" kern="1200" noProof="1">
              <a:effectLst/>
              <a:latin typeface="Segoe UI" panose="020B0502040204020203" pitchFamily="34" charset="0"/>
              <a:ea typeface="Times New Roman" panose="02020603050405020304" pitchFamily="18" charset="0"/>
              <a:cs typeface="Times New Roman" panose="02020603050405020304" pitchFamily="18" charset="0"/>
            </a:rPr>
            <a:t>. Молиявий ресурсларни самарали бошқариш, аудит агентликлари ролини ошириш жамият ҳаётида кутилган ва ижобий янгиликларга сабаб бўлади. Фуқаролар учун бюджет эълон қилинди, аммо давлат харидлари масаласида якуний нуқта қўйилмаган. Халқаро молиявий ташкилотлар тақдим этаётган кредитлар нима мақсадда, қандай сарфланаётгани ҳақида ҳам очиқ маълумотлар базаси мавжуд эмас.</a:t>
          </a:r>
          <a:endParaRPr lang="en-US" sz="2000" i="1" kern="1200" dirty="0"/>
        </a:p>
      </dsp:txBody>
      <dsp:txXfrm rot="-5400000">
        <a:off x="2014948" y="2744534"/>
        <a:ext cx="9020260" cy="2298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886A0-EBC4-4F65-B63E-A557F032EBC4}">
      <dsp:nvSpPr>
        <dsp:cNvPr id="0" name=""/>
        <dsp:cNvSpPr/>
      </dsp:nvSpPr>
      <dsp:spPr>
        <a:xfrm rot="5400000">
          <a:off x="-412964" y="674065"/>
          <a:ext cx="2753096" cy="1927167"/>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uz-Cyrl-UZ" sz="4800" kern="1200" dirty="0"/>
            <a:t>3</a:t>
          </a:r>
          <a:endParaRPr lang="en-US" sz="4800" kern="1200" dirty="0"/>
        </a:p>
      </dsp:txBody>
      <dsp:txXfrm rot="-5400000">
        <a:off x="1" y="1224685"/>
        <a:ext cx="1927167" cy="825929"/>
      </dsp:txXfrm>
    </dsp:sp>
    <dsp:sp modelId="{F21E3536-5785-404A-B423-0252693FC1BD}">
      <dsp:nvSpPr>
        <dsp:cNvPr id="0" name=""/>
        <dsp:cNvSpPr/>
      </dsp:nvSpPr>
      <dsp:spPr>
        <a:xfrm rot="5400000">
          <a:off x="5391644" y="-3460340"/>
          <a:ext cx="2303443" cy="9232397"/>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ru-RU" sz="2000" b="1" i="1" kern="1200" noProof="1">
              <a:solidFill>
                <a:schemeClr val="tx1"/>
              </a:solidFill>
              <a:latin typeface="Segoe UI" panose="020B0502040204020203" pitchFamily="34" charset="0"/>
              <a:ea typeface="Times New Roman" panose="02020603050405020304" pitchFamily="18" charset="0"/>
              <a:cs typeface="Times New Roman" panose="02020603050405020304" pitchFamily="18" charset="0"/>
            </a:rPr>
            <a:t>Матбуот эркинлиги ва маълумотлар очиқлиги коррупциянинг ашаддий кушандаси ҳисобланади.</a:t>
          </a:r>
          <a:r>
            <a:rPr lang="ru-RU" sz="2000" i="1" kern="1200" noProof="1">
              <a:solidFill>
                <a:schemeClr val="tx1"/>
              </a:solidFill>
              <a:latin typeface="Segoe UI" panose="020B0502040204020203" pitchFamily="34" charset="0"/>
              <a:ea typeface="Times New Roman" panose="02020603050405020304" pitchFamily="18" charset="0"/>
              <a:cs typeface="Times New Roman" panose="02020603050405020304" pitchFamily="18" charset="0"/>
            </a:rPr>
            <a:t> Freedom House инсон ҳуқуқларини ҳимоя қилиш халқаро ташкилоти «Freedom in the world 2019» ҳисоботида 195 мамлакатидаги вазиятни қиёсий таҳлил қилиб, Ўзбекистонни сўз эркинлиги мавжуд бўлмаган давлатлар қаторига қўшган. Бундай салбий кўрсаткич матбуот эркинлигига ҳам тааллуқлидир. </a:t>
          </a:r>
          <a:endParaRPr lang="en-US" sz="2000" i="1" kern="1200" dirty="0"/>
        </a:p>
      </dsp:txBody>
      <dsp:txXfrm rot="-5400000">
        <a:off x="1927168" y="116581"/>
        <a:ext cx="9119952" cy="2078553"/>
      </dsp:txXfrm>
    </dsp:sp>
    <dsp:sp modelId="{E3FCEF37-79B3-46F8-944E-1123B1D6C0FC}">
      <dsp:nvSpPr>
        <dsp:cNvPr id="0" name=""/>
        <dsp:cNvSpPr/>
      </dsp:nvSpPr>
      <dsp:spPr>
        <a:xfrm rot="5400000">
          <a:off x="-412964" y="3498230"/>
          <a:ext cx="2753096" cy="1927167"/>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uz-Cyrl-UZ" sz="4800" kern="1200" dirty="0"/>
            <a:t>4</a:t>
          </a:r>
          <a:endParaRPr lang="en-US" sz="4800" kern="1200" dirty="0"/>
        </a:p>
      </dsp:txBody>
      <dsp:txXfrm rot="-5400000">
        <a:off x="1" y="4048850"/>
        <a:ext cx="1927167" cy="825929"/>
      </dsp:txXfrm>
    </dsp:sp>
    <dsp:sp modelId="{2C452769-FEB6-4B43-A52A-50995E77AA10}">
      <dsp:nvSpPr>
        <dsp:cNvPr id="0" name=""/>
        <dsp:cNvSpPr/>
      </dsp:nvSpPr>
      <dsp:spPr>
        <a:xfrm rot="5400000">
          <a:off x="5325119" y="-636176"/>
          <a:ext cx="2436493" cy="9232397"/>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ru-RU" sz="2000" b="1" i="1" kern="1200" noProof="1">
              <a:solidFill>
                <a:schemeClr val="tx1"/>
              </a:solidFill>
              <a:latin typeface="Segoe UI" panose="020B0502040204020203" pitchFamily="34" charset="0"/>
              <a:ea typeface="Times New Roman" panose="02020603050405020304" pitchFamily="18" charset="0"/>
            </a:rPr>
            <a:t>Парламент олдида мансабдорлар, ташкилот вакилларининг ҳисобдорлигини ошириш керак, бу жараёнлар кенг жамоатчиликка етиб боришида кўмак зарур.</a:t>
          </a:r>
          <a:r>
            <a:rPr lang="ru-RU" sz="2000" i="1" kern="1200" noProof="1">
              <a:solidFill>
                <a:schemeClr val="tx1"/>
              </a:solidFill>
              <a:latin typeface="Segoe UI" panose="020B0502040204020203" pitchFamily="34" charset="0"/>
              <a:ea typeface="Times New Roman" panose="02020603050405020304" pitchFamily="18" charset="0"/>
            </a:rPr>
            <a:t> Ўзбекистонда давлат бюджетидан ташқари, вазирлик, ташкилотлар ҳузурида турли мақомдаги жамғармалар мавжуд. Унинг маблағлари қандай сарф этилаётгани, баланс ҳақида умумий маълумот ҳам оммага эълон қилинмайди.</a:t>
          </a:r>
          <a:endParaRPr lang="en-US" sz="2000" i="1" kern="1200" dirty="0"/>
        </a:p>
      </dsp:txBody>
      <dsp:txXfrm rot="-5400000">
        <a:off x="1927167" y="2880716"/>
        <a:ext cx="9113457" cy="219861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AFB25-C7B3-4BAC-B178-251953256AD3}" type="datetimeFigureOut">
              <a:rPr lang="ru-RU" smtClean="0"/>
              <a:t>29.11.2024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3613B-B223-4408-8D87-7A36AA6B641E}" type="slidenum">
              <a:rPr lang="ru-RU" smtClean="0"/>
              <a:t>‹#›</a:t>
            </a:fld>
            <a:endParaRPr lang="ru-RU"/>
          </a:p>
        </p:txBody>
      </p:sp>
    </p:spTree>
    <p:extLst>
      <p:ext uri="{BB962C8B-B14F-4D97-AF65-F5344CB8AC3E}">
        <p14:creationId xmlns:p14="http://schemas.microsoft.com/office/powerpoint/2010/main" val="4095459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6</a:t>
            </a:fld>
            <a:endParaRPr lang="en-US"/>
          </a:p>
        </p:txBody>
      </p:sp>
    </p:spTree>
    <p:extLst>
      <p:ext uri="{BB962C8B-B14F-4D97-AF65-F5344CB8AC3E}">
        <p14:creationId xmlns:p14="http://schemas.microsoft.com/office/powerpoint/2010/main" val="3651005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86263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73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Content Placeholder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Content Placeholder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764DE79-268F-4C1A-8933-263129D2AF90}" type="datetimeFigureOut">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11/29/2024</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38756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764DE79-268F-4C1A-8933-263129D2AF90}" type="datetimeFigureOut">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11/29/2024</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619133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764DE79-268F-4C1A-8933-263129D2AF90}" type="datetimeFigureOut">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11/29/2024</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4020350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764DE79-268F-4C1A-8933-263129D2AF90}" type="datetimeFigureOut">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11/29/2024</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958941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764DE79-268F-4C1A-8933-263129D2AF90}" type="datetimeFigureOut">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11/29/2024</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968879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764DE79-268F-4C1A-8933-263129D2AF90}" type="datetimeFigureOut">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11/29/2024</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667634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764DE79-268F-4C1A-8933-263129D2AF90}" type="datetimeFigureOut">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11/29/2024</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924381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356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058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40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Только заголовок">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7D749-FDF9-4F94-A421-8EABE3092947}"/>
              </a:ext>
            </a:extLst>
          </p:cNvPr>
          <p:cNvSpPr>
            <a:spLocks noGrp="1"/>
          </p:cNvSpPr>
          <p:nvPr>
            <p:ph type="title"/>
          </p:nvPr>
        </p:nvSpPr>
        <p:spPr/>
        <p:txBody>
          <a:bodyPr/>
          <a:lstStyle/>
          <a:p>
            <a:r>
              <a:rPr lang="ru-RU"/>
              <a:t>Образец заголовка</a:t>
            </a:r>
            <a:endParaRPr lang="en-US"/>
          </a:p>
        </p:txBody>
      </p:sp>
      <p:sp>
        <p:nvSpPr>
          <p:cNvPr id="3" name="Date Placeholder 2">
            <a:extLst>
              <a:ext uri="{FF2B5EF4-FFF2-40B4-BE49-F238E27FC236}">
                <a16:creationId xmlns:a16="http://schemas.microsoft.com/office/drawing/2014/main" id="{3F264008-8BD8-4542-8DFA-D33857B3EE77}"/>
              </a:ext>
            </a:extLst>
          </p:cNvPr>
          <p:cNvSpPr>
            <a:spLocks noGrp="1"/>
          </p:cNvSpPr>
          <p:nvPr>
            <p:ph type="dt" sz="half" idx="10"/>
          </p:nvPr>
        </p:nvSpPr>
        <p:spPr/>
        <p:txBody>
          <a:bodyPr/>
          <a:lstStyle/>
          <a:p>
            <a:fld id="{18D9E8F6-4D81-4B3A-BC45-BBA4A1C9BD0F}" type="datetimeFigureOut">
              <a:rPr lang="en-US" smtClean="0"/>
              <a:t>11/29/2024</a:t>
            </a:fld>
            <a:endParaRPr lang="en-US"/>
          </a:p>
        </p:txBody>
      </p:sp>
      <p:sp>
        <p:nvSpPr>
          <p:cNvPr id="4" name="Footer Placeholder 3">
            <a:extLst>
              <a:ext uri="{FF2B5EF4-FFF2-40B4-BE49-F238E27FC236}">
                <a16:creationId xmlns:a16="http://schemas.microsoft.com/office/drawing/2014/main" id="{E8B89E25-02BB-4E6D-A193-F5D306FAB9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8C2355-36B6-4F9E-BA79-5CA5E9C4EC0B}"/>
              </a:ext>
            </a:extLst>
          </p:cNvPr>
          <p:cNvSpPr>
            <a:spLocks noGrp="1"/>
          </p:cNvSpPr>
          <p:nvPr>
            <p:ph type="sldNum" sz="quarter" idx="12"/>
          </p:nvPr>
        </p:nvSpPr>
        <p:spPr/>
        <p:txBody>
          <a:bodyPr/>
          <a:lstStyle/>
          <a:p>
            <a:fld id="{E505F7C3-4860-4DB0-A451-57EE24F2F70B}" type="slidenum">
              <a:rPr lang="en-US" smtClean="0"/>
              <a:t>‹#›</a:t>
            </a:fld>
            <a:endParaRPr lang="en-US"/>
          </a:p>
        </p:txBody>
      </p:sp>
    </p:spTree>
    <p:extLst>
      <p:ext uri="{BB962C8B-B14F-4D97-AF65-F5344CB8AC3E}">
        <p14:creationId xmlns:p14="http://schemas.microsoft.com/office/powerpoint/2010/main" val="2100688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l" defTabSz="914400" rtl="0" eaLnBrk="1" fontAlgn="auto" latinLnBrk="1"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16688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l" defTabSz="914400" rtl="0" eaLnBrk="1" fontAlgn="auto" latinLnBrk="1"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12199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l" defTabSz="914400" rtl="0" eaLnBrk="1" fontAlgn="auto" latinLnBrk="1"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49111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l" defTabSz="914400" rtl="0" eaLnBrk="1" fontAlgn="auto" latinLnBrk="1"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45240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Content Placeholder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Content Placeholder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l" defTabSz="914400" rtl="0" eaLnBrk="1" fontAlgn="auto" latinLnBrk="1"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868118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l" defTabSz="914400" rtl="0" eaLnBrk="1" fontAlgn="auto" latinLnBrk="1"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40228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l" defTabSz="914400" rtl="0" eaLnBrk="1" fontAlgn="auto" latinLnBrk="1"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544638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l" defTabSz="914400" rtl="0" eaLnBrk="1" fontAlgn="auto" latinLnBrk="1"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26786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l" defTabSz="914400" rtl="0" eaLnBrk="1" fontAlgn="auto" latinLnBrk="1"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70200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l" defTabSz="914400" rtl="0" eaLnBrk="1" fontAlgn="auto" latinLnBrk="1"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91016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963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l" defTabSz="914400" rtl="0" eaLnBrk="1" fontAlgn="auto" latinLnBrk="1"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41046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824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614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9605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55126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26885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26163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4242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93681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16921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3BD529-BBD0-69F8-9F92-E5645AE7602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32E3FBF8-2613-22AA-F8F8-E614D8E3C4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7B53296-F7EE-925D-4F0A-A314CF95B275}"/>
              </a:ext>
            </a:extLst>
          </p:cNvPr>
          <p:cNvSpPr>
            <a:spLocks noGrp="1"/>
          </p:cNvSpPr>
          <p:nvPr>
            <p:ph type="dt" sz="half" idx="10"/>
          </p:nvPr>
        </p:nvSpPr>
        <p:spPr/>
        <p:txBody>
          <a:bodyPr/>
          <a:lstStyle/>
          <a:p>
            <a:fld id="{09C7AF26-28B7-4631-B900-F1C0A8EAC197}" type="datetime1">
              <a:rPr lang="ru-RU" smtClean="0"/>
              <a:t>29.11.2024</a:t>
            </a:fld>
            <a:endParaRPr lang="ru-RU" dirty="0"/>
          </a:p>
        </p:txBody>
      </p:sp>
      <p:sp>
        <p:nvSpPr>
          <p:cNvPr id="5" name="Нижний колонтитул 4">
            <a:extLst>
              <a:ext uri="{FF2B5EF4-FFF2-40B4-BE49-F238E27FC236}">
                <a16:creationId xmlns:a16="http://schemas.microsoft.com/office/drawing/2014/main" id="{6B87805E-AF72-7F89-0FAA-5375D8A3B799}"/>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E8481A5E-5EE9-BE4A-6EDF-F0A0C5D9C83A}"/>
              </a:ext>
            </a:extLst>
          </p:cNvPr>
          <p:cNvSpPr>
            <a:spLocks noGrp="1"/>
          </p:cNvSpPr>
          <p:nvPr>
            <p:ph type="sldNum" sz="quarter" idx="12"/>
          </p:nvPr>
        </p:nvSpPr>
        <p:spPr/>
        <p:txBody>
          <a:bodyPr/>
          <a:lstStyle/>
          <a:p>
            <a:fld id="{60512188-5B32-4440-AD58-807FD9A3AAE1}" type="slidenum">
              <a:rPr lang="ru-RU" smtClean="0"/>
              <a:t>‹#›</a:t>
            </a:fld>
            <a:endParaRPr lang="ru-RU" dirty="0"/>
          </a:p>
        </p:txBody>
      </p:sp>
    </p:spTree>
    <p:extLst>
      <p:ext uri="{BB962C8B-B14F-4D97-AF65-F5344CB8AC3E}">
        <p14:creationId xmlns:p14="http://schemas.microsoft.com/office/powerpoint/2010/main" val="12614515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45551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7181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08415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78376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Заголовок раздела с изображением">
    <p:spTree>
      <p:nvGrpSpPr>
        <p:cNvPr id="1" name=""/>
        <p:cNvGrpSpPr/>
        <p:nvPr/>
      </p:nvGrpSpPr>
      <p:grpSpPr>
        <a:xfrm>
          <a:off x="0" y="0"/>
          <a:ext cx="0" cy="0"/>
          <a:chOff x="0" y="0"/>
          <a:chExt cx="0" cy="0"/>
        </a:xfrm>
      </p:grpSpPr>
      <p:sp>
        <p:nvSpPr>
          <p:cNvPr id="19" name="Прямоугольный треугольник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7" name="Параллелограмм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18" name="Прямая соединительная линия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Заголовок 1" title="Название">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rtlCol="0" anchor="b">
            <a:normAutofit/>
          </a:bodyPr>
          <a:lstStyle>
            <a:lvl1pPr>
              <a:defRPr sz="4000" b="1">
                <a:solidFill>
                  <a:schemeClr val="accent1"/>
                </a:solidFill>
                <a:latin typeface="+mj-lt"/>
                <a:cs typeface="Calibri Light" panose="020F0302020204030204" pitchFamily="34" charset="0"/>
              </a:defRPr>
            </a:lvl1pPr>
          </a:lstStyle>
          <a:p>
            <a:pPr rtl="0"/>
            <a:r>
              <a:rPr lang="ru-RU" noProof="0"/>
              <a:t>Щелкните, чтобы изменить стиль образца заголовка</a:t>
            </a:r>
          </a:p>
        </p:txBody>
      </p:sp>
      <p:sp>
        <p:nvSpPr>
          <p:cNvPr id="101" name="Текст 2" title="Подзаголовок">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rtlCol="0">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ИЗМЕНИТЬ ОБРАЗЕЦ ТЕКСТА</a:t>
            </a:r>
          </a:p>
        </p:txBody>
      </p:sp>
      <p:cxnSp>
        <p:nvCxnSpPr>
          <p:cNvPr id="21" name="Прямая соединительная линия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Параллелограмм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cxnSp>
        <p:nvCxnSpPr>
          <p:cNvPr id="26" name="Прямая соединительная линия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Рисунок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rtlCol="0" anchor="ctr">
            <a:noAutofit/>
          </a:bodyPr>
          <a:lstStyle>
            <a:lvl1pPr marL="0" indent="0" algn="ctr">
              <a:buNone/>
              <a:defRPr>
                <a:solidFill>
                  <a:schemeClr val="tx1"/>
                </a:solidFill>
              </a:defRPr>
            </a:lvl1pPr>
          </a:lstStyle>
          <a:p>
            <a:pPr rtl="0"/>
            <a:r>
              <a:rPr lang="ru-RU" noProof="0"/>
              <a:t>Вставка рисунка</a:t>
            </a:r>
          </a:p>
        </p:txBody>
      </p:sp>
      <p:cxnSp>
        <p:nvCxnSpPr>
          <p:cNvPr id="16" name="Прямая соединительная линия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Параллелограмм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13370849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044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972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715855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57034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8431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817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0977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462956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47705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27497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66204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668634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Заголовок раздела с изображением">
    <p:spTree>
      <p:nvGrpSpPr>
        <p:cNvPr id="1" name=""/>
        <p:cNvGrpSpPr/>
        <p:nvPr/>
      </p:nvGrpSpPr>
      <p:grpSpPr>
        <a:xfrm>
          <a:off x="0" y="0"/>
          <a:ext cx="0" cy="0"/>
          <a:chOff x="0" y="0"/>
          <a:chExt cx="0" cy="0"/>
        </a:xfrm>
      </p:grpSpPr>
      <p:sp>
        <p:nvSpPr>
          <p:cNvPr id="19" name="Прямоугольный треугольник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7" name="Параллелограмм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18" name="Прямая соединительная линия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Заголовок 1" title="Название">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rtlCol="0" anchor="b">
            <a:normAutofit/>
          </a:bodyPr>
          <a:lstStyle>
            <a:lvl1pPr>
              <a:defRPr sz="4000" b="1">
                <a:solidFill>
                  <a:schemeClr val="accent1"/>
                </a:solidFill>
                <a:latin typeface="+mj-lt"/>
                <a:cs typeface="Calibri Light" panose="020F0302020204030204" pitchFamily="34" charset="0"/>
              </a:defRPr>
            </a:lvl1pPr>
          </a:lstStyle>
          <a:p>
            <a:pPr rtl="0"/>
            <a:r>
              <a:rPr lang="ru-RU" noProof="0"/>
              <a:t>Щелкните, чтобы изменить стиль образца заголовка</a:t>
            </a:r>
          </a:p>
        </p:txBody>
      </p:sp>
      <p:sp>
        <p:nvSpPr>
          <p:cNvPr id="101" name="Текст 2" title="Подзаголовок">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rtlCol="0">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ИЗМЕНИТЬ ОБРАЗЕЦ ТЕКСТА</a:t>
            </a:r>
          </a:p>
        </p:txBody>
      </p:sp>
      <p:cxnSp>
        <p:nvCxnSpPr>
          <p:cNvPr id="21" name="Прямая соединительная линия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Параллелограмм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cxnSp>
        <p:nvCxnSpPr>
          <p:cNvPr id="26" name="Прямая соединительная линия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Рисунок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rtlCol="0" anchor="ctr">
            <a:noAutofit/>
          </a:bodyPr>
          <a:lstStyle>
            <a:lvl1pPr marL="0" indent="0" algn="ctr">
              <a:buNone/>
              <a:defRPr>
                <a:solidFill>
                  <a:schemeClr val="tx1"/>
                </a:solidFill>
              </a:defRPr>
            </a:lvl1pPr>
          </a:lstStyle>
          <a:p>
            <a:pPr rtl="0"/>
            <a:r>
              <a:rPr lang="ru-RU" noProof="0"/>
              <a:t>Вставка рисунка</a:t>
            </a:r>
          </a:p>
        </p:txBody>
      </p:sp>
      <p:cxnSp>
        <p:nvCxnSpPr>
          <p:cNvPr id="16" name="Прямая соединительная линия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Параллелограмм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403515019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2086025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8068087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2246871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764DE79-268F-4C1A-8933-263129D2AF90}" type="datetimeFigureOut">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11/29/2024</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0383972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2191909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39267598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4155642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31680059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3748290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
        <p:nvSpPr>
          <p:cNvPr id="5" name="Date Placeholder 4"/>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Tree>
    <p:extLst>
      <p:ext uri="{BB962C8B-B14F-4D97-AF65-F5344CB8AC3E}">
        <p14:creationId xmlns:p14="http://schemas.microsoft.com/office/powerpoint/2010/main" val="25973181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28607515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533806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31775154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448352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764DE79-268F-4C1A-8933-263129D2AF90}" type="datetimeFigureOut">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11/29/2024</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6535385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30017337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21776686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3908784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764DE79-268F-4C1A-8933-263129D2AF90}" type="datetimeFigureOut">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11/29/2024</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573306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764DE79-268F-4C1A-8933-263129D2AF90}" type="datetimeFigureOut">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11/29/2024</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818346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4.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7.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8.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9.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50000">
              <a:schemeClr val="accent1"/>
            </a:gs>
            <a:gs pos="100000">
              <a:schemeClr val="accent2"/>
            </a:gs>
          </a:gsLst>
          <a:lin ang="1680027"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84967" y="1371833"/>
            <a:ext cx="9022000" cy="20900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1pPr>
            <a:lvl2pPr lvl="1"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2pPr>
            <a:lvl3pPr lvl="2"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3pPr>
            <a:lvl4pPr lvl="3"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4pPr>
            <a:lvl5pPr lvl="4"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5pPr>
            <a:lvl6pPr lvl="5"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6pPr>
            <a:lvl7pPr lvl="6"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7pPr>
            <a:lvl8pPr lvl="7"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8pPr>
            <a:lvl9pPr lvl="8"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1584967" y="3802567"/>
            <a:ext cx="9022000" cy="2090000"/>
          </a:xfrm>
          <a:prstGeom prst="rect">
            <a:avLst/>
          </a:prstGeom>
          <a:noFill/>
          <a:ln>
            <a:noFill/>
          </a:ln>
        </p:spPr>
        <p:txBody>
          <a:bodyPr spcFirstLastPara="1" wrap="square" lIns="0" tIns="0" rIns="0" bIns="0" anchor="t" anchorCtr="0">
            <a:noAutofit/>
          </a:bodyPr>
          <a:lstStyle>
            <a:lvl1pPr marL="457200" lvl="0" indent="-330200" rtl="0">
              <a:lnSpc>
                <a:spcPct val="115000"/>
              </a:lnSpc>
              <a:spcBef>
                <a:spcPts val="600"/>
              </a:spcBef>
              <a:spcAft>
                <a:spcPts val="0"/>
              </a:spcAft>
              <a:buClr>
                <a:schemeClr val="dk2"/>
              </a:buClr>
              <a:buSzPts val="1600"/>
              <a:buFont typeface="Montserrat Light"/>
              <a:buChar char="╺"/>
              <a:defRPr sz="1600">
                <a:solidFill>
                  <a:schemeClr val="lt1"/>
                </a:solidFill>
                <a:latin typeface="Montserrat Light"/>
                <a:ea typeface="Montserrat Light"/>
                <a:cs typeface="Montserrat Light"/>
                <a:sym typeface="Montserrat Light"/>
              </a:defRPr>
            </a:lvl1pPr>
            <a:lvl2pPr marL="914400" lvl="1" indent="-330200" rtl="0">
              <a:lnSpc>
                <a:spcPct val="115000"/>
              </a:lnSpc>
              <a:spcBef>
                <a:spcPts val="0"/>
              </a:spcBef>
              <a:spcAft>
                <a:spcPts val="0"/>
              </a:spcAft>
              <a:buClr>
                <a:schemeClr val="dk2"/>
              </a:buClr>
              <a:buSzPts val="1600"/>
              <a:buFont typeface="Montserrat Light"/>
              <a:buChar char="-"/>
              <a:defRPr sz="1600">
                <a:solidFill>
                  <a:schemeClr val="lt1"/>
                </a:solidFill>
                <a:latin typeface="Montserrat Light"/>
                <a:ea typeface="Montserrat Light"/>
                <a:cs typeface="Montserrat Light"/>
                <a:sym typeface="Montserrat Light"/>
              </a:defRPr>
            </a:lvl2pPr>
            <a:lvl3pPr marL="1371600" lvl="2"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3pPr>
            <a:lvl4pPr marL="1828800" lvl="3"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4pPr>
            <a:lvl5pPr marL="2286000" lvl="4"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5pPr>
            <a:lvl6pPr marL="2743200" lvl="5"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6pPr>
            <a:lvl7pPr marL="3200400" lvl="6"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7pPr>
            <a:lvl8pPr marL="3657600" lvl="7"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8pPr>
            <a:lvl9pPr marL="4114800" lvl="8"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0" tIns="0" rIns="0" bIns="0" anchor="ctr" anchorCtr="0">
            <a:noAutofit/>
          </a:bodyPr>
          <a:lstStyle>
            <a:lvl1pPr lvl="0" algn="r" rtl="0">
              <a:buNone/>
              <a:defRPr sz="1733">
                <a:solidFill>
                  <a:schemeClr val="dk2"/>
                </a:solidFill>
                <a:latin typeface="DM Serif Display"/>
                <a:ea typeface="DM Serif Display"/>
                <a:cs typeface="DM Serif Display"/>
                <a:sym typeface="DM Serif Display"/>
              </a:defRPr>
            </a:lvl1pPr>
            <a:lvl2pPr lvl="1" algn="r" rtl="0">
              <a:buNone/>
              <a:defRPr sz="1733">
                <a:solidFill>
                  <a:schemeClr val="dk2"/>
                </a:solidFill>
                <a:latin typeface="DM Serif Display"/>
                <a:ea typeface="DM Serif Display"/>
                <a:cs typeface="DM Serif Display"/>
                <a:sym typeface="DM Serif Display"/>
              </a:defRPr>
            </a:lvl2pPr>
            <a:lvl3pPr lvl="2" algn="r" rtl="0">
              <a:buNone/>
              <a:defRPr sz="1733">
                <a:solidFill>
                  <a:schemeClr val="dk2"/>
                </a:solidFill>
                <a:latin typeface="DM Serif Display"/>
                <a:ea typeface="DM Serif Display"/>
                <a:cs typeface="DM Serif Display"/>
                <a:sym typeface="DM Serif Display"/>
              </a:defRPr>
            </a:lvl3pPr>
            <a:lvl4pPr lvl="3" algn="r" rtl="0">
              <a:buNone/>
              <a:defRPr sz="1733">
                <a:solidFill>
                  <a:schemeClr val="dk2"/>
                </a:solidFill>
                <a:latin typeface="DM Serif Display"/>
                <a:ea typeface="DM Serif Display"/>
                <a:cs typeface="DM Serif Display"/>
                <a:sym typeface="DM Serif Display"/>
              </a:defRPr>
            </a:lvl4pPr>
            <a:lvl5pPr lvl="4" algn="r" rtl="0">
              <a:buNone/>
              <a:defRPr sz="1733">
                <a:solidFill>
                  <a:schemeClr val="dk2"/>
                </a:solidFill>
                <a:latin typeface="DM Serif Display"/>
                <a:ea typeface="DM Serif Display"/>
                <a:cs typeface="DM Serif Display"/>
                <a:sym typeface="DM Serif Display"/>
              </a:defRPr>
            </a:lvl5pPr>
            <a:lvl6pPr lvl="5" algn="r" rtl="0">
              <a:buNone/>
              <a:defRPr sz="1733">
                <a:solidFill>
                  <a:schemeClr val="dk2"/>
                </a:solidFill>
                <a:latin typeface="DM Serif Display"/>
                <a:ea typeface="DM Serif Display"/>
                <a:cs typeface="DM Serif Display"/>
                <a:sym typeface="DM Serif Display"/>
              </a:defRPr>
            </a:lvl6pPr>
            <a:lvl7pPr lvl="6" algn="r" rtl="0">
              <a:buNone/>
              <a:defRPr sz="1733">
                <a:solidFill>
                  <a:schemeClr val="dk2"/>
                </a:solidFill>
                <a:latin typeface="DM Serif Display"/>
                <a:ea typeface="DM Serif Display"/>
                <a:cs typeface="DM Serif Display"/>
                <a:sym typeface="DM Serif Display"/>
              </a:defRPr>
            </a:lvl7pPr>
            <a:lvl8pPr lvl="7" algn="r" rtl="0">
              <a:buNone/>
              <a:defRPr sz="1733">
                <a:solidFill>
                  <a:schemeClr val="dk2"/>
                </a:solidFill>
                <a:latin typeface="DM Serif Display"/>
                <a:ea typeface="DM Serif Display"/>
                <a:cs typeface="DM Serif Display"/>
                <a:sym typeface="DM Serif Display"/>
              </a:defRPr>
            </a:lvl8pPr>
            <a:lvl9pPr lvl="8" algn="r" rtl="0">
              <a:buNone/>
              <a:defRPr sz="1733">
                <a:solidFill>
                  <a:schemeClr val="dk2"/>
                </a:solidFill>
                <a:latin typeface="DM Serif Display"/>
                <a:ea typeface="DM Serif Display"/>
                <a:cs typeface="DM Serif Display"/>
                <a:sym typeface="DM Serif Display"/>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733" b="0" i="0" u="none" strike="noStrike" kern="0" cap="none" spc="0" normalizeH="0" baseline="0" noProof="0" smtClean="0">
                <a:ln>
                  <a:noFill/>
                </a:ln>
                <a:solidFill>
                  <a:srgbClr val="97A5C2"/>
                </a:solidFill>
                <a:effectLst/>
                <a:uLnTx/>
                <a:uFillTx/>
                <a:latin typeface="DM Serif Display"/>
                <a:cs typeface="DM Serif Display"/>
                <a:sym typeface="DM Serif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 sz="1733" b="0" i="0" u="none" strike="noStrike" kern="0" cap="none" spc="0" normalizeH="0" baseline="0" noProof="0">
              <a:ln>
                <a:noFill/>
              </a:ln>
              <a:solidFill>
                <a:srgbClr val="97A5C2"/>
              </a:solidFill>
              <a:effectLst/>
              <a:uLnTx/>
              <a:uFillTx/>
              <a:latin typeface="DM Serif Display"/>
              <a:cs typeface="DM Serif Display"/>
              <a:sym typeface="DM Serif Display"/>
            </a:endParaRPr>
          </a:p>
        </p:txBody>
      </p:sp>
    </p:spTree>
    <p:extLst>
      <p:ext uri="{BB962C8B-B14F-4D97-AF65-F5344CB8AC3E}">
        <p14:creationId xmlns:p14="http://schemas.microsoft.com/office/powerpoint/2010/main" val="4292491491"/>
      </p:ext>
    </p:extLst>
  </p:cSld>
  <p:clrMap bg1="lt1" tx1="dk1" bg2="dk2" tx2="lt2" accent1="accent1" accent2="accent2" accent3="accent3" accent4="accent4" accent5="accent5" accent6="accent6" hlink="hlink" folHlink="folHlink"/>
  <p:sldLayoutIdLst>
    <p:sldLayoutId id="2147483665" r:id="rId1"/>
    <p:sldLayoutId id="2147483720"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50000">
              <a:schemeClr val="accent1"/>
            </a:gs>
            <a:gs pos="100000">
              <a:schemeClr val="accent2"/>
            </a:gs>
          </a:gsLst>
          <a:lin ang="1680027"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84967" y="1371833"/>
            <a:ext cx="9022000" cy="20900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1pPr>
            <a:lvl2pPr lvl="1"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2pPr>
            <a:lvl3pPr lvl="2"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3pPr>
            <a:lvl4pPr lvl="3"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4pPr>
            <a:lvl5pPr lvl="4"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5pPr>
            <a:lvl6pPr lvl="5"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6pPr>
            <a:lvl7pPr lvl="6"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7pPr>
            <a:lvl8pPr lvl="7"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8pPr>
            <a:lvl9pPr lvl="8"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1584967" y="3802567"/>
            <a:ext cx="9022000" cy="2090000"/>
          </a:xfrm>
          <a:prstGeom prst="rect">
            <a:avLst/>
          </a:prstGeom>
          <a:noFill/>
          <a:ln>
            <a:noFill/>
          </a:ln>
        </p:spPr>
        <p:txBody>
          <a:bodyPr spcFirstLastPara="1" wrap="square" lIns="0" tIns="0" rIns="0" bIns="0" anchor="t" anchorCtr="0">
            <a:noAutofit/>
          </a:bodyPr>
          <a:lstStyle>
            <a:lvl1pPr marL="457200" lvl="0" indent="-330200" rtl="0">
              <a:lnSpc>
                <a:spcPct val="115000"/>
              </a:lnSpc>
              <a:spcBef>
                <a:spcPts val="600"/>
              </a:spcBef>
              <a:spcAft>
                <a:spcPts val="0"/>
              </a:spcAft>
              <a:buClr>
                <a:schemeClr val="dk2"/>
              </a:buClr>
              <a:buSzPts val="1600"/>
              <a:buFont typeface="Montserrat Light"/>
              <a:buChar char="╺"/>
              <a:defRPr sz="1600">
                <a:solidFill>
                  <a:schemeClr val="lt1"/>
                </a:solidFill>
                <a:latin typeface="Montserrat Light"/>
                <a:ea typeface="Montserrat Light"/>
                <a:cs typeface="Montserrat Light"/>
                <a:sym typeface="Montserrat Light"/>
              </a:defRPr>
            </a:lvl1pPr>
            <a:lvl2pPr marL="914400" lvl="1" indent="-330200" rtl="0">
              <a:lnSpc>
                <a:spcPct val="115000"/>
              </a:lnSpc>
              <a:spcBef>
                <a:spcPts val="0"/>
              </a:spcBef>
              <a:spcAft>
                <a:spcPts val="0"/>
              </a:spcAft>
              <a:buClr>
                <a:schemeClr val="dk2"/>
              </a:buClr>
              <a:buSzPts val="1600"/>
              <a:buFont typeface="Montserrat Light"/>
              <a:buChar char="-"/>
              <a:defRPr sz="1600">
                <a:solidFill>
                  <a:schemeClr val="lt1"/>
                </a:solidFill>
                <a:latin typeface="Montserrat Light"/>
                <a:ea typeface="Montserrat Light"/>
                <a:cs typeface="Montserrat Light"/>
                <a:sym typeface="Montserrat Light"/>
              </a:defRPr>
            </a:lvl2pPr>
            <a:lvl3pPr marL="1371600" lvl="2"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3pPr>
            <a:lvl4pPr marL="1828800" lvl="3"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4pPr>
            <a:lvl5pPr marL="2286000" lvl="4"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5pPr>
            <a:lvl6pPr marL="2743200" lvl="5"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6pPr>
            <a:lvl7pPr marL="3200400" lvl="6"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7pPr>
            <a:lvl8pPr marL="3657600" lvl="7"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8pPr>
            <a:lvl9pPr marL="4114800" lvl="8"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0" tIns="0" rIns="0" bIns="0" anchor="ctr" anchorCtr="0">
            <a:noAutofit/>
          </a:bodyPr>
          <a:lstStyle>
            <a:lvl1pPr lvl="0" algn="r" rtl="0">
              <a:buNone/>
              <a:defRPr sz="1733">
                <a:solidFill>
                  <a:schemeClr val="dk2"/>
                </a:solidFill>
                <a:latin typeface="DM Serif Display"/>
                <a:ea typeface="DM Serif Display"/>
                <a:cs typeface="DM Serif Display"/>
                <a:sym typeface="DM Serif Display"/>
              </a:defRPr>
            </a:lvl1pPr>
            <a:lvl2pPr lvl="1" algn="r" rtl="0">
              <a:buNone/>
              <a:defRPr sz="1733">
                <a:solidFill>
                  <a:schemeClr val="dk2"/>
                </a:solidFill>
                <a:latin typeface="DM Serif Display"/>
                <a:ea typeface="DM Serif Display"/>
                <a:cs typeface="DM Serif Display"/>
                <a:sym typeface="DM Serif Display"/>
              </a:defRPr>
            </a:lvl2pPr>
            <a:lvl3pPr lvl="2" algn="r" rtl="0">
              <a:buNone/>
              <a:defRPr sz="1733">
                <a:solidFill>
                  <a:schemeClr val="dk2"/>
                </a:solidFill>
                <a:latin typeface="DM Serif Display"/>
                <a:ea typeface="DM Serif Display"/>
                <a:cs typeface="DM Serif Display"/>
                <a:sym typeface="DM Serif Display"/>
              </a:defRPr>
            </a:lvl3pPr>
            <a:lvl4pPr lvl="3" algn="r" rtl="0">
              <a:buNone/>
              <a:defRPr sz="1733">
                <a:solidFill>
                  <a:schemeClr val="dk2"/>
                </a:solidFill>
                <a:latin typeface="DM Serif Display"/>
                <a:ea typeface="DM Serif Display"/>
                <a:cs typeface="DM Serif Display"/>
                <a:sym typeface="DM Serif Display"/>
              </a:defRPr>
            </a:lvl4pPr>
            <a:lvl5pPr lvl="4" algn="r" rtl="0">
              <a:buNone/>
              <a:defRPr sz="1733">
                <a:solidFill>
                  <a:schemeClr val="dk2"/>
                </a:solidFill>
                <a:latin typeface="DM Serif Display"/>
                <a:ea typeface="DM Serif Display"/>
                <a:cs typeface="DM Serif Display"/>
                <a:sym typeface="DM Serif Display"/>
              </a:defRPr>
            </a:lvl5pPr>
            <a:lvl6pPr lvl="5" algn="r" rtl="0">
              <a:buNone/>
              <a:defRPr sz="1733">
                <a:solidFill>
                  <a:schemeClr val="dk2"/>
                </a:solidFill>
                <a:latin typeface="DM Serif Display"/>
                <a:ea typeface="DM Serif Display"/>
                <a:cs typeface="DM Serif Display"/>
                <a:sym typeface="DM Serif Display"/>
              </a:defRPr>
            </a:lvl6pPr>
            <a:lvl7pPr lvl="6" algn="r" rtl="0">
              <a:buNone/>
              <a:defRPr sz="1733">
                <a:solidFill>
                  <a:schemeClr val="dk2"/>
                </a:solidFill>
                <a:latin typeface="DM Serif Display"/>
                <a:ea typeface="DM Serif Display"/>
                <a:cs typeface="DM Serif Display"/>
                <a:sym typeface="DM Serif Display"/>
              </a:defRPr>
            </a:lvl7pPr>
            <a:lvl8pPr lvl="7" algn="r" rtl="0">
              <a:buNone/>
              <a:defRPr sz="1733">
                <a:solidFill>
                  <a:schemeClr val="dk2"/>
                </a:solidFill>
                <a:latin typeface="DM Serif Display"/>
                <a:ea typeface="DM Serif Display"/>
                <a:cs typeface="DM Serif Display"/>
                <a:sym typeface="DM Serif Display"/>
              </a:defRPr>
            </a:lvl8pPr>
            <a:lvl9pPr lvl="8" algn="r" rtl="0">
              <a:buNone/>
              <a:defRPr sz="1733">
                <a:solidFill>
                  <a:schemeClr val="dk2"/>
                </a:solidFill>
                <a:latin typeface="DM Serif Display"/>
                <a:ea typeface="DM Serif Display"/>
                <a:cs typeface="DM Serif Display"/>
                <a:sym typeface="DM Serif Display"/>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733" b="0" i="0" u="none" strike="noStrike" kern="0" cap="none" spc="0" normalizeH="0" baseline="0" noProof="0" smtClean="0">
                <a:ln>
                  <a:noFill/>
                </a:ln>
                <a:solidFill>
                  <a:srgbClr val="97A5C2"/>
                </a:solidFill>
                <a:effectLst/>
                <a:uLnTx/>
                <a:uFillTx/>
                <a:latin typeface="DM Serif Display"/>
                <a:cs typeface="DM Serif Display"/>
                <a:sym typeface="DM Serif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 sz="1733" b="0" i="0" u="none" strike="noStrike" kern="0" cap="none" spc="0" normalizeH="0" baseline="0" noProof="0">
              <a:ln>
                <a:noFill/>
              </a:ln>
              <a:solidFill>
                <a:srgbClr val="97A5C2"/>
              </a:solidFill>
              <a:effectLst/>
              <a:uLnTx/>
              <a:uFillTx/>
              <a:latin typeface="DM Serif Display"/>
              <a:cs typeface="DM Serif Display"/>
              <a:sym typeface="DM Serif Display"/>
            </a:endParaRPr>
          </a:p>
        </p:txBody>
      </p:sp>
    </p:spTree>
    <p:extLst>
      <p:ext uri="{BB962C8B-B14F-4D97-AF65-F5344CB8AC3E}">
        <p14:creationId xmlns:p14="http://schemas.microsoft.com/office/powerpoint/2010/main" val="1560472910"/>
      </p:ext>
    </p:extLst>
  </p:cSld>
  <p:clrMap bg1="lt1" tx1="dk1" bg2="dk2" tx2="lt2" accent1="accent1" accent2="accent2" accent3="accent3" accent4="accent4" accent5="accent5" accent6="accent6" hlink="hlink" folHlink="folHlink"/>
  <p:sldLayoutIdLst>
    <p:sldLayoutId id="2147483668" r:id="rId1"/>
    <p:sldLayoutId id="2147483719"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50000">
              <a:schemeClr val="accent1"/>
            </a:gs>
            <a:gs pos="100000">
              <a:schemeClr val="accent2"/>
            </a:gs>
          </a:gsLst>
          <a:lin ang="1680027"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84967" y="1371833"/>
            <a:ext cx="9022000" cy="20900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1pPr>
            <a:lvl2pPr lvl="1"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2pPr>
            <a:lvl3pPr lvl="2"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3pPr>
            <a:lvl4pPr lvl="3"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4pPr>
            <a:lvl5pPr lvl="4"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5pPr>
            <a:lvl6pPr lvl="5"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6pPr>
            <a:lvl7pPr lvl="6"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7pPr>
            <a:lvl8pPr lvl="7"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8pPr>
            <a:lvl9pPr lvl="8"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1584967" y="3802567"/>
            <a:ext cx="9022000" cy="2090000"/>
          </a:xfrm>
          <a:prstGeom prst="rect">
            <a:avLst/>
          </a:prstGeom>
          <a:noFill/>
          <a:ln>
            <a:noFill/>
          </a:ln>
        </p:spPr>
        <p:txBody>
          <a:bodyPr spcFirstLastPara="1" wrap="square" lIns="0" tIns="0" rIns="0" bIns="0" anchor="t" anchorCtr="0">
            <a:noAutofit/>
          </a:bodyPr>
          <a:lstStyle>
            <a:lvl1pPr marL="457200" lvl="0" indent="-330200" rtl="0">
              <a:lnSpc>
                <a:spcPct val="115000"/>
              </a:lnSpc>
              <a:spcBef>
                <a:spcPts val="600"/>
              </a:spcBef>
              <a:spcAft>
                <a:spcPts val="0"/>
              </a:spcAft>
              <a:buClr>
                <a:schemeClr val="dk2"/>
              </a:buClr>
              <a:buSzPts val="1600"/>
              <a:buFont typeface="Montserrat Light"/>
              <a:buChar char="╺"/>
              <a:defRPr sz="1600">
                <a:solidFill>
                  <a:schemeClr val="lt1"/>
                </a:solidFill>
                <a:latin typeface="Montserrat Light"/>
                <a:ea typeface="Montserrat Light"/>
                <a:cs typeface="Montserrat Light"/>
                <a:sym typeface="Montserrat Light"/>
              </a:defRPr>
            </a:lvl1pPr>
            <a:lvl2pPr marL="914400" lvl="1" indent="-330200" rtl="0">
              <a:lnSpc>
                <a:spcPct val="115000"/>
              </a:lnSpc>
              <a:spcBef>
                <a:spcPts val="0"/>
              </a:spcBef>
              <a:spcAft>
                <a:spcPts val="0"/>
              </a:spcAft>
              <a:buClr>
                <a:schemeClr val="dk2"/>
              </a:buClr>
              <a:buSzPts val="1600"/>
              <a:buFont typeface="Montserrat Light"/>
              <a:buChar char="-"/>
              <a:defRPr sz="1600">
                <a:solidFill>
                  <a:schemeClr val="lt1"/>
                </a:solidFill>
                <a:latin typeface="Montserrat Light"/>
                <a:ea typeface="Montserrat Light"/>
                <a:cs typeface="Montserrat Light"/>
                <a:sym typeface="Montserrat Light"/>
              </a:defRPr>
            </a:lvl2pPr>
            <a:lvl3pPr marL="1371600" lvl="2"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3pPr>
            <a:lvl4pPr marL="1828800" lvl="3"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4pPr>
            <a:lvl5pPr marL="2286000" lvl="4"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5pPr>
            <a:lvl6pPr marL="2743200" lvl="5"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6pPr>
            <a:lvl7pPr marL="3200400" lvl="6"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7pPr>
            <a:lvl8pPr marL="3657600" lvl="7"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8pPr>
            <a:lvl9pPr marL="4114800" lvl="8"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0" tIns="0" rIns="0" bIns="0" anchor="ctr" anchorCtr="0">
            <a:noAutofit/>
          </a:bodyPr>
          <a:lstStyle>
            <a:lvl1pPr lvl="0" algn="r" rtl="0">
              <a:buNone/>
              <a:defRPr sz="1733">
                <a:solidFill>
                  <a:schemeClr val="dk2"/>
                </a:solidFill>
                <a:latin typeface="DM Serif Display"/>
                <a:ea typeface="DM Serif Display"/>
                <a:cs typeface="DM Serif Display"/>
                <a:sym typeface="DM Serif Display"/>
              </a:defRPr>
            </a:lvl1pPr>
            <a:lvl2pPr lvl="1" algn="r" rtl="0">
              <a:buNone/>
              <a:defRPr sz="1733">
                <a:solidFill>
                  <a:schemeClr val="dk2"/>
                </a:solidFill>
                <a:latin typeface="DM Serif Display"/>
                <a:ea typeface="DM Serif Display"/>
                <a:cs typeface="DM Serif Display"/>
                <a:sym typeface="DM Serif Display"/>
              </a:defRPr>
            </a:lvl2pPr>
            <a:lvl3pPr lvl="2" algn="r" rtl="0">
              <a:buNone/>
              <a:defRPr sz="1733">
                <a:solidFill>
                  <a:schemeClr val="dk2"/>
                </a:solidFill>
                <a:latin typeface="DM Serif Display"/>
                <a:ea typeface="DM Serif Display"/>
                <a:cs typeface="DM Serif Display"/>
                <a:sym typeface="DM Serif Display"/>
              </a:defRPr>
            </a:lvl3pPr>
            <a:lvl4pPr lvl="3" algn="r" rtl="0">
              <a:buNone/>
              <a:defRPr sz="1733">
                <a:solidFill>
                  <a:schemeClr val="dk2"/>
                </a:solidFill>
                <a:latin typeface="DM Serif Display"/>
                <a:ea typeface="DM Serif Display"/>
                <a:cs typeface="DM Serif Display"/>
                <a:sym typeface="DM Serif Display"/>
              </a:defRPr>
            </a:lvl4pPr>
            <a:lvl5pPr lvl="4" algn="r" rtl="0">
              <a:buNone/>
              <a:defRPr sz="1733">
                <a:solidFill>
                  <a:schemeClr val="dk2"/>
                </a:solidFill>
                <a:latin typeface="DM Serif Display"/>
                <a:ea typeface="DM Serif Display"/>
                <a:cs typeface="DM Serif Display"/>
                <a:sym typeface="DM Serif Display"/>
              </a:defRPr>
            </a:lvl5pPr>
            <a:lvl6pPr lvl="5" algn="r" rtl="0">
              <a:buNone/>
              <a:defRPr sz="1733">
                <a:solidFill>
                  <a:schemeClr val="dk2"/>
                </a:solidFill>
                <a:latin typeface="DM Serif Display"/>
                <a:ea typeface="DM Serif Display"/>
                <a:cs typeface="DM Serif Display"/>
                <a:sym typeface="DM Serif Display"/>
              </a:defRPr>
            </a:lvl6pPr>
            <a:lvl7pPr lvl="6" algn="r" rtl="0">
              <a:buNone/>
              <a:defRPr sz="1733">
                <a:solidFill>
                  <a:schemeClr val="dk2"/>
                </a:solidFill>
                <a:latin typeface="DM Serif Display"/>
                <a:ea typeface="DM Serif Display"/>
                <a:cs typeface="DM Serif Display"/>
                <a:sym typeface="DM Serif Display"/>
              </a:defRPr>
            </a:lvl7pPr>
            <a:lvl8pPr lvl="7" algn="r" rtl="0">
              <a:buNone/>
              <a:defRPr sz="1733">
                <a:solidFill>
                  <a:schemeClr val="dk2"/>
                </a:solidFill>
                <a:latin typeface="DM Serif Display"/>
                <a:ea typeface="DM Serif Display"/>
                <a:cs typeface="DM Serif Display"/>
                <a:sym typeface="DM Serif Display"/>
              </a:defRPr>
            </a:lvl8pPr>
            <a:lvl9pPr lvl="8" algn="r" rtl="0">
              <a:buNone/>
              <a:defRPr sz="1733">
                <a:solidFill>
                  <a:schemeClr val="dk2"/>
                </a:solidFill>
                <a:latin typeface="DM Serif Display"/>
                <a:ea typeface="DM Serif Display"/>
                <a:cs typeface="DM Serif Display"/>
                <a:sym typeface="DM Serif Display"/>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733" b="0" i="0" u="none" strike="noStrike" kern="0" cap="none" spc="0" normalizeH="0" baseline="0" noProof="0" smtClean="0">
                <a:ln>
                  <a:noFill/>
                </a:ln>
                <a:solidFill>
                  <a:srgbClr val="97A5C2"/>
                </a:solidFill>
                <a:effectLst/>
                <a:uLnTx/>
                <a:uFillTx/>
                <a:latin typeface="DM Serif Display"/>
                <a:cs typeface="DM Serif Display"/>
                <a:sym typeface="DM Serif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 sz="1733" b="0" i="0" u="none" strike="noStrike" kern="0" cap="none" spc="0" normalizeH="0" baseline="0" noProof="0">
              <a:ln>
                <a:noFill/>
              </a:ln>
              <a:solidFill>
                <a:srgbClr val="97A5C2"/>
              </a:solidFill>
              <a:effectLst/>
              <a:uLnTx/>
              <a:uFillTx/>
              <a:latin typeface="DM Serif Display"/>
              <a:cs typeface="DM Serif Display"/>
              <a:sym typeface="DM Serif Display"/>
            </a:endParaRPr>
          </a:p>
        </p:txBody>
      </p:sp>
    </p:spTree>
    <p:extLst>
      <p:ext uri="{BB962C8B-B14F-4D97-AF65-F5344CB8AC3E}">
        <p14:creationId xmlns:p14="http://schemas.microsoft.com/office/powerpoint/2010/main" val="3894052886"/>
      </p:ext>
    </p:extLst>
  </p:cSld>
  <p:clrMap bg1="lt1" tx1="dk1" bg2="dk2" tx2="lt2" accent1="accent1" accent2="accent2" accent3="accent3" accent4="accent4" accent5="accent5" accent6="accent6" hlink="hlink" folHlink="folHlink"/>
  <p:sldLayoutIdLst>
    <p:sldLayoutId id="2147483671"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l" defTabSz="914400" rtl="0" eaLnBrk="1" fontAlgn="auto" latinLnBrk="1"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1"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pic>
        <p:nvPicPr>
          <p:cNvPr id="8" name="그림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790769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50000">
              <a:schemeClr val="accent1"/>
            </a:gs>
            <a:gs pos="100000">
              <a:schemeClr val="accent2"/>
            </a:gs>
          </a:gsLst>
          <a:lin ang="1680027"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84967" y="1371833"/>
            <a:ext cx="9022000" cy="20900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1pPr>
            <a:lvl2pPr lvl="1"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2pPr>
            <a:lvl3pPr lvl="2"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3pPr>
            <a:lvl4pPr lvl="3"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4pPr>
            <a:lvl5pPr lvl="4"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5pPr>
            <a:lvl6pPr lvl="5"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6pPr>
            <a:lvl7pPr lvl="6"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7pPr>
            <a:lvl8pPr lvl="7"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8pPr>
            <a:lvl9pPr lvl="8"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1584967" y="3802567"/>
            <a:ext cx="9022000" cy="2090000"/>
          </a:xfrm>
          <a:prstGeom prst="rect">
            <a:avLst/>
          </a:prstGeom>
          <a:noFill/>
          <a:ln>
            <a:noFill/>
          </a:ln>
        </p:spPr>
        <p:txBody>
          <a:bodyPr spcFirstLastPara="1" wrap="square" lIns="0" tIns="0" rIns="0" bIns="0" anchor="t" anchorCtr="0">
            <a:noAutofit/>
          </a:bodyPr>
          <a:lstStyle>
            <a:lvl1pPr marL="457200" lvl="0" indent="-330200" rtl="0">
              <a:lnSpc>
                <a:spcPct val="115000"/>
              </a:lnSpc>
              <a:spcBef>
                <a:spcPts val="600"/>
              </a:spcBef>
              <a:spcAft>
                <a:spcPts val="0"/>
              </a:spcAft>
              <a:buClr>
                <a:schemeClr val="dk2"/>
              </a:buClr>
              <a:buSzPts val="1600"/>
              <a:buFont typeface="Montserrat Light"/>
              <a:buChar char="╺"/>
              <a:defRPr sz="1600">
                <a:solidFill>
                  <a:schemeClr val="lt1"/>
                </a:solidFill>
                <a:latin typeface="Montserrat Light"/>
                <a:ea typeface="Montserrat Light"/>
                <a:cs typeface="Montserrat Light"/>
                <a:sym typeface="Montserrat Light"/>
              </a:defRPr>
            </a:lvl1pPr>
            <a:lvl2pPr marL="914400" lvl="1" indent="-330200" rtl="0">
              <a:lnSpc>
                <a:spcPct val="115000"/>
              </a:lnSpc>
              <a:spcBef>
                <a:spcPts val="0"/>
              </a:spcBef>
              <a:spcAft>
                <a:spcPts val="0"/>
              </a:spcAft>
              <a:buClr>
                <a:schemeClr val="dk2"/>
              </a:buClr>
              <a:buSzPts val="1600"/>
              <a:buFont typeface="Montserrat Light"/>
              <a:buChar char="-"/>
              <a:defRPr sz="1600">
                <a:solidFill>
                  <a:schemeClr val="lt1"/>
                </a:solidFill>
                <a:latin typeface="Montserrat Light"/>
                <a:ea typeface="Montserrat Light"/>
                <a:cs typeface="Montserrat Light"/>
                <a:sym typeface="Montserrat Light"/>
              </a:defRPr>
            </a:lvl2pPr>
            <a:lvl3pPr marL="1371600" lvl="2"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3pPr>
            <a:lvl4pPr marL="1828800" lvl="3"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4pPr>
            <a:lvl5pPr marL="2286000" lvl="4"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5pPr>
            <a:lvl6pPr marL="2743200" lvl="5"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6pPr>
            <a:lvl7pPr marL="3200400" lvl="6"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7pPr>
            <a:lvl8pPr marL="3657600" lvl="7"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8pPr>
            <a:lvl9pPr marL="4114800" lvl="8" indent="-330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0" tIns="0" rIns="0" bIns="0" anchor="ctr" anchorCtr="0">
            <a:noAutofit/>
          </a:bodyPr>
          <a:lstStyle>
            <a:lvl1pPr lvl="0" algn="r" rtl="0">
              <a:buNone/>
              <a:defRPr sz="1733">
                <a:solidFill>
                  <a:schemeClr val="dk2"/>
                </a:solidFill>
                <a:latin typeface="DM Serif Display"/>
                <a:ea typeface="DM Serif Display"/>
                <a:cs typeface="DM Serif Display"/>
                <a:sym typeface="DM Serif Display"/>
              </a:defRPr>
            </a:lvl1pPr>
            <a:lvl2pPr lvl="1" algn="r" rtl="0">
              <a:buNone/>
              <a:defRPr sz="1733">
                <a:solidFill>
                  <a:schemeClr val="dk2"/>
                </a:solidFill>
                <a:latin typeface="DM Serif Display"/>
                <a:ea typeface="DM Serif Display"/>
                <a:cs typeface="DM Serif Display"/>
                <a:sym typeface="DM Serif Display"/>
              </a:defRPr>
            </a:lvl2pPr>
            <a:lvl3pPr lvl="2" algn="r" rtl="0">
              <a:buNone/>
              <a:defRPr sz="1733">
                <a:solidFill>
                  <a:schemeClr val="dk2"/>
                </a:solidFill>
                <a:latin typeface="DM Serif Display"/>
                <a:ea typeface="DM Serif Display"/>
                <a:cs typeface="DM Serif Display"/>
                <a:sym typeface="DM Serif Display"/>
              </a:defRPr>
            </a:lvl3pPr>
            <a:lvl4pPr lvl="3" algn="r" rtl="0">
              <a:buNone/>
              <a:defRPr sz="1733">
                <a:solidFill>
                  <a:schemeClr val="dk2"/>
                </a:solidFill>
                <a:latin typeface="DM Serif Display"/>
                <a:ea typeface="DM Serif Display"/>
                <a:cs typeface="DM Serif Display"/>
                <a:sym typeface="DM Serif Display"/>
              </a:defRPr>
            </a:lvl4pPr>
            <a:lvl5pPr lvl="4" algn="r" rtl="0">
              <a:buNone/>
              <a:defRPr sz="1733">
                <a:solidFill>
                  <a:schemeClr val="dk2"/>
                </a:solidFill>
                <a:latin typeface="DM Serif Display"/>
                <a:ea typeface="DM Serif Display"/>
                <a:cs typeface="DM Serif Display"/>
                <a:sym typeface="DM Serif Display"/>
              </a:defRPr>
            </a:lvl5pPr>
            <a:lvl6pPr lvl="5" algn="r" rtl="0">
              <a:buNone/>
              <a:defRPr sz="1733">
                <a:solidFill>
                  <a:schemeClr val="dk2"/>
                </a:solidFill>
                <a:latin typeface="DM Serif Display"/>
                <a:ea typeface="DM Serif Display"/>
                <a:cs typeface="DM Serif Display"/>
                <a:sym typeface="DM Serif Display"/>
              </a:defRPr>
            </a:lvl6pPr>
            <a:lvl7pPr lvl="6" algn="r" rtl="0">
              <a:buNone/>
              <a:defRPr sz="1733">
                <a:solidFill>
                  <a:schemeClr val="dk2"/>
                </a:solidFill>
                <a:latin typeface="DM Serif Display"/>
                <a:ea typeface="DM Serif Display"/>
                <a:cs typeface="DM Serif Display"/>
                <a:sym typeface="DM Serif Display"/>
              </a:defRPr>
            </a:lvl7pPr>
            <a:lvl8pPr lvl="7" algn="r" rtl="0">
              <a:buNone/>
              <a:defRPr sz="1733">
                <a:solidFill>
                  <a:schemeClr val="dk2"/>
                </a:solidFill>
                <a:latin typeface="DM Serif Display"/>
                <a:ea typeface="DM Serif Display"/>
                <a:cs typeface="DM Serif Display"/>
                <a:sym typeface="DM Serif Display"/>
              </a:defRPr>
            </a:lvl8pPr>
            <a:lvl9pPr lvl="8" algn="r" rtl="0">
              <a:buNone/>
              <a:defRPr sz="1733">
                <a:solidFill>
                  <a:schemeClr val="dk2"/>
                </a:solidFill>
                <a:latin typeface="DM Serif Display"/>
                <a:ea typeface="DM Serif Display"/>
                <a:cs typeface="DM Serif Display"/>
                <a:sym typeface="DM Serif Display"/>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733" b="0" i="0" u="none" strike="noStrike" kern="0" cap="none" spc="0" normalizeH="0" baseline="0" noProof="0" smtClean="0">
                <a:ln>
                  <a:noFill/>
                </a:ln>
                <a:solidFill>
                  <a:srgbClr val="97A5C2"/>
                </a:solidFill>
                <a:effectLst/>
                <a:uLnTx/>
                <a:uFillTx/>
                <a:latin typeface="DM Serif Display"/>
                <a:cs typeface="DM Serif Display"/>
                <a:sym typeface="DM Serif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 sz="1733" b="0" i="0" u="none" strike="noStrike" kern="0" cap="none" spc="0" normalizeH="0" baseline="0" noProof="0">
              <a:ln>
                <a:noFill/>
              </a:ln>
              <a:solidFill>
                <a:srgbClr val="97A5C2"/>
              </a:solidFill>
              <a:effectLst/>
              <a:uLnTx/>
              <a:uFillTx/>
              <a:latin typeface="DM Serif Display"/>
              <a:cs typeface="DM Serif Display"/>
              <a:sym typeface="DM Serif Display"/>
            </a:endParaRPr>
          </a:p>
        </p:txBody>
      </p:sp>
    </p:spTree>
    <p:extLst>
      <p:ext uri="{BB962C8B-B14F-4D97-AF65-F5344CB8AC3E}">
        <p14:creationId xmlns:p14="http://schemas.microsoft.com/office/powerpoint/2010/main" val="1315621707"/>
      </p:ext>
    </p:extLst>
  </p:cSld>
  <p:clrMap bg1="lt1" tx1="dk1" bg2="dk2" tx2="lt2" accent1="accent1" accent2="accent2" accent3="accent3" accent4="accent4" accent5="accent5" accent6="accent6" hlink="hlink" folHlink="folHlink"/>
  <p:sldLayoutIdLst>
    <p:sldLayoutId id="2147483687" r:id="rId1"/>
    <p:sldLayoutId id="2147483688"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l" defTabSz="914400" rtl="0" eaLnBrk="1" fontAlgn="auto" latinLnBrk="1"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1"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pic>
        <p:nvPicPr>
          <p:cNvPr id="8" name="그림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376887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662" r:id="rId1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84841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D7857-FD30-4606-B1A8-296B93760107}" type="datetimeFigureOut">
              <a:rPr lang="ru-RU" smtClean="0">
                <a:solidFill>
                  <a:prstClr val="black">
                    <a:tint val="75000"/>
                  </a:prstClr>
                </a:solidFill>
              </a:rPr>
              <a:pPr/>
              <a:t>29.11.2024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900D68-1811-4E39-ADB8-5FC9B28D9E1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125015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C251401-A251-4F21-BCDC-6676435AB2CA}" type="datetimeFigureOut">
              <a:rPr lang="ru-RU" smtClean="0">
                <a:solidFill>
                  <a:prstClr val="black">
                    <a:tint val="75000"/>
                  </a:prstClr>
                </a:solidFill>
              </a:rPr>
              <a:pPr/>
              <a:t>29.11.2024</a:t>
            </a:fld>
            <a:endParaRPr lang="ru-RU">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859A73E-BB70-49DB-BC90-12708CABA985}" type="slidenum">
              <a:rPr lang="ru-RU" smtClean="0">
                <a:solidFill>
                  <a:srgbClr val="5FCBEF"/>
                </a:solidFill>
              </a:rPr>
              <a:pPr/>
              <a:t>‹#›</a:t>
            </a:fld>
            <a:endParaRPr lang="ru-RU">
              <a:solidFill>
                <a:srgbClr val="5FCBEF"/>
              </a:solidFill>
            </a:endParaRPr>
          </a:p>
        </p:txBody>
      </p:sp>
    </p:spTree>
    <p:extLst>
      <p:ext uri="{BB962C8B-B14F-4D97-AF65-F5344CB8AC3E}">
        <p14:creationId xmlns:p14="http://schemas.microsoft.com/office/powerpoint/2010/main" val="390091359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chart" Target="../charts/char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hart" Target="../charts/chart2.xml"/><Relationship Id="rId5" Type="http://schemas.openxmlformats.org/officeDocument/2006/relationships/image" Target="../media/image28.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2.png"/><Relationship Id="rId7" Type="http://schemas.openxmlformats.org/officeDocument/2006/relationships/image" Target="../media/image38.e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7.emf"/><Relationship Id="rId11" Type="http://schemas.openxmlformats.org/officeDocument/2006/relationships/image" Target="../media/image42.emf"/><Relationship Id="rId5" Type="http://schemas.openxmlformats.org/officeDocument/2006/relationships/image" Target="../media/image36.emf"/><Relationship Id="rId10" Type="http://schemas.openxmlformats.org/officeDocument/2006/relationships/image" Target="../media/image41.emf"/><Relationship Id="rId4" Type="http://schemas.openxmlformats.org/officeDocument/2006/relationships/image" Target="../media/image35.emf"/><Relationship Id="rId9" Type="http://schemas.openxmlformats.org/officeDocument/2006/relationships/image" Target="../media/image40.emf"/></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4.emf"/><Relationship Id="rId7" Type="http://schemas.openxmlformats.org/officeDocument/2006/relationships/image" Target="../media/image47.emf"/><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9">
            <a:extLst>
              <a:ext uri="{FF2B5EF4-FFF2-40B4-BE49-F238E27FC236}">
                <a16:creationId xmlns:a16="http://schemas.microsoft.com/office/drawing/2014/main" id="{380BDC6D-05D9-4B47-8E85-CB92021DA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76" y="-108041"/>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1528354" y="627017"/>
            <a:ext cx="10084525" cy="2554545"/>
          </a:xfrm>
          <a:prstGeom prst="rect">
            <a:avLst/>
          </a:prstGeom>
        </p:spPr>
        <p:txBody>
          <a:bodyPr wrap="square">
            <a:spAutoFit/>
          </a:bodyPr>
          <a:lstStyle/>
          <a:p>
            <a:pPr algn="ctr"/>
            <a:r>
              <a:rPr lang="ru-RU" sz="3200" b="1" dirty="0">
                <a:latin typeface="Arial" panose="020B0604020202020204" pitchFamily="34" charset="0"/>
                <a:cs typeface="Arial" panose="020B0604020202020204" pitchFamily="34" charset="0"/>
              </a:rPr>
              <a:t>АҲОЛИГА ХИЗМАТ КЎРСАТИШДА КОРРУПЦИЯ ҲОЛАТЛАРИНИНГ ОЛДИНИ ОЛИШ,  ДАВЛАТ ОРГАНЛАРИ ВА ТАШКИЛОТЛАРИДА КОРРУПЦИЯГА ҚАРШИ КУРАШИШНИНГ ЗАМОНАВИЙ МЕХАНИЗМЛАРИНИ ЖОРИЙ ЭТИШ</a:t>
            </a:r>
          </a:p>
        </p:txBody>
      </p:sp>
      <p:sp>
        <p:nvSpPr>
          <p:cNvPr id="14" name="Прямоугольник 13"/>
          <p:cNvSpPr/>
          <p:nvPr/>
        </p:nvSpPr>
        <p:spPr>
          <a:xfrm>
            <a:off x="444137" y="5238207"/>
            <a:ext cx="542682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uz-Cyrl-UZ" sz="2400" b="1" i="1" kern="0" spc="-40" dirty="0">
                <a:latin typeface="Arial"/>
                <a:cs typeface="Arial"/>
                <a:sym typeface="Arial"/>
              </a:rPr>
              <a:t>    Ф.Ш.Акчаев</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z-Cyrl-UZ" sz="2400" b="1" i="1" u="none" strike="noStrike" kern="0" cap="none" spc="-40" normalizeH="0" baseline="0" noProof="0" dirty="0">
                <a:ln>
                  <a:noFill/>
                </a:ln>
                <a:effectLst/>
                <a:uLnTx/>
                <a:uFillTx/>
                <a:latin typeface="Arial"/>
                <a:cs typeface="Arial"/>
                <a:sym typeface="Arial"/>
              </a:rPr>
              <a:t>А</a:t>
            </a:r>
            <a:r>
              <a:rPr lang="uz-Cyrl-UZ" sz="2400" b="1" i="1" kern="0" spc="-40" dirty="0">
                <a:latin typeface="Arial"/>
                <a:cs typeface="Arial"/>
                <a:sym typeface="Arial"/>
              </a:rPr>
              <a:t>.С.Умирзаков</a:t>
            </a:r>
            <a:endParaRPr kumimoji="0" lang="en-US" sz="18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2779350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2" name="Рисунок 9">
            <a:extLst>
              <a:ext uri="{FF2B5EF4-FFF2-40B4-BE49-F238E27FC236}">
                <a16:creationId xmlns:a16="http://schemas.microsoft.com/office/drawing/2014/main" id="{501EE799-6B23-401D-948B-0A6508E67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597"/>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직사각형 29"/>
          <p:cNvSpPr/>
          <p:nvPr/>
        </p:nvSpPr>
        <p:spPr>
          <a:xfrm>
            <a:off x="8885180" y="4944089"/>
            <a:ext cx="3493756" cy="646331"/>
          </a:xfrm>
          <a:prstGeom prst="rect">
            <a:avLst/>
          </a:prstGeom>
        </p:spPr>
        <p:txBody>
          <a:bodyPr wrap="square">
            <a:spAutoFit/>
          </a:bodyPr>
          <a:lstStyle/>
          <a:p>
            <a:pPr lvl="0" algn="ctr">
              <a:buClr>
                <a:srgbClr val="000000"/>
              </a:buClr>
              <a:defRPr/>
            </a:pPr>
            <a:r>
              <a:rPr lang="uz-Cyrl-UZ" dirty="0"/>
              <a:t>БМТ Бош котиби Антониу Гуттериш </a:t>
            </a:r>
            <a:endParaRPr kumimoji="0" lang="ru-RU" altLang="ko-KR" sz="2133" b="0" i="0" u="none" strike="noStrike" kern="0" cap="none" spc="0" normalizeH="0" baseline="0" noProof="0" dirty="0">
              <a:ln>
                <a:noFill/>
              </a:ln>
              <a:effectLst/>
              <a:uLnTx/>
              <a:uFillTx/>
              <a:latin typeface="Arial" panose="020B0604020202020204" pitchFamily="34" charset="0"/>
              <a:ea typeface="한컴 윤고딕 250" panose="02020603020101020101" pitchFamily="18" charset="-127"/>
              <a:cs typeface="Arial" panose="020B0604020202020204" pitchFamily="34" charset="0"/>
              <a:sym typeface="Arial"/>
            </a:endParaRPr>
          </a:p>
        </p:txBody>
      </p:sp>
      <p:cxnSp>
        <p:nvCxnSpPr>
          <p:cNvPr id="16" name="직선 연결선 13"/>
          <p:cNvCxnSpPr/>
          <p:nvPr/>
        </p:nvCxnSpPr>
        <p:spPr>
          <a:xfrm rot="5400000">
            <a:off x="8129572" y="1038316"/>
            <a:ext cx="0" cy="5760000"/>
          </a:xfrm>
          <a:prstGeom prst="line">
            <a:avLst/>
          </a:prstGeom>
          <a:ln>
            <a:gradFill>
              <a:gsLst>
                <a:gs pos="0">
                  <a:schemeClr val="bg1">
                    <a:lumMod val="65000"/>
                    <a:alpha val="0"/>
                  </a:schemeClr>
                </a:gs>
                <a:gs pos="50000">
                  <a:schemeClr val="bg1">
                    <a:lumMod val="65000"/>
                    <a:alpha val="50000"/>
                  </a:schemeClr>
                </a:gs>
                <a:gs pos="20000">
                  <a:srgbClr val="A6A6A6">
                    <a:alpha val="50000"/>
                  </a:srgbClr>
                </a:gs>
                <a:gs pos="80000">
                  <a:srgbClr val="A6A6A6">
                    <a:alpha val="50000"/>
                  </a:srgbClr>
                </a:gs>
                <a:gs pos="100000">
                  <a:schemeClr val="bg1">
                    <a:lumMod val="65000"/>
                    <a:alpha val="0"/>
                  </a:schemeClr>
                </a:gs>
              </a:gsLst>
              <a:lin ang="5400000" scaled="1"/>
            </a:gradFill>
            <a:prstDash val="sysDash"/>
          </a:ln>
        </p:spPr>
        <p:style>
          <a:lnRef idx="1">
            <a:schemeClr val="accent1"/>
          </a:lnRef>
          <a:fillRef idx="0">
            <a:schemeClr val="accent1"/>
          </a:fillRef>
          <a:effectRef idx="0">
            <a:schemeClr val="accent1"/>
          </a:effectRef>
          <a:fontRef idx="minor">
            <a:schemeClr val="tx1"/>
          </a:fontRef>
        </p:style>
      </p:cxnSp>
      <p:grpSp>
        <p:nvGrpSpPr>
          <p:cNvPr id="18" name="Group 352">
            <a:extLst>
              <a:ext uri="{FF2B5EF4-FFF2-40B4-BE49-F238E27FC236}">
                <a16:creationId xmlns:a16="http://schemas.microsoft.com/office/drawing/2014/main" id="{4C79C155-7E6E-437A-8588-ABE01975EA0F}"/>
              </a:ext>
            </a:extLst>
          </p:cNvPr>
          <p:cNvGrpSpPr/>
          <p:nvPr/>
        </p:nvGrpSpPr>
        <p:grpSpPr>
          <a:xfrm>
            <a:off x="4020736" y="2497375"/>
            <a:ext cx="4908315" cy="2974639"/>
            <a:chOff x="2754367" y="1871427"/>
            <a:chExt cx="6743814" cy="3673475"/>
          </a:xfrm>
        </p:grpSpPr>
        <p:grpSp>
          <p:nvGrpSpPr>
            <p:cNvPr id="19" name="Group 343">
              <a:extLst>
                <a:ext uri="{FF2B5EF4-FFF2-40B4-BE49-F238E27FC236}">
                  <a16:creationId xmlns:a16="http://schemas.microsoft.com/office/drawing/2014/main" id="{99CFC8B2-779F-48E2-9929-806CF2277398}"/>
                </a:ext>
              </a:extLst>
            </p:cNvPr>
            <p:cNvGrpSpPr/>
            <p:nvPr/>
          </p:nvGrpSpPr>
          <p:grpSpPr>
            <a:xfrm>
              <a:off x="2754367" y="1871427"/>
              <a:ext cx="2870418" cy="2211374"/>
              <a:chOff x="3538538" y="3427412"/>
              <a:chExt cx="541338" cy="866775"/>
            </a:xfrm>
            <a:solidFill>
              <a:schemeClr val="accent4"/>
            </a:solidFill>
          </p:grpSpPr>
          <p:sp>
            <p:nvSpPr>
              <p:cNvPr id="129" name="Freeform 5">
                <a:extLst>
                  <a:ext uri="{FF2B5EF4-FFF2-40B4-BE49-F238E27FC236}">
                    <a16:creationId xmlns:a16="http://schemas.microsoft.com/office/drawing/2014/main" id="{F3039AB7-83A9-4D26-B6A4-49C07C99AB56}"/>
                  </a:ext>
                </a:extLst>
              </p:cNvPr>
              <p:cNvSpPr>
                <a:spLocks/>
              </p:cNvSpPr>
              <p:nvPr/>
            </p:nvSpPr>
            <p:spPr bwMode="auto">
              <a:xfrm>
                <a:off x="3829051" y="3759200"/>
                <a:ext cx="7938" cy="9525"/>
              </a:xfrm>
              <a:custGeom>
                <a:avLst/>
                <a:gdLst>
                  <a:gd name="T0" fmla="*/ 0 w 11"/>
                  <a:gd name="T1" fmla="*/ 5 h 7"/>
                  <a:gd name="T2" fmla="*/ 2 w 11"/>
                  <a:gd name="T3" fmla="*/ 7 h 7"/>
                  <a:gd name="T4" fmla="*/ 11 w 11"/>
                  <a:gd name="T5" fmla="*/ 0 h 7"/>
                  <a:gd name="T6" fmla="*/ 8 w 11"/>
                  <a:gd name="T7" fmla="*/ 0 h 7"/>
                  <a:gd name="T8" fmla="*/ 2 w 11"/>
                  <a:gd name="T9" fmla="*/ 2 h 7"/>
                  <a:gd name="T10" fmla="*/ 0 w 11"/>
                  <a:gd name="T11" fmla="*/ 5 h 7"/>
                </a:gdLst>
                <a:ahLst/>
                <a:cxnLst>
                  <a:cxn ang="0">
                    <a:pos x="T0" y="T1"/>
                  </a:cxn>
                  <a:cxn ang="0">
                    <a:pos x="T2" y="T3"/>
                  </a:cxn>
                  <a:cxn ang="0">
                    <a:pos x="T4" y="T5"/>
                  </a:cxn>
                  <a:cxn ang="0">
                    <a:pos x="T6" y="T7"/>
                  </a:cxn>
                  <a:cxn ang="0">
                    <a:pos x="T8" y="T9"/>
                  </a:cxn>
                  <a:cxn ang="0">
                    <a:pos x="T10" y="T11"/>
                  </a:cxn>
                </a:cxnLst>
                <a:rect l="0" t="0" r="r" b="b"/>
                <a:pathLst>
                  <a:path w="11" h="7">
                    <a:moveTo>
                      <a:pt x="0" y="5"/>
                    </a:moveTo>
                    <a:cubicBezTo>
                      <a:pt x="1" y="5"/>
                      <a:pt x="1" y="7"/>
                      <a:pt x="2" y="7"/>
                    </a:cubicBezTo>
                    <a:cubicBezTo>
                      <a:pt x="6" y="7"/>
                      <a:pt x="11" y="5"/>
                      <a:pt x="11" y="0"/>
                    </a:cubicBezTo>
                    <a:cubicBezTo>
                      <a:pt x="10" y="0"/>
                      <a:pt x="9" y="0"/>
                      <a:pt x="8" y="0"/>
                    </a:cubicBezTo>
                    <a:cubicBezTo>
                      <a:pt x="6" y="0"/>
                      <a:pt x="4" y="0"/>
                      <a:pt x="2" y="2"/>
                    </a:cubicBezTo>
                    <a:cubicBezTo>
                      <a:pt x="0" y="3"/>
                      <a:pt x="0" y="3"/>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30" name="Freeform 6">
                <a:extLst>
                  <a:ext uri="{FF2B5EF4-FFF2-40B4-BE49-F238E27FC236}">
                    <a16:creationId xmlns:a16="http://schemas.microsoft.com/office/drawing/2014/main" id="{D5634252-D7F7-461A-AC29-690E50770D46}"/>
                  </a:ext>
                </a:extLst>
              </p:cNvPr>
              <p:cNvSpPr>
                <a:spLocks/>
              </p:cNvSpPr>
              <p:nvPr/>
            </p:nvSpPr>
            <p:spPr bwMode="auto">
              <a:xfrm>
                <a:off x="3817938" y="3716337"/>
                <a:ext cx="25400" cy="42863"/>
              </a:xfrm>
              <a:custGeom>
                <a:avLst/>
                <a:gdLst>
                  <a:gd name="T0" fmla="*/ 35 w 35"/>
                  <a:gd name="T1" fmla="*/ 22 h 30"/>
                  <a:gd name="T2" fmla="*/ 27 w 35"/>
                  <a:gd name="T3" fmla="*/ 20 h 30"/>
                  <a:gd name="T4" fmla="*/ 20 w 35"/>
                  <a:gd name="T5" fmla="*/ 10 h 30"/>
                  <a:gd name="T6" fmla="*/ 15 w 35"/>
                  <a:gd name="T7" fmla="*/ 9 h 30"/>
                  <a:gd name="T8" fmla="*/ 11 w 35"/>
                  <a:gd name="T9" fmla="*/ 9 h 30"/>
                  <a:gd name="T10" fmla="*/ 10 w 35"/>
                  <a:gd name="T11" fmla="*/ 6 h 30"/>
                  <a:gd name="T12" fmla="*/ 9 w 35"/>
                  <a:gd name="T13" fmla="*/ 2 h 30"/>
                  <a:gd name="T14" fmla="*/ 6 w 35"/>
                  <a:gd name="T15" fmla="*/ 10 h 30"/>
                  <a:gd name="T16" fmla="*/ 5 w 35"/>
                  <a:gd name="T17" fmla="*/ 15 h 30"/>
                  <a:gd name="T18" fmla="*/ 6 w 35"/>
                  <a:gd name="T19" fmla="*/ 18 h 30"/>
                  <a:gd name="T20" fmla="*/ 0 w 35"/>
                  <a:gd name="T21" fmla="*/ 23 h 30"/>
                  <a:gd name="T22" fmla="*/ 7 w 35"/>
                  <a:gd name="T23" fmla="*/ 22 h 30"/>
                  <a:gd name="T24" fmla="*/ 10 w 35"/>
                  <a:gd name="T25" fmla="*/ 28 h 30"/>
                  <a:gd name="T26" fmla="*/ 15 w 35"/>
                  <a:gd name="T27" fmla="*/ 23 h 30"/>
                  <a:gd name="T28" fmla="*/ 21 w 35"/>
                  <a:gd name="T29" fmla="*/ 18 h 30"/>
                  <a:gd name="T30" fmla="*/ 31 w 35"/>
                  <a:gd name="T31" fmla="*/ 25 h 30"/>
                  <a:gd name="T32" fmla="*/ 35 w 35"/>
                  <a:gd name="T33"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0">
                    <a:moveTo>
                      <a:pt x="35" y="22"/>
                    </a:moveTo>
                    <a:cubicBezTo>
                      <a:pt x="32" y="19"/>
                      <a:pt x="31" y="19"/>
                      <a:pt x="27" y="20"/>
                    </a:cubicBezTo>
                    <a:cubicBezTo>
                      <a:pt x="31" y="16"/>
                      <a:pt x="22" y="11"/>
                      <a:pt x="20" y="10"/>
                    </a:cubicBezTo>
                    <a:cubicBezTo>
                      <a:pt x="18" y="9"/>
                      <a:pt x="16" y="10"/>
                      <a:pt x="15" y="9"/>
                    </a:cubicBezTo>
                    <a:cubicBezTo>
                      <a:pt x="14" y="7"/>
                      <a:pt x="13" y="6"/>
                      <a:pt x="11" y="9"/>
                    </a:cubicBezTo>
                    <a:cubicBezTo>
                      <a:pt x="11" y="8"/>
                      <a:pt x="11" y="7"/>
                      <a:pt x="10" y="6"/>
                    </a:cubicBezTo>
                    <a:cubicBezTo>
                      <a:pt x="14" y="5"/>
                      <a:pt x="13" y="0"/>
                      <a:pt x="9" y="2"/>
                    </a:cubicBezTo>
                    <a:cubicBezTo>
                      <a:pt x="6" y="3"/>
                      <a:pt x="7" y="6"/>
                      <a:pt x="6" y="10"/>
                    </a:cubicBezTo>
                    <a:cubicBezTo>
                      <a:pt x="6" y="11"/>
                      <a:pt x="5" y="13"/>
                      <a:pt x="5" y="15"/>
                    </a:cubicBezTo>
                    <a:cubicBezTo>
                      <a:pt x="4" y="15"/>
                      <a:pt x="6" y="17"/>
                      <a:pt x="6" y="18"/>
                    </a:cubicBezTo>
                    <a:cubicBezTo>
                      <a:pt x="5" y="19"/>
                      <a:pt x="1" y="22"/>
                      <a:pt x="0" y="23"/>
                    </a:cubicBezTo>
                    <a:cubicBezTo>
                      <a:pt x="1" y="23"/>
                      <a:pt x="7" y="22"/>
                      <a:pt x="7" y="22"/>
                    </a:cubicBezTo>
                    <a:cubicBezTo>
                      <a:pt x="8" y="23"/>
                      <a:pt x="9" y="30"/>
                      <a:pt x="10" y="28"/>
                    </a:cubicBezTo>
                    <a:cubicBezTo>
                      <a:pt x="12" y="27"/>
                      <a:pt x="14" y="23"/>
                      <a:pt x="15" y="23"/>
                    </a:cubicBezTo>
                    <a:cubicBezTo>
                      <a:pt x="18" y="22"/>
                      <a:pt x="18" y="19"/>
                      <a:pt x="21" y="18"/>
                    </a:cubicBezTo>
                    <a:cubicBezTo>
                      <a:pt x="20" y="23"/>
                      <a:pt x="28" y="24"/>
                      <a:pt x="31" y="25"/>
                    </a:cubicBezTo>
                    <a:cubicBezTo>
                      <a:pt x="32" y="24"/>
                      <a:pt x="34" y="23"/>
                      <a:pt x="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31" name="Freeform 7">
                <a:extLst>
                  <a:ext uri="{FF2B5EF4-FFF2-40B4-BE49-F238E27FC236}">
                    <a16:creationId xmlns:a16="http://schemas.microsoft.com/office/drawing/2014/main" id="{1E9A6D2E-993B-4ADC-A795-293BF17A4D6C}"/>
                  </a:ext>
                </a:extLst>
              </p:cNvPr>
              <p:cNvSpPr>
                <a:spLocks/>
              </p:cNvSpPr>
              <p:nvPr/>
            </p:nvSpPr>
            <p:spPr bwMode="auto">
              <a:xfrm>
                <a:off x="3808413" y="3605212"/>
                <a:ext cx="100013" cy="166688"/>
              </a:xfrm>
              <a:custGeom>
                <a:avLst/>
                <a:gdLst>
                  <a:gd name="T0" fmla="*/ 83 w 143"/>
                  <a:gd name="T1" fmla="*/ 26 h 119"/>
                  <a:gd name="T2" fmla="*/ 65 w 143"/>
                  <a:gd name="T3" fmla="*/ 12 h 119"/>
                  <a:gd name="T4" fmla="*/ 55 w 143"/>
                  <a:gd name="T5" fmla="*/ 18 h 119"/>
                  <a:gd name="T6" fmla="*/ 47 w 143"/>
                  <a:gd name="T7" fmla="*/ 17 h 119"/>
                  <a:gd name="T8" fmla="*/ 44 w 143"/>
                  <a:gd name="T9" fmla="*/ 6 h 119"/>
                  <a:gd name="T10" fmla="*/ 36 w 143"/>
                  <a:gd name="T11" fmla="*/ 1 h 119"/>
                  <a:gd name="T12" fmla="*/ 25 w 143"/>
                  <a:gd name="T13" fmla="*/ 1 h 119"/>
                  <a:gd name="T14" fmla="*/ 3 w 143"/>
                  <a:gd name="T15" fmla="*/ 12 h 119"/>
                  <a:gd name="T16" fmla="*/ 2 w 143"/>
                  <a:gd name="T17" fmla="*/ 27 h 119"/>
                  <a:gd name="T18" fmla="*/ 3 w 143"/>
                  <a:gd name="T19" fmla="*/ 30 h 119"/>
                  <a:gd name="T20" fmla="*/ 15 w 143"/>
                  <a:gd name="T21" fmla="*/ 37 h 119"/>
                  <a:gd name="T22" fmla="*/ 24 w 143"/>
                  <a:gd name="T23" fmla="*/ 42 h 119"/>
                  <a:gd name="T24" fmla="*/ 40 w 143"/>
                  <a:gd name="T25" fmla="*/ 44 h 119"/>
                  <a:gd name="T26" fmla="*/ 46 w 143"/>
                  <a:gd name="T27" fmla="*/ 45 h 119"/>
                  <a:gd name="T28" fmla="*/ 57 w 143"/>
                  <a:gd name="T29" fmla="*/ 42 h 119"/>
                  <a:gd name="T30" fmla="*/ 59 w 143"/>
                  <a:gd name="T31" fmla="*/ 40 h 119"/>
                  <a:gd name="T32" fmla="*/ 62 w 143"/>
                  <a:gd name="T33" fmla="*/ 44 h 119"/>
                  <a:gd name="T34" fmla="*/ 67 w 143"/>
                  <a:gd name="T35" fmla="*/ 55 h 119"/>
                  <a:gd name="T36" fmla="*/ 76 w 143"/>
                  <a:gd name="T37" fmla="*/ 55 h 119"/>
                  <a:gd name="T38" fmla="*/ 89 w 143"/>
                  <a:gd name="T39" fmla="*/ 68 h 119"/>
                  <a:gd name="T40" fmla="*/ 78 w 143"/>
                  <a:gd name="T41" fmla="*/ 81 h 119"/>
                  <a:gd name="T42" fmla="*/ 75 w 143"/>
                  <a:gd name="T43" fmla="*/ 88 h 119"/>
                  <a:gd name="T44" fmla="*/ 59 w 143"/>
                  <a:gd name="T45" fmla="*/ 93 h 119"/>
                  <a:gd name="T46" fmla="*/ 71 w 143"/>
                  <a:gd name="T47" fmla="*/ 96 h 119"/>
                  <a:gd name="T48" fmla="*/ 77 w 143"/>
                  <a:gd name="T49" fmla="*/ 94 h 119"/>
                  <a:gd name="T50" fmla="*/ 87 w 143"/>
                  <a:gd name="T51" fmla="*/ 101 h 119"/>
                  <a:gd name="T52" fmla="*/ 89 w 143"/>
                  <a:gd name="T53" fmla="*/ 106 h 119"/>
                  <a:gd name="T54" fmla="*/ 94 w 143"/>
                  <a:gd name="T55" fmla="*/ 110 h 119"/>
                  <a:gd name="T56" fmla="*/ 104 w 143"/>
                  <a:gd name="T57" fmla="*/ 115 h 119"/>
                  <a:gd name="T58" fmla="*/ 119 w 143"/>
                  <a:gd name="T59" fmla="*/ 114 h 119"/>
                  <a:gd name="T60" fmla="*/ 108 w 143"/>
                  <a:gd name="T61" fmla="*/ 108 h 119"/>
                  <a:gd name="T62" fmla="*/ 111 w 143"/>
                  <a:gd name="T63" fmla="*/ 105 h 119"/>
                  <a:gd name="T64" fmla="*/ 119 w 143"/>
                  <a:gd name="T65" fmla="*/ 108 h 119"/>
                  <a:gd name="T66" fmla="*/ 124 w 143"/>
                  <a:gd name="T67" fmla="*/ 110 h 119"/>
                  <a:gd name="T68" fmla="*/ 124 w 143"/>
                  <a:gd name="T69" fmla="*/ 104 h 119"/>
                  <a:gd name="T70" fmla="*/ 126 w 143"/>
                  <a:gd name="T71" fmla="*/ 101 h 119"/>
                  <a:gd name="T72" fmla="*/ 120 w 143"/>
                  <a:gd name="T73" fmla="*/ 92 h 119"/>
                  <a:gd name="T74" fmla="*/ 113 w 143"/>
                  <a:gd name="T75" fmla="*/ 87 h 119"/>
                  <a:gd name="T76" fmla="*/ 109 w 143"/>
                  <a:gd name="T77" fmla="*/ 82 h 119"/>
                  <a:gd name="T78" fmla="*/ 111 w 143"/>
                  <a:gd name="T79" fmla="*/ 77 h 119"/>
                  <a:gd name="T80" fmla="*/ 120 w 143"/>
                  <a:gd name="T81" fmla="*/ 81 h 119"/>
                  <a:gd name="T82" fmla="*/ 122 w 143"/>
                  <a:gd name="T83" fmla="*/ 84 h 119"/>
                  <a:gd name="T84" fmla="*/ 131 w 143"/>
                  <a:gd name="T85" fmla="*/ 82 h 119"/>
                  <a:gd name="T86" fmla="*/ 136 w 143"/>
                  <a:gd name="T87" fmla="*/ 79 h 119"/>
                  <a:gd name="T88" fmla="*/ 140 w 143"/>
                  <a:gd name="T89" fmla="*/ 72 h 119"/>
                  <a:gd name="T90" fmla="*/ 134 w 143"/>
                  <a:gd name="T91" fmla="*/ 68 h 119"/>
                  <a:gd name="T92" fmla="*/ 122 w 143"/>
                  <a:gd name="T93" fmla="*/ 61 h 119"/>
                  <a:gd name="T94" fmla="*/ 110 w 143"/>
                  <a:gd name="T95" fmla="*/ 53 h 119"/>
                  <a:gd name="T96" fmla="*/ 116 w 143"/>
                  <a:gd name="T97" fmla="*/ 50 h 119"/>
                  <a:gd name="T98" fmla="*/ 106 w 143"/>
                  <a:gd name="T99" fmla="*/ 46 h 119"/>
                  <a:gd name="T100" fmla="*/ 109 w 143"/>
                  <a:gd name="T101" fmla="*/ 38 h 119"/>
                  <a:gd name="T102" fmla="*/ 101 w 143"/>
                  <a:gd name="T103" fmla="*/ 40 h 119"/>
                  <a:gd name="T104" fmla="*/ 94 w 143"/>
                  <a:gd name="T105" fmla="*/ 31 h 119"/>
                  <a:gd name="T106" fmla="*/ 94 w 143"/>
                  <a:gd name="T107" fmla="*/ 2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119">
                    <a:moveTo>
                      <a:pt x="94" y="28"/>
                    </a:moveTo>
                    <a:cubicBezTo>
                      <a:pt x="92" y="24"/>
                      <a:pt x="87" y="24"/>
                      <a:pt x="83" y="26"/>
                    </a:cubicBezTo>
                    <a:cubicBezTo>
                      <a:pt x="82" y="26"/>
                      <a:pt x="77" y="19"/>
                      <a:pt x="75" y="17"/>
                    </a:cubicBezTo>
                    <a:cubicBezTo>
                      <a:pt x="73" y="14"/>
                      <a:pt x="68" y="12"/>
                      <a:pt x="65" y="12"/>
                    </a:cubicBezTo>
                    <a:cubicBezTo>
                      <a:pt x="64" y="13"/>
                      <a:pt x="60" y="12"/>
                      <a:pt x="59" y="13"/>
                    </a:cubicBezTo>
                    <a:cubicBezTo>
                      <a:pt x="59" y="14"/>
                      <a:pt x="56" y="18"/>
                      <a:pt x="55" y="18"/>
                    </a:cubicBezTo>
                    <a:cubicBezTo>
                      <a:pt x="51" y="15"/>
                      <a:pt x="52" y="15"/>
                      <a:pt x="49" y="18"/>
                    </a:cubicBezTo>
                    <a:cubicBezTo>
                      <a:pt x="48" y="20"/>
                      <a:pt x="46" y="20"/>
                      <a:pt x="47" y="17"/>
                    </a:cubicBezTo>
                    <a:cubicBezTo>
                      <a:pt x="48" y="13"/>
                      <a:pt x="49" y="13"/>
                      <a:pt x="48" y="10"/>
                    </a:cubicBezTo>
                    <a:cubicBezTo>
                      <a:pt x="46" y="8"/>
                      <a:pt x="46" y="8"/>
                      <a:pt x="44" y="6"/>
                    </a:cubicBezTo>
                    <a:cubicBezTo>
                      <a:pt x="43" y="5"/>
                      <a:pt x="44" y="1"/>
                      <a:pt x="41" y="1"/>
                    </a:cubicBezTo>
                    <a:cubicBezTo>
                      <a:pt x="40" y="1"/>
                      <a:pt x="37" y="1"/>
                      <a:pt x="36" y="1"/>
                    </a:cubicBezTo>
                    <a:cubicBezTo>
                      <a:pt x="32" y="3"/>
                      <a:pt x="29" y="5"/>
                      <a:pt x="25" y="5"/>
                    </a:cubicBezTo>
                    <a:cubicBezTo>
                      <a:pt x="25" y="4"/>
                      <a:pt x="25" y="3"/>
                      <a:pt x="25" y="1"/>
                    </a:cubicBezTo>
                    <a:cubicBezTo>
                      <a:pt x="20" y="0"/>
                      <a:pt x="17" y="0"/>
                      <a:pt x="12" y="3"/>
                    </a:cubicBezTo>
                    <a:cubicBezTo>
                      <a:pt x="7" y="5"/>
                      <a:pt x="5" y="7"/>
                      <a:pt x="3" y="12"/>
                    </a:cubicBezTo>
                    <a:cubicBezTo>
                      <a:pt x="2" y="14"/>
                      <a:pt x="0" y="18"/>
                      <a:pt x="0" y="20"/>
                    </a:cubicBezTo>
                    <a:cubicBezTo>
                      <a:pt x="0" y="21"/>
                      <a:pt x="1" y="27"/>
                      <a:pt x="2" y="27"/>
                    </a:cubicBezTo>
                    <a:cubicBezTo>
                      <a:pt x="7" y="28"/>
                      <a:pt x="11" y="27"/>
                      <a:pt x="14" y="32"/>
                    </a:cubicBezTo>
                    <a:cubicBezTo>
                      <a:pt x="11" y="31"/>
                      <a:pt x="7" y="31"/>
                      <a:pt x="3" y="30"/>
                    </a:cubicBezTo>
                    <a:cubicBezTo>
                      <a:pt x="4" y="34"/>
                      <a:pt x="7" y="36"/>
                      <a:pt x="10" y="38"/>
                    </a:cubicBezTo>
                    <a:cubicBezTo>
                      <a:pt x="13" y="39"/>
                      <a:pt x="13" y="37"/>
                      <a:pt x="15" y="37"/>
                    </a:cubicBezTo>
                    <a:cubicBezTo>
                      <a:pt x="19" y="36"/>
                      <a:pt x="16" y="38"/>
                      <a:pt x="18" y="40"/>
                    </a:cubicBezTo>
                    <a:cubicBezTo>
                      <a:pt x="20" y="41"/>
                      <a:pt x="23" y="42"/>
                      <a:pt x="24" y="42"/>
                    </a:cubicBezTo>
                    <a:cubicBezTo>
                      <a:pt x="28" y="42"/>
                      <a:pt x="33" y="41"/>
                      <a:pt x="36" y="43"/>
                    </a:cubicBezTo>
                    <a:cubicBezTo>
                      <a:pt x="37" y="43"/>
                      <a:pt x="39" y="43"/>
                      <a:pt x="40" y="44"/>
                    </a:cubicBezTo>
                    <a:cubicBezTo>
                      <a:pt x="41" y="44"/>
                      <a:pt x="41" y="42"/>
                      <a:pt x="42" y="43"/>
                    </a:cubicBezTo>
                    <a:cubicBezTo>
                      <a:pt x="44" y="43"/>
                      <a:pt x="44" y="45"/>
                      <a:pt x="46" y="45"/>
                    </a:cubicBezTo>
                    <a:cubicBezTo>
                      <a:pt x="44" y="43"/>
                      <a:pt x="43" y="41"/>
                      <a:pt x="42" y="40"/>
                    </a:cubicBezTo>
                    <a:cubicBezTo>
                      <a:pt x="48" y="42"/>
                      <a:pt x="51" y="43"/>
                      <a:pt x="57" y="42"/>
                    </a:cubicBezTo>
                    <a:cubicBezTo>
                      <a:pt x="56" y="39"/>
                      <a:pt x="56" y="38"/>
                      <a:pt x="53" y="37"/>
                    </a:cubicBezTo>
                    <a:cubicBezTo>
                      <a:pt x="57" y="34"/>
                      <a:pt x="56" y="38"/>
                      <a:pt x="59" y="40"/>
                    </a:cubicBezTo>
                    <a:cubicBezTo>
                      <a:pt x="59" y="41"/>
                      <a:pt x="61" y="39"/>
                      <a:pt x="62" y="40"/>
                    </a:cubicBezTo>
                    <a:cubicBezTo>
                      <a:pt x="62" y="41"/>
                      <a:pt x="62" y="43"/>
                      <a:pt x="62" y="44"/>
                    </a:cubicBezTo>
                    <a:cubicBezTo>
                      <a:pt x="65" y="41"/>
                      <a:pt x="70" y="48"/>
                      <a:pt x="72" y="50"/>
                    </a:cubicBezTo>
                    <a:cubicBezTo>
                      <a:pt x="68" y="51"/>
                      <a:pt x="67" y="51"/>
                      <a:pt x="67" y="55"/>
                    </a:cubicBezTo>
                    <a:cubicBezTo>
                      <a:pt x="69" y="55"/>
                      <a:pt x="71" y="54"/>
                      <a:pt x="73" y="53"/>
                    </a:cubicBezTo>
                    <a:cubicBezTo>
                      <a:pt x="75" y="52"/>
                      <a:pt x="75" y="52"/>
                      <a:pt x="76" y="55"/>
                    </a:cubicBezTo>
                    <a:cubicBezTo>
                      <a:pt x="78" y="58"/>
                      <a:pt x="83" y="57"/>
                      <a:pt x="85" y="61"/>
                    </a:cubicBezTo>
                    <a:cubicBezTo>
                      <a:pt x="86" y="64"/>
                      <a:pt x="87" y="66"/>
                      <a:pt x="89" y="68"/>
                    </a:cubicBezTo>
                    <a:cubicBezTo>
                      <a:pt x="89" y="70"/>
                      <a:pt x="88" y="70"/>
                      <a:pt x="87" y="71"/>
                    </a:cubicBezTo>
                    <a:cubicBezTo>
                      <a:pt x="84" y="74"/>
                      <a:pt x="81" y="78"/>
                      <a:pt x="78" y="81"/>
                    </a:cubicBezTo>
                    <a:cubicBezTo>
                      <a:pt x="78" y="82"/>
                      <a:pt x="83" y="84"/>
                      <a:pt x="82" y="86"/>
                    </a:cubicBezTo>
                    <a:cubicBezTo>
                      <a:pt x="81" y="87"/>
                      <a:pt x="76" y="88"/>
                      <a:pt x="75" y="88"/>
                    </a:cubicBezTo>
                    <a:cubicBezTo>
                      <a:pt x="71" y="89"/>
                      <a:pt x="67" y="88"/>
                      <a:pt x="64" y="87"/>
                    </a:cubicBezTo>
                    <a:cubicBezTo>
                      <a:pt x="64" y="90"/>
                      <a:pt x="60" y="91"/>
                      <a:pt x="59" y="93"/>
                    </a:cubicBezTo>
                    <a:cubicBezTo>
                      <a:pt x="59" y="94"/>
                      <a:pt x="61" y="97"/>
                      <a:pt x="63" y="97"/>
                    </a:cubicBezTo>
                    <a:cubicBezTo>
                      <a:pt x="66" y="97"/>
                      <a:pt x="69" y="98"/>
                      <a:pt x="71" y="96"/>
                    </a:cubicBezTo>
                    <a:cubicBezTo>
                      <a:pt x="73" y="94"/>
                      <a:pt x="74" y="96"/>
                      <a:pt x="77" y="97"/>
                    </a:cubicBezTo>
                    <a:cubicBezTo>
                      <a:pt x="77" y="95"/>
                      <a:pt x="78" y="95"/>
                      <a:pt x="77" y="94"/>
                    </a:cubicBezTo>
                    <a:cubicBezTo>
                      <a:pt x="79" y="94"/>
                      <a:pt x="80" y="95"/>
                      <a:pt x="80" y="97"/>
                    </a:cubicBezTo>
                    <a:cubicBezTo>
                      <a:pt x="84" y="94"/>
                      <a:pt x="84" y="96"/>
                      <a:pt x="87" y="101"/>
                    </a:cubicBezTo>
                    <a:cubicBezTo>
                      <a:pt x="88" y="103"/>
                      <a:pt x="90" y="103"/>
                      <a:pt x="93" y="104"/>
                    </a:cubicBezTo>
                    <a:cubicBezTo>
                      <a:pt x="91" y="105"/>
                      <a:pt x="90" y="105"/>
                      <a:pt x="89" y="106"/>
                    </a:cubicBezTo>
                    <a:cubicBezTo>
                      <a:pt x="91" y="108"/>
                      <a:pt x="92" y="109"/>
                      <a:pt x="95" y="108"/>
                    </a:cubicBezTo>
                    <a:cubicBezTo>
                      <a:pt x="95" y="109"/>
                      <a:pt x="94" y="110"/>
                      <a:pt x="94" y="110"/>
                    </a:cubicBezTo>
                    <a:cubicBezTo>
                      <a:pt x="97" y="110"/>
                      <a:pt x="99" y="111"/>
                      <a:pt x="102" y="112"/>
                    </a:cubicBezTo>
                    <a:cubicBezTo>
                      <a:pt x="103" y="112"/>
                      <a:pt x="103" y="115"/>
                      <a:pt x="104" y="115"/>
                    </a:cubicBezTo>
                    <a:cubicBezTo>
                      <a:pt x="110" y="116"/>
                      <a:pt x="115" y="118"/>
                      <a:pt x="120" y="119"/>
                    </a:cubicBezTo>
                    <a:cubicBezTo>
                      <a:pt x="120" y="117"/>
                      <a:pt x="120" y="116"/>
                      <a:pt x="119" y="114"/>
                    </a:cubicBezTo>
                    <a:cubicBezTo>
                      <a:pt x="117" y="113"/>
                      <a:pt x="115" y="112"/>
                      <a:pt x="113" y="110"/>
                    </a:cubicBezTo>
                    <a:cubicBezTo>
                      <a:pt x="112" y="110"/>
                      <a:pt x="109" y="110"/>
                      <a:pt x="108" y="108"/>
                    </a:cubicBezTo>
                    <a:cubicBezTo>
                      <a:pt x="108" y="106"/>
                      <a:pt x="106" y="105"/>
                      <a:pt x="106" y="103"/>
                    </a:cubicBezTo>
                    <a:cubicBezTo>
                      <a:pt x="107" y="103"/>
                      <a:pt x="109" y="104"/>
                      <a:pt x="111" y="105"/>
                    </a:cubicBezTo>
                    <a:cubicBezTo>
                      <a:pt x="110" y="104"/>
                      <a:pt x="110" y="103"/>
                      <a:pt x="110" y="102"/>
                    </a:cubicBezTo>
                    <a:cubicBezTo>
                      <a:pt x="113" y="104"/>
                      <a:pt x="116" y="106"/>
                      <a:pt x="119" y="108"/>
                    </a:cubicBezTo>
                    <a:cubicBezTo>
                      <a:pt x="121" y="110"/>
                      <a:pt x="124" y="114"/>
                      <a:pt x="125" y="113"/>
                    </a:cubicBezTo>
                    <a:cubicBezTo>
                      <a:pt x="124" y="112"/>
                      <a:pt x="124" y="111"/>
                      <a:pt x="124" y="110"/>
                    </a:cubicBezTo>
                    <a:cubicBezTo>
                      <a:pt x="124" y="110"/>
                      <a:pt x="125" y="110"/>
                      <a:pt x="126" y="110"/>
                    </a:cubicBezTo>
                    <a:cubicBezTo>
                      <a:pt x="127" y="108"/>
                      <a:pt x="122" y="107"/>
                      <a:pt x="124" y="104"/>
                    </a:cubicBezTo>
                    <a:cubicBezTo>
                      <a:pt x="125" y="105"/>
                      <a:pt x="126" y="106"/>
                      <a:pt x="127" y="108"/>
                    </a:cubicBezTo>
                    <a:cubicBezTo>
                      <a:pt x="126" y="105"/>
                      <a:pt x="127" y="102"/>
                      <a:pt x="126" y="101"/>
                    </a:cubicBezTo>
                    <a:cubicBezTo>
                      <a:pt x="125" y="99"/>
                      <a:pt x="123" y="99"/>
                      <a:pt x="122" y="97"/>
                    </a:cubicBezTo>
                    <a:cubicBezTo>
                      <a:pt x="122" y="94"/>
                      <a:pt x="122" y="93"/>
                      <a:pt x="120" y="92"/>
                    </a:cubicBezTo>
                    <a:cubicBezTo>
                      <a:pt x="118" y="91"/>
                      <a:pt x="116" y="90"/>
                      <a:pt x="115" y="93"/>
                    </a:cubicBezTo>
                    <a:cubicBezTo>
                      <a:pt x="115" y="91"/>
                      <a:pt x="114" y="89"/>
                      <a:pt x="113" y="87"/>
                    </a:cubicBezTo>
                    <a:cubicBezTo>
                      <a:pt x="113" y="84"/>
                      <a:pt x="112" y="85"/>
                      <a:pt x="110" y="86"/>
                    </a:cubicBezTo>
                    <a:cubicBezTo>
                      <a:pt x="110" y="85"/>
                      <a:pt x="110" y="83"/>
                      <a:pt x="109" y="82"/>
                    </a:cubicBezTo>
                    <a:cubicBezTo>
                      <a:pt x="110" y="82"/>
                      <a:pt x="111" y="82"/>
                      <a:pt x="113" y="82"/>
                    </a:cubicBezTo>
                    <a:cubicBezTo>
                      <a:pt x="113" y="79"/>
                      <a:pt x="110" y="80"/>
                      <a:pt x="111" y="77"/>
                    </a:cubicBezTo>
                    <a:cubicBezTo>
                      <a:pt x="113" y="75"/>
                      <a:pt x="114" y="75"/>
                      <a:pt x="116" y="76"/>
                    </a:cubicBezTo>
                    <a:cubicBezTo>
                      <a:pt x="117" y="77"/>
                      <a:pt x="119" y="80"/>
                      <a:pt x="120" y="81"/>
                    </a:cubicBezTo>
                    <a:cubicBezTo>
                      <a:pt x="122" y="81"/>
                      <a:pt x="125" y="80"/>
                      <a:pt x="126" y="79"/>
                    </a:cubicBezTo>
                    <a:cubicBezTo>
                      <a:pt x="127" y="82"/>
                      <a:pt x="124" y="82"/>
                      <a:pt x="122" y="84"/>
                    </a:cubicBezTo>
                    <a:cubicBezTo>
                      <a:pt x="125" y="88"/>
                      <a:pt x="127" y="89"/>
                      <a:pt x="131" y="92"/>
                    </a:cubicBezTo>
                    <a:cubicBezTo>
                      <a:pt x="133" y="89"/>
                      <a:pt x="132" y="86"/>
                      <a:pt x="131" y="82"/>
                    </a:cubicBezTo>
                    <a:cubicBezTo>
                      <a:pt x="135" y="85"/>
                      <a:pt x="136" y="83"/>
                      <a:pt x="140" y="81"/>
                    </a:cubicBezTo>
                    <a:cubicBezTo>
                      <a:pt x="139" y="80"/>
                      <a:pt x="138" y="80"/>
                      <a:pt x="136" y="79"/>
                    </a:cubicBezTo>
                    <a:cubicBezTo>
                      <a:pt x="138" y="78"/>
                      <a:pt x="140" y="79"/>
                      <a:pt x="142" y="79"/>
                    </a:cubicBezTo>
                    <a:cubicBezTo>
                      <a:pt x="142" y="75"/>
                      <a:pt x="143" y="73"/>
                      <a:pt x="140" y="72"/>
                    </a:cubicBezTo>
                    <a:cubicBezTo>
                      <a:pt x="138" y="70"/>
                      <a:pt x="134" y="72"/>
                      <a:pt x="132" y="72"/>
                    </a:cubicBezTo>
                    <a:cubicBezTo>
                      <a:pt x="133" y="70"/>
                      <a:pt x="133" y="70"/>
                      <a:pt x="134" y="68"/>
                    </a:cubicBezTo>
                    <a:cubicBezTo>
                      <a:pt x="131" y="68"/>
                      <a:pt x="129" y="68"/>
                      <a:pt x="127" y="65"/>
                    </a:cubicBezTo>
                    <a:cubicBezTo>
                      <a:pt x="125" y="63"/>
                      <a:pt x="124" y="62"/>
                      <a:pt x="122" y="61"/>
                    </a:cubicBezTo>
                    <a:cubicBezTo>
                      <a:pt x="116" y="59"/>
                      <a:pt x="111" y="57"/>
                      <a:pt x="106" y="54"/>
                    </a:cubicBezTo>
                    <a:cubicBezTo>
                      <a:pt x="107" y="54"/>
                      <a:pt x="108" y="53"/>
                      <a:pt x="110" y="53"/>
                    </a:cubicBezTo>
                    <a:cubicBezTo>
                      <a:pt x="110" y="52"/>
                      <a:pt x="110" y="51"/>
                      <a:pt x="110" y="49"/>
                    </a:cubicBezTo>
                    <a:cubicBezTo>
                      <a:pt x="111" y="49"/>
                      <a:pt x="113" y="50"/>
                      <a:pt x="116" y="50"/>
                    </a:cubicBezTo>
                    <a:cubicBezTo>
                      <a:pt x="115" y="47"/>
                      <a:pt x="115" y="47"/>
                      <a:pt x="111" y="47"/>
                    </a:cubicBezTo>
                    <a:cubicBezTo>
                      <a:pt x="110" y="48"/>
                      <a:pt x="108" y="47"/>
                      <a:pt x="106" y="46"/>
                    </a:cubicBezTo>
                    <a:cubicBezTo>
                      <a:pt x="110" y="44"/>
                      <a:pt x="110" y="44"/>
                      <a:pt x="113" y="44"/>
                    </a:cubicBezTo>
                    <a:cubicBezTo>
                      <a:pt x="113" y="41"/>
                      <a:pt x="111" y="40"/>
                      <a:pt x="109" y="38"/>
                    </a:cubicBezTo>
                    <a:cubicBezTo>
                      <a:pt x="109" y="41"/>
                      <a:pt x="106" y="42"/>
                      <a:pt x="104" y="43"/>
                    </a:cubicBezTo>
                    <a:cubicBezTo>
                      <a:pt x="104" y="40"/>
                      <a:pt x="103" y="41"/>
                      <a:pt x="101" y="40"/>
                    </a:cubicBezTo>
                    <a:cubicBezTo>
                      <a:pt x="103" y="39"/>
                      <a:pt x="107" y="39"/>
                      <a:pt x="108" y="36"/>
                    </a:cubicBezTo>
                    <a:cubicBezTo>
                      <a:pt x="106" y="35"/>
                      <a:pt x="96" y="28"/>
                      <a:pt x="94" y="31"/>
                    </a:cubicBezTo>
                    <a:cubicBezTo>
                      <a:pt x="93" y="33"/>
                      <a:pt x="90" y="36"/>
                      <a:pt x="89" y="33"/>
                    </a:cubicBezTo>
                    <a:cubicBezTo>
                      <a:pt x="88" y="31"/>
                      <a:pt x="93" y="29"/>
                      <a:pt x="9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32" name="Freeform 8">
                <a:extLst>
                  <a:ext uri="{FF2B5EF4-FFF2-40B4-BE49-F238E27FC236}">
                    <a16:creationId xmlns:a16="http://schemas.microsoft.com/office/drawing/2014/main" id="{0BB89F49-5336-4AEC-B44A-B2F0EBAB6815}"/>
                  </a:ext>
                </a:extLst>
              </p:cNvPr>
              <p:cNvSpPr>
                <a:spLocks/>
              </p:cNvSpPr>
              <p:nvPr/>
            </p:nvSpPr>
            <p:spPr bwMode="auto">
              <a:xfrm>
                <a:off x="3849688" y="3681412"/>
                <a:ext cx="11113" cy="23813"/>
              </a:xfrm>
              <a:custGeom>
                <a:avLst/>
                <a:gdLst>
                  <a:gd name="T0" fmla="*/ 5 w 15"/>
                  <a:gd name="T1" fmla="*/ 12 h 17"/>
                  <a:gd name="T2" fmla="*/ 13 w 15"/>
                  <a:gd name="T3" fmla="*/ 13 h 17"/>
                  <a:gd name="T4" fmla="*/ 14 w 15"/>
                  <a:gd name="T5" fmla="*/ 5 h 17"/>
                  <a:gd name="T6" fmla="*/ 5 w 15"/>
                  <a:gd name="T7" fmla="*/ 12 h 17"/>
                </a:gdLst>
                <a:ahLst/>
                <a:cxnLst>
                  <a:cxn ang="0">
                    <a:pos x="T0" y="T1"/>
                  </a:cxn>
                  <a:cxn ang="0">
                    <a:pos x="T2" y="T3"/>
                  </a:cxn>
                  <a:cxn ang="0">
                    <a:pos x="T4" y="T5"/>
                  </a:cxn>
                  <a:cxn ang="0">
                    <a:pos x="T6" y="T7"/>
                  </a:cxn>
                </a:cxnLst>
                <a:rect l="0" t="0" r="r" b="b"/>
                <a:pathLst>
                  <a:path w="15" h="17">
                    <a:moveTo>
                      <a:pt x="5" y="12"/>
                    </a:moveTo>
                    <a:cubicBezTo>
                      <a:pt x="6" y="14"/>
                      <a:pt x="11" y="17"/>
                      <a:pt x="13" y="13"/>
                    </a:cubicBezTo>
                    <a:cubicBezTo>
                      <a:pt x="15" y="10"/>
                      <a:pt x="14" y="9"/>
                      <a:pt x="14" y="5"/>
                    </a:cubicBezTo>
                    <a:cubicBezTo>
                      <a:pt x="11"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33" name="Freeform 9">
                <a:extLst>
                  <a:ext uri="{FF2B5EF4-FFF2-40B4-BE49-F238E27FC236}">
                    <a16:creationId xmlns:a16="http://schemas.microsoft.com/office/drawing/2014/main" id="{8A110C23-AD50-4BF2-A34C-BF2C5F75326D}"/>
                  </a:ext>
                </a:extLst>
              </p:cNvPr>
              <p:cNvSpPr>
                <a:spLocks/>
              </p:cNvSpPr>
              <p:nvPr/>
            </p:nvSpPr>
            <p:spPr bwMode="auto">
              <a:xfrm>
                <a:off x="3843338" y="3763962"/>
                <a:ext cx="4763" cy="12700"/>
              </a:xfrm>
              <a:custGeom>
                <a:avLst/>
                <a:gdLst>
                  <a:gd name="T0" fmla="*/ 4 w 8"/>
                  <a:gd name="T1" fmla="*/ 1 h 8"/>
                  <a:gd name="T2" fmla="*/ 0 w 8"/>
                  <a:gd name="T3" fmla="*/ 4 h 8"/>
                  <a:gd name="T4" fmla="*/ 2 w 8"/>
                  <a:gd name="T5" fmla="*/ 8 h 8"/>
                  <a:gd name="T6" fmla="*/ 4 w 8"/>
                  <a:gd name="T7" fmla="*/ 1 h 8"/>
                </a:gdLst>
                <a:ahLst/>
                <a:cxnLst>
                  <a:cxn ang="0">
                    <a:pos x="T0" y="T1"/>
                  </a:cxn>
                  <a:cxn ang="0">
                    <a:pos x="T2" y="T3"/>
                  </a:cxn>
                  <a:cxn ang="0">
                    <a:pos x="T4" y="T5"/>
                  </a:cxn>
                  <a:cxn ang="0">
                    <a:pos x="T6" y="T7"/>
                  </a:cxn>
                </a:cxnLst>
                <a:rect l="0" t="0" r="r" b="b"/>
                <a:pathLst>
                  <a:path w="8" h="8">
                    <a:moveTo>
                      <a:pt x="4" y="1"/>
                    </a:moveTo>
                    <a:cubicBezTo>
                      <a:pt x="2" y="0"/>
                      <a:pt x="0" y="2"/>
                      <a:pt x="0" y="4"/>
                    </a:cubicBezTo>
                    <a:cubicBezTo>
                      <a:pt x="0" y="6"/>
                      <a:pt x="1" y="6"/>
                      <a:pt x="2" y="8"/>
                    </a:cubicBezTo>
                    <a:cubicBezTo>
                      <a:pt x="4" y="7"/>
                      <a:pt x="8" y="2"/>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34" name="Freeform 10">
                <a:extLst>
                  <a:ext uri="{FF2B5EF4-FFF2-40B4-BE49-F238E27FC236}">
                    <a16:creationId xmlns:a16="http://schemas.microsoft.com/office/drawing/2014/main" id="{AE1DF253-FDA8-4C51-BF0C-BDABEB5BF031}"/>
                  </a:ext>
                </a:extLst>
              </p:cNvPr>
              <p:cNvSpPr>
                <a:spLocks/>
              </p:cNvSpPr>
              <p:nvPr/>
            </p:nvSpPr>
            <p:spPr bwMode="auto">
              <a:xfrm>
                <a:off x="3771901" y="3495675"/>
                <a:ext cx="7938" cy="12700"/>
              </a:xfrm>
              <a:custGeom>
                <a:avLst/>
                <a:gdLst>
                  <a:gd name="T0" fmla="*/ 8 w 11"/>
                  <a:gd name="T1" fmla="*/ 3 h 10"/>
                  <a:gd name="T2" fmla="*/ 2 w 11"/>
                  <a:gd name="T3" fmla="*/ 5 h 10"/>
                  <a:gd name="T4" fmla="*/ 8 w 11"/>
                  <a:gd name="T5" fmla="*/ 3 h 10"/>
                </a:gdLst>
                <a:ahLst/>
                <a:cxnLst>
                  <a:cxn ang="0">
                    <a:pos x="T0" y="T1"/>
                  </a:cxn>
                  <a:cxn ang="0">
                    <a:pos x="T2" y="T3"/>
                  </a:cxn>
                  <a:cxn ang="0">
                    <a:pos x="T4" y="T5"/>
                  </a:cxn>
                </a:cxnLst>
                <a:rect l="0" t="0" r="r" b="b"/>
                <a:pathLst>
                  <a:path w="11" h="10">
                    <a:moveTo>
                      <a:pt x="8" y="3"/>
                    </a:moveTo>
                    <a:cubicBezTo>
                      <a:pt x="7" y="0"/>
                      <a:pt x="0" y="1"/>
                      <a:pt x="2" y="5"/>
                    </a:cubicBezTo>
                    <a:cubicBezTo>
                      <a:pt x="5" y="6"/>
                      <a:pt x="11" y="1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35" name="Freeform 11">
                <a:extLst>
                  <a:ext uri="{FF2B5EF4-FFF2-40B4-BE49-F238E27FC236}">
                    <a16:creationId xmlns:a16="http://schemas.microsoft.com/office/drawing/2014/main" id="{23D3C83D-028C-4310-B6E6-CAB9240443A5}"/>
                  </a:ext>
                </a:extLst>
              </p:cNvPr>
              <p:cNvSpPr>
                <a:spLocks/>
              </p:cNvSpPr>
              <p:nvPr/>
            </p:nvSpPr>
            <p:spPr bwMode="auto">
              <a:xfrm>
                <a:off x="3868738" y="3427412"/>
                <a:ext cx="211138" cy="369888"/>
              </a:xfrm>
              <a:custGeom>
                <a:avLst/>
                <a:gdLst>
                  <a:gd name="T0" fmla="*/ 189 w 302"/>
                  <a:gd name="T1" fmla="*/ 203 h 263"/>
                  <a:gd name="T2" fmla="*/ 202 w 302"/>
                  <a:gd name="T3" fmla="*/ 189 h 263"/>
                  <a:gd name="T4" fmla="*/ 231 w 302"/>
                  <a:gd name="T5" fmla="*/ 180 h 263"/>
                  <a:gd name="T6" fmla="*/ 253 w 302"/>
                  <a:gd name="T7" fmla="*/ 158 h 263"/>
                  <a:gd name="T8" fmla="*/ 258 w 302"/>
                  <a:gd name="T9" fmla="*/ 129 h 263"/>
                  <a:gd name="T10" fmla="*/ 265 w 302"/>
                  <a:gd name="T11" fmla="*/ 110 h 263"/>
                  <a:gd name="T12" fmla="*/ 255 w 302"/>
                  <a:gd name="T13" fmla="*/ 95 h 263"/>
                  <a:gd name="T14" fmla="*/ 258 w 302"/>
                  <a:gd name="T15" fmla="*/ 73 h 263"/>
                  <a:gd name="T16" fmla="*/ 272 w 302"/>
                  <a:gd name="T17" fmla="*/ 53 h 263"/>
                  <a:gd name="T18" fmla="*/ 279 w 302"/>
                  <a:gd name="T19" fmla="*/ 41 h 263"/>
                  <a:gd name="T20" fmla="*/ 302 w 302"/>
                  <a:gd name="T21" fmla="*/ 31 h 263"/>
                  <a:gd name="T22" fmla="*/ 275 w 302"/>
                  <a:gd name="T23" fmla="*/ 26 h 263"/>
                  <a:gd name="T24" fmla="*/ 261 w 302"/>
                  <a:gd name="T25" fmla="*/ 29 h 263"/>
                  <a:gd name="T26" fmla="*/ 251 w 302"/>
                  <a:gd name="T27" fmla="*/ 24 h 263"/>
                  <a:gd name="T28" fmla="*/ 255 w 302"/>
                  <a:gd name="T29" fmla="*/ 16 h 263"/>
                  <a:gd name="T30" fmla="*/ 190 w 302"/>
                  <a:gd name="T31" fmla="*/ 1 h 263"/>
                  <a:gd name="T32" fmla="*/ 171 w 302"/>
                  <a:gd name="T33" fmla="*/ 3 h 263"/>
                  <a:gd name="T34" fmla="*/ 156 w 302"/>
                  <a:gd name="T35" fmla="*/ 7 h 263"/>
                  <a:gd name="T36" fmla="*/ 125 w 302"/>
                  <a:gd name="T37" fmla="*/ 14 h 263"/>
                  <a:gd name="T38" fmla="*/ 111 w 302"/>
                  <a:gd name="T39" fmla="*/ 18 h 263"/>
                  <a:gd name="T40" fmla="*/ 79 w 302"/>
                  <a:gd name="T41" fmla="*/ 22 h 263"/>
                  <a:gd name="T42" fmla="*/ 57 w 302"/>
                  <a:gd name="T43" fmla="*/ 31 h 263"/>
                  <a:gd name="T44" fmla="*/ 40 w 302"/>
                  <a:gd name="T45" fmla="*/ 51 h 263"/>
                  <a:gd name="T46" fmla="*/ 32 w 302"/>
                  <a:gd name="T47" fmla="*/ 62 h 263"/>
                  <a:gd name="T48" fmla="*/ 2 w 302"/>
                  <a:gd name="T49" fmla="*/ 70 h 263"/>
                  <a:gd name="T50" fmla="*/ 3 w 302"/>
                  <a:gd name="T51" fmla="*/ 81 h 263"/>
                  <a:gd name="T52" fmla="*/ 19 w 302"/>
                  <a:gd name="T53" fmla="*/ 96 h 263"/>
                  <a:gd name="T54" fmla="*/ 39 w 302"/>
                  <a:gd name="T55" fmla="*/ 100 h 263"/>
                  <a:gd name="T56" fmla="*/ 69 w 302"/>
                  <a:gd name="T57" fmla="*/ 104 h 263"/>
                  <a:gd name="T58" fmla="*/ 87 w 302"/>
                  <a:gd name="T59" fmla="*/ 133 h 263"/>
                  <a:gd name="T60" fmla="*/ 87 w 302"/>
                  <a:gd name="T61" fmla="*/ 152 h 263"/>
                  <a:gd name="T62" fmla="*/ 92 w 302"/>
                  <a:gd name="T63" fmla="*/ 171 h 263"/>
                  <a:gd name="T64" fmla="*/ 110 w 302"/>
                  <a:gd name="T65" fmla="*/ 171 h 263"/>
                  <a:gd name="T66" fmla="*/ 106 w 302"/>
                  <a:gd name="T67" fmla="*/ 181 h 263"/>
                  <a:gd name="T68" fmla="*/ 97 w 302"/>
                  <a:gd name="T69" fmla="*/ 189 h 263"/>
                  <a:gd name="T70" fmla="*/ 102 w 302"/>
                  <a:gd name="T71" fmla="*/ 218 h 263"/>
                  <a:gd name="T72" fmla="*/ 122 w 302"/>
                  <a:gd name="T73" fmla="*/ 254 h 263"/>
                  <a:gd name="T74" fmla="*/ 141 w 302"/>
                  <a:gd name="T75" fmla="*/ 263 h 263"/>
                  <a:gd name="T76" fmla="*/ 157 w 302"/>
                  <a:gd name="T77" fmla="*/ 236 h 263"/>
                  <a:gd name="T78" fmla="*/ 168 w 302"/>
                  <a:gd name="T79" fmla="*/ 21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2" h="263">
                    <a:moveTo>
                      <a:pt x="180" y="206"/>
                    </a:moveTo>
                    <a:cubicBezTo>
                      <a:pt x="183" y="205"/>
                      <a:pt x="187" y="205"/>
                      <a:pt x="189" y="203"/>
                    </a:cubicBezTo>
                    <a:cubicBezTo>
                      <a:pt x="192" y="201"/>
                      <a:pt x="194" y="196"/>
                      <a:pt x="196" y="194"/>
                    </a:cubicBezTo>
                    <a:cubicBezTo>
                      <a:pt x="198" y="191"/>
                      <a:pt x="199" y="190"/>
                      <a:pt x="202" y="189"/>
                    </a:cubicBezTo>
                    <a:cubicBezTo>
                      <a:pt x="206" y="188"/>
                      <a:pt x="210" y="187"/>
                      <a:pt x="214" y="185"/>
                    </a:cubicBezTo>
                    <a:cubicBezTo>
                      <a:pt x="219" y="184"/>
                      <a:pt x="226" y="183"/>
                      <a:pt x="231" y="180"/>
                    </a:cubicBezTo>
                    <a:cubicBezTo>
                      <a:pt x="238" y="176"/>
                      <a:pt x="245" y="171"/>
                      <a:pt x="251" y="167"/>
                    </a:cubicBezTo>
                    <a:cubicBezTo>
                      <a:pt x="254" y="163"/>
                      <a:pt x="254" y="163"/>
                      <a:pt x="253" y="158"/>
                    </a:cubicBezTo>
                    <a:cubicBezTo>
                      <a:pt x="252" y="156"/>
                      <a:pt x="251" y="150"/>
                      <a:pt x="251" y="148"/>
                    </a:cubicBezTo>
                    <a:cubicBezTo>
                      <a:pt x="253" y="141"/>
                      <a:pt x="254" y="134"/>
                      <a:pt x="258" y="129"/>
                    </a:cubicBezTo>
                    <a:cubicBezTo>
                      <a:pt x="261" y="126"/>
                      <a:pt x="264" y="123"/>
                      <a:pt x="267" y="119"/>
                    </a:cubicBezTo>
                    <a:cubicBezTo>
                      <a:pt x="267" y="118"/>
                      <a:pt x="265" y="111"/>
                      <a:pt x="265" y="110"/>
                    </a:cubicBezTo>
                    <a:cubicBezTo>
                      <a:pt x="265" y="107"/>
                      <a:pt x="265" y="103"/>
                      <a:pt x="263" y="101"/>
                    </a:cubicBezTo>
                    <a:cubicBezTo>
                      <a:pt x="260" y="99"/>
                      <a:pt x="258" y="97"/>
                      <a:pt x="255" y="95"/>
                    </a:cubicBezTo>
                    <a:cubicBezTo>
                      <a:pt x="259" y="91"/>
                      <a:pt x="263" y="87"/>
                      <a:pt x="267" y="83"/>
                    </a:cubicBezTo>
                    <a:cubicBezTo>
                      <a:pt x="263" y="80"/>
                      <a:pt x="260" y="79"/>
                      <a:pt x="258" y="73"/>
                    </a:cubicBezTo>
                    <a:cubicBezTo>
                      <a:pt x="256" y="69"/>
                      <a:pt x="261" y="64"/>
                      <a:pt x="263" y="61"/>
                    </a:cubicBezTo>
                    <a:cubicBezTo>
                      <a:pt x="265" y="57"/>
                      <a:pt x="269" y="56"/>
                      <a:pt x="272" y="53"/>
                    </a:cubicBezTo>
                    <a:cubicBezTo>
                      <a:pt x="276" y="50"/>
                      <a:pt x="279" y="48"/>
                      <a:pt x="282" y="44"/>
                    </a:cubicBezTo>
                    <a:cubicBezTo>
                      <a:pt x="281" y="43"/>
                      <a:pt x="279" y="42"/>
                      <a:pt x="279" y="41"/>
                    </a:cubicBezTo>
                    <a:cubicBezTo>
                      <a:pt x="282" y="41"/>
                      <a:pt x="286" y="41"/>
                      <a:pt x="290" y="39"/>
                    </a:cubicBezTo>
                    <a:cubicBezTo>
                      <a:pt x="294" y="36"/>
                      <a:pt x="298" y="33"/>
                      <a:pt x="302" y="31"/>
                    </a:cubicBezTo>
                    <a:cubicBezTo>
                      <a:pt x="298" y="28"/>
                      <a:pt x="293" y="26"/>
                      <a:pt x="288" y="24"/>
                    </a:cubicBezTo>
                    <a:cubicBezTo>
                      <a:pt x="284" y="24"/>
                      <a:pt x="277" y="23"/>
                      <a:pt x="275" y="26"/>
                    </a:cubicBezTo>
                    <a:cubicBezTo>
                      <a:pt x="274" y="28"/>
                      <a:pt x="272" y="31"/>
                      <a:pt x="270" y="31"/>
                    </a:cubicBezTo>
                    <a:cubicBezTo>
                      <a:pt x="267" y="31"/>
                      <a:pt x="264" y="30"/>
                      <a:pt x="261" y="29"/>
                    </a:cubicBezTo>
                    <a:cubicBezTo>
                      <a:pt x="258" y="28"/>
                      <a:pt x="251" y="34"/>
                      <a:pt x="248" y="35"/>
                    </a:cubicBezTo>
                    <a:cubicBezTo>
                      <a:pt x="249" y="34"/>
                      <a:pt x="255" y="24"/>
                      <a:pt x="251" y="24"/>
                    </a:cubicBezTo>
                    <a:cubicBezTo>
                      <a:pt x="247" y="24"/>
                      <a:pt x="243" y="24"/>
                      <a:pt x="240" y="22"/>
                    </a:cubicBezTo>
                    <a:cubicBezTo>
                      <a:pt x="245" y="20"/>
                      <a:pt x="250" y="18"/>
                      <a:pt x="255" y="16"/>
                    </a:cubicBezTo>
                    <a:cubicBezTo>
                      <a:pt x="245" y="11"/>
                      <a:pt x="236" y="6"/>
                      <a:pt x="226" y="4"/>
                    </a:cubicBezTo>
                    <a:cubicBezTo>
                      <a:pt x="214" y="3"/>
                      <a:pt x="202" y="0"/>
                      <a:pt x="190" y="1"/>
                    </a:cubicBezTo>
                    <a:cubicBezTo>
                      <a:pt x="185" y="2"/>
                      <a:pt x="181" y="2"/>
                      <a:pt x="177" y="3"/>
                    </a:cubicBezTo>
                    <a:cubicBezTo>
                      <a:pt x="175" y="3"/>
                      <a:pt x="173" y="2"/>
                      <a:pt x="171" y="3"/>
                    </a:cubicBezTo>
                    <a:cubicBezTo>
                      <a:pt x="169" y="4"/>
                      <a:pt x="169" y="10"/>
                      <a:pt x="166" y="9"/>
                    </a:cubicBezTo>
                    <a:cubicBezTo>
                      <a:pt x="162" y="8"/>
                      <a:pt x="159" y="7"/>
                      <a:pt x="156" y="7"/>
                    </a:cubicBezTo>
                    <a:cubicBezTo>
                      <a:pt x="152" y="6"/>
                      <a:pt x="147" y="4"/>
                      <a:pt x="143" y="6"/>
                    </a:cubicBezTo>
                    <a:cubicBezTo>
                      <a:pt x="137" y="9"/>
                      <a:pt x="131" y="12"/>
                      <a:pt x="125" y="14"/>
                    </a:cubicBezTo>
                    <a:cubicBezTo>
                      <a:pt x="131" y="18"/>
                      <a:pt x="137" y="21"/>
                      <a:pt x="140" y="27"/>
                    </a:cubicBezTo>
                    <a:cubicBezTo>
                      <a:pt x="131" y="23"/>
                      <a:pt x="121" y="20"/>
                      <a:pt x="111" y="18"/>
                    </a:cubicBezTo>
                    <a:cubicBezTo>
                      <a:pt x="108" y="17"/>
                      <a:pt x="103" y="19"/>
                      <a:pt x="101" y="20"/>
                    </a:cubicBezTo>
                    <a:cubicBezTo>
                      <a:pt x="94" y="20"/>
                      <a:pt x="86" y="22"/>
                      <a:pt x="79" y="22"/>
                    </a:cubicBezTo>
                    <a:cubicBezTo>
                      <a:pt x="76" y="23"/>
                      <a:pt x="71" y="22"/>
                      <a:pt x="69" y="24"/>
                    </a:cubicBezTo>
                    <a:cubicBezTo>
                      <a:pt x="64" y="26"/>
                      <a:pt x="60" y="28"/>
                      <a:pt x="57" y="31"/>
                    </a:cubicBezTo>
                    <a:cubicBezTo>
                      <a:pt x="46" y="36"/>
                      <a:pt x="37" y="41"/>
                      <a:pt x="26" y="47"/>
                    </a:cubicBezTo>
                    <a:cubicBezTo>
                      <a:pt x="30" y="51"/>
                      <a:pt x="35" y="50"/>
                      <a:pt x="40" y="51"/>
                    </a:cubicBezTo>
                    <a:cubicBezTo>
                      <a:pt x="39" y="54"/>
                      <a:pt x="37" y="57"/>
                      <a:pt x="37" y="60"/>
                    </a:cubicBezTo>
                    <a:cubicBezTo>
                      <a:pt x="35" y="63"/>
                      <a:pt x="35" y="62"/>
                      <a:pt x="32" y="62"/>
                    </a:cubicBezTo>
                    <a:cubicBezTo>
                      <a:pt x="27" y="63"/>
                      <a:pt x="23" y="64"/>
                      <a:pt x="19" y="65"/>
                    </a:cubicBezTo>
                    <a:cubicBezTo>
                      <a:pt x="13" y="67"/>
                      <a:pt x="7" y="68"/>
                      <a:pt x="2" y="70"/>
                    </a:cubicBezTo>
                    <a:cubicBezTo>
                      <a:pt x="0" y="71"/>
                      <a:pt x="0" y="74"/>
                      <a:pt x="0" y="76"/>
                    </a:cubicBezTo>
                    <a:cubicBezTo>
                      <a:pt x="0" y="77"/>
                      <a:pt x="2" y="80"/>
                      <a:pt x="3" y="81"/>
                    </a:cubicBezTo>
                    <a:cubicBezTo>
                      <a:pt x="5" y="83"/>
                      <a:pt x="7" y="88"/>
                      <a:pt x="9" y="90"/>
                    </a:cubicBezTo>
                    <a:cubicBezTo>
                      <a:pt x="13" y="92"/>
                      <a:pt x="16" y="94"/>
                      <a:pt x="19" y="96"/>
                    </a:cubicBezTo>
                    <a:cubicBezTo>
                      <a:pt x="21" y="98"/>
                      <a:pt x="26" y="102"/>
                      <a:pt x="28" y="102"/>
                    </a:cubicBezTo>
                    <a:cubicBezTo>
                      <a:pt x="32" y="101"/>
                      <a:pt x="35" y="100"/>
                      <a:pt x="39" y="100"/>
                    </a:cubicBezTo>
                    <a:cubicBezTo>
                      <a:pt x="46" y="99"/>
                      <a:pt x="52" y="100"/>
                      <a:pt x="59" y="102"/>
                    </a:cubicBezTo>
                    <a:cubicBezTo>
                      <a:pt x="62" y="102"/>
                      <a:pt x="66" y="103"/>
                      <a:pt x="69" y="104"/>
                    </a:cubicBezTo>
                    <a:cubicBezTo>
                      <a:pt x="71" y="104"/>
                      <a:pt x="75" y="110"/>
                      <a:pt x="76" y="112"/>
                    </a:cubicBezTo>
                    <a:cubicBezTo>
                      <a:pt x="81" y="118"/>
                      <a:pt x="83" y="126"/>
                      <a:pt x="87" y="133"/>
                    </a:cubicBezTo>
                    <a:cubicBezTo>
                      <a:pt x="88" y="138"/>
                      <a:pt x="88" y="138"/>
                      <a:pt x="87" y="142"/>
                    </a:cubicBezTo>
                    <a:cubicBezTo>
                      <a:pt x="86" y="146"/>
                      <a:pt x="84" y="149"/>
                      <a:pt x="87" y="152"/>
                    </a:cubicBezTo>
                    <a:cubicBezTo>
                      <a:pt x="90" y="155"/>
                      <a:pt x="93" y="156"/>
                      <a:pt x="92" y="161"/>
                    </a:cubicBezTo>
                    <a:cubicBezTo>
                      <a:pt x="91" y="166"/>
                      <a:pt x="89" y="168"/>
                      <a:pt x="92" y="171"/>
                    </a:cubicBezTo>
                    <a:cubicBezTo>
                      <a:pt x="95" y="175"/>
                      <a:pt x="95" y="175"/>
                      <a:pt x="100" y="174"/>
                    </a:cubicBezTo>
                    <a:cubicBezTo>
                      <a:pt x="104" y="173"/>
                      <a:pt x="107" y="172"/>
                      <a:pt x="110" y="171"/>
                    </a:cubicBezTo>
                    <a:cubicBezTo>
                      <a:pt x="110" y="173"/>
                      <a:pt x="109" y="176"/>
                      <a:pt x="109" y="179"/>
                    </a:cubicBezTo>
                    <a:cubicBezTo>
                      <a:pt x="109" y="180"/>
                      <a:pt x="106" y="181"/>
                      <a:pt x="106" y="181"/>
                    </a:cubicBezTo>
                    <a:cubicBezTo>
                      <a:pt x="103" y="182"/>
                      <a:pt x="101" y="183"/>
                      <a:pt x="98" y="184"/>
                    </a:cubicBezTo>
                    <a:cubicBezTo>
                      <a:pt x="97" y="185"/>
                      <a:pt x="97" y="188"/>
                      <a:pt x="97" y="189"/>
                    </a:cubicBezTo>
                    <a:cubicBezTo>
                      <a:pt x="97" y="192"/>
                      <a:pt x="95" y="199"/>
                      <a:pt x="96" y="202"/>
                    </a:cubicBezTo>
                    <a:cubicBezTo>
                      <a:pt x="98" y="208"/>
                      <a:pt x="100" y="213"/>
                      <a:pt x="102" y="218"/>
                    </a:cubicBezTo>
                    <a:cubicBezTo>
                      <a:pt x="104" y="227"/>
                      <a:pt x="109" y="234"/>
                      <a:pt x="114" y="241"/>
                    </a:cubicBezTo>
                    <a:cubicBezTo>
                      <a:pt x="117" y="245"/>
                      <a:pt x="119" y="250"/>
                      <a:pt x="122" y="254"/>
                    </a:cubicBezTo>
                    <a:cubicBezTo>
                      <a:pt x="123" y="257"/>
                      <a:pt x="127" y="257"/>
                      <a:pt x="129" y="257"/>
                    </a:cubicBezTo>
                    <a:cubicBezTo>
                      <a:pt x="133" y="259"/>
                      <a:pt x="138" y="261"/>
                      <a:pt x="141" y="263"/>
                    </a:cubicBezTo>
                    <a:cubicBezTo>
                      <a:pt x="143" y="263"/>
                      <a:pt x="148" y="263"/>
                      <a:pt x="148" y="262"/>
                    </a:cubicBezTo>
                    <a:cubicBezTo>
                      <a:pt x="152" y="254"/>
                      <a:pt x="154" y="245"/>
                      <a:pt x="157" y="236"/>
                    </a:cubicBezTo>
                    <a:cubicBezTo>
                      <a:pt x="159" y="229"/>
                      <a:pt x="161" y="223"/>
                      <a:pt x="163" y="215"/>
                    </a:cubicBezTo>
                    <a:cubicBezTo>
                      <a:pt x="164" y="212"/>
                      <a:pt x="164" y="212"/>
                      <a:pt x="168" y="211"/>
                    </a:cubicBezTo>
                    <a:cubicBezTo>
                      <a:pt x="172" y="209"/>
                      <a:pt x="177" y="208"/>
                      <a:pt x="180" y="206"/>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36" name="Freeform 12">
                <a:extLst>
                  <a:ext uri="{FF2B5EF4-FFF2-40B4-BE49-F238E27FC236}">
                    <a16:creationId xmlns:a16="http://schemas.microsoft.com/office/drawing/2014/main" id="{5DCCA00D-6F42-4A97-9863-BFEEC7A7112A}"/>
                  </a:ext>
                </a:extLst>
              </p:cNvPr>
              <p:cNvSpPr>
                <a:spLocks/>
              </p:cNvSpPr>
              <p:nvPr/>
            </p:nvSpPr>
            <p:spPr bwMode="auto">
              <a:xfrm>
                <a:off x="3825876" y="4157662"/>
                <a:ext cx="38100" cy="33338"/>
              </a:xfrm>
              <a:custGeom>
                <a:avLst/>
                <a:gdLst>
                  <a:gd name="T0" fmla="*/ 48 w 53"/>
                  <a:gd name="T1" fmla="*/ 17 h 23"/>
                  <a:gd name="T2" fmla="*/ 45 w 53"/>
                  <a:gd name="T3" fmla="*/ 15 h 23"/>
                  <a:gd name="T4" fmla="*/ 37 w 53"/>
                  <a:gd name="T5" fmla="*/ 11 h 23"/>
                  <a:gd name="T6" fmla="*/ 37 w 53"/>
                  <a:gd name="T7" fmla="*/ 11 h 23"/>
                  <a:gd name="T8" fmla="*/ 18 w 53"/>
                  <a:gd name="T9" fmla="*/ 3 h 23"/>
                  <a:gd name="T10" fmla="*/ 6 w 53"/>
                  <a:gd name="T11" fmla="*/ 5 h 23"/>
                  <a:gd name="T12" fmla="*/ 0 w 53"/>
                  <a:gd name="T13" fmla="*/ 10 h 23"/>
                  <a:gd name="T14" fmla="*/ 16 w 53"/>
                  <a:gd name="T15" fmla="*/ 6 h 23"/>
                  <a:gd name="T16" fmla="*/ 13 w 53"/>
                  <a:gd name="T17" fmla="*/ 7 h 23"/>
                  <a:gd name="T18" fmla="*/ 17 w 53"/>
                  <a:gd name="T19" fmla="*/ 8 h 23"/>
                  <a:gd name="T20" fmla="*/ 20 w 53"/>
                  <a:gd name="T21" fmla="*/ 9 h 23"/>
                  <a:gd name="T22" fmla="*/ 29 w 53"/>
                  <a:gd name="T23" fmla="*/ 11 h 23"/>
                  <a:gd name="T24" fmla="*/ 35 w 53"/>
                  <a:gd name="T25" fmla="*/ 17 h 23"/>
                  <a:gd name="T26" fmla="*/ 39 w 53"/>
                  <a:gd name="T27" fmla="*/ 19 h 23"/>
                  <a:gd name="T28" fmla="*/ 36 w 53"/>
                  <a:gd name="T29" fmla="*/ 22 h 23"/>
                  <a:gd name="T30" fmla="*/ 47 w 53"/>
                  <a:gd name="T31" fmla="*/ 22 h 23"/>
                  <a:gd name="T32" fmla="*/ 53 w 53"/>
                  <a:gd name="T33" fmla="*/ 20 h 23"/>
                  <a:gd name="T34" fmla="*/ 48 w 53"/>
                  <a:gd name="T35"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23">
                    <a:moveTo>
                      <a:pt x="48" y="17"/>
                    </a:moveTo>
                    <a:cubicBezTo>
                      <a:pt x="47" y="17"/>
                      <a:pt x="46" y="15"/>
                      <a:pt x="45" y="15"/>
                    </a:cubicBezTo>
                    <a:cubicBezTo>
                      <a:pt x="43" y="15"/>
                      <a:pt x="39" y="13"/>
                      <a:pt x="37" y="11"/>
                    </a:cubicBezTo>
                    <a:cubicBezTo>
                      <a:pt x="37" y="11"/>
                      <a:pt x="37" y="11"/>
                      <a:pt x="37" y="11"/>
                    </a:cubicBezTo>
                    <a:cubicBezTo>
                      <a:pt x="31" y="7"/>
                      <a:pt x="25" y="3"/>
                      <a:pt x="18" y="3"/>
                    </a:cubicBezTo>
                    <a:cubicBezTo>
                      <a:pt x="14" y="3"/>
                      <a:pt x="11" y="3"/>
                      <a:pt x="6" y="5"/>
                    </a:cubicBezTo>
                    <a:cubicBezTo>
                      <a:pt x="3" y="5"/>
                      <a:pt x="3" y="9"/>
                      <a:pt x="0" y="10"/>
                    </a:cubicBezTo>
                    <a:cubicBezTo>
                      <a:pt x="5" y="13"/>
                      <a:pt x="11" y="0"/>
                      <a:pt x="16" y="6"/>
                    </a:cubicBezTo>
                    <a:cubicBezTo>
                      <a:pt x="15" y="7"/>
                      <a:pt x="15" y="7"/>
                      <a:pt x="13" y="7"/>
                    </a:cubicBezTo>
                    <a:cubicBezTo>
                      <a:pt x="14" y="8"/>
                      <a:pt x="16" y="9"/>
                      <a:pt x="17" y="8"/>
                    </a:cubicBezTo>
                    <a:cubicBezTo>
                      <a:pt x="18" y="7"/>
                      <a:pt x="19" y="9"/>
                      <a:pt x="20" y="9"/>
                    </a:cubicBezTo>
                    <a:cubicBezTo>
                      <a:pt x="24" y="9"/>
                      <a:pt x="26" y="11"/>
                      <a:pt x="29" y="11"/>
                    </a:cubicBezTo>
                    <a:cubicBezTo>
                      <a:pt x="32" y="12"/>
                      <a:pt x="32" y="15"/>
                      <a:pt x="35" y="17"/>
                    </a:cubicBezTo>
                    <a:cubicBezTo>
                      <a:pt x="36" y="17"/>
                      <a:pt x="39" y="17"/>
                      <a:pt x="39" y="19"/>
                    </a:cubicBezTo>
                    <a:cubicBezTo>
                      <a:pt x="39" y="19"/>
                      <a:pt x="36" y="21"/>
                      <a:pt x="36" y="22"/>
                    </a:cubicBezTo>
                    <a:cubicBezTo>
                      <a:pt x="40" y="23"/>
                      <a:pt x="43" y="21"/>
                      <a:pt x="47" y="22"/>
                    </a:cubicBezTo>
                    <a:cubicBezTo>
                      <a:pt x="49" y="21"/>
                      <a:pt x="51" y="21"/>
                      <a:pt x="53" y="20"/>
                    </a:cubicBezTo>
                    <a:cubicBezTo>
                      <a:pt x="52" y="19"/>
                      <a:pt x="50" y="17"/>
                      <a:pt x="4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37" name="Freeform 13">
                <a:extLst>
                  <a:ext uri="{FF2B5EF4-FFF2-40B4-BE49-F238E27FC236}">
                    <a16:creationId xmlns:a16="http://schemas.microsoft.com/office/drawing/2014/main" id="{7E1C5988-5241-4EB9-B7FE-7C0135328E28}"/>
                  </a:ext>
                </a:extLst>
              </p:cNvPr>
              <p:cNvSpPr>
                <a:spLocks/>
              </p:cNvSpPr>
              <p:nvPr/>
            </p:nvSpPr>
            <p:spPr bwMode="auto">
              <a:xfrm>
                <a:off x="4037013" y="3708400"/>
                <a:ext cx="38100" cy="44450"/>
              </a:xfrm>
              <a:custGeom>
                <a:avLst/>
                <a:gdLst>
                  <a:gd name="T0" fmla="*/ 9 w 55"/>
                  <a:gd name="T1" fmla="*/ 28 h 31"/>
                  <a:gd name="T2" fmla="*/ 18 w 55"/>
                  <a:gd name="T3" fmla="*/ 27 h 31"/>
                  <a:gd name="T4" fmla="*/ 21 w 55"/>
                  <a:gd name="T5" fmla="*/ 30 h 31"/>
                  <a:gd name="T6" fmla="*/ 25 w 55"/>
                  <a:gd name="T7" fmla="*/ 31 h 31"/>
                  <a:gd name="T8" fmla="*/ 32 w 55"/>
                  <a:gd name="T9" fmla="*/ 30 h 31"/>
                  <a:gd name="T10" fmla="*/ 34 w 55"/>
                  <a:gd name="T11" fmla="*/ 28 h 31"/>
                  <a:gd name="T12" fmla="*/ 39 w 55"/>
                  <a:gd name="T13" fmla="*/ 28 h 31"/>
                  <a:gd name="T14" fmla="*/ 46 w 55"/>
                  <a:gd name="T15" fmla="*/ 23 h 31"/>
                  <a:gd name="T16" fmla="*/ 50 w 55"/>
                  <a:gd name="T17" fmla="*/ 19 h 31"/>
                  <a:gd name="T18" fmla="*/ 55 w 55"/>
                  <a:gd name="T19" fmla="*/ 16 h 31"/>
                  <a:gd name="T20" fmla="*/ 53 w 55"/>
                  <a:gd name="T21" fmla="*/ 11 h 31"/>
                  <a:gd name="T22" fmla="*/ 48 w 55"/>
                  <a:gd name="T23" fmla="*/ 10 h 31"/>
                  <a:gd name="T24" fmla="*/ 40 w 55"/>
                  <a:gd name="T25" fmla="*/ 6 h 31"/>
                  <a:gd name="T26" fmla="*/ 31 w 55"/>
                  <a:gd name="T27" fmla="*/ 6 h 31"/>
                  <a:gd name="T28" fmla="*/ 32 w 55"/>
                  <a:gd name="T29" fmla="*/ 10 h 31"/>
                  <a:gd name="T30" fmla="*/ 27 w 55"/>
                  <a:gd name="T31" fmla="*/ 6 h 31"/>
                  <a:gd name="T32" fmla="*/ 25 w 55"/>
                  <a:gd name="T33" fmla="*/ 10 h 31"/>
                  <a:gd name="T34" fmla="*/ 21 w 55"/>
                  <a:gd name="T35" fmla="*/ 6 h 31"/>
                  <a:gd name="T36" fmla="*/ 19 w 55"/>
                  <a:gd name="T37" fmla="*/ 11 h 31"/>
                  <a:gd name="T38" fmla="*/ 17 w 55"/>
                  <a:gd name="T39" fmla="*/ 15 h 31"/>
                  <a:gd name="T40" fmla="*/ 14 w 55"/>
                  <a:gd name="T41" fmla="*/ 10 h 31"/>
                  <a:gd name="T42" fmla="*/ 16 w 55"/>
                  <a:gd name="T43" fmla="*/ 8 h 31"/>
                  <a:gd name="T44" fmla="*/ 13 w 55"/>
                  <a:gd name="T45" fmla="*/ 6 h 31"/>
                  <a:gd name="T46" fmla="*/ 7 w 55"/>
                  <a:gd name="T47" fmla="*/ 3 h 31"/>
                  <a:gd name="T48" fmla="*/ 11 w 55"/>
                  <a:gd name="T49" fmla="*/ 5 h 31"/>
                  <a:gd name="T50" fmla="*/ 4 w 55"/>
                  <a:gd name="T51" fmla="*/ 6 h 31"/>
                  <a:gd name="T52" fmla="*/ 5 w 55"/>
                  <a:gd name="T53" fmla="*/ 10 h 31"/>
                  <a:gd name="T54" fmla="*/ 2 w 55"/>
                  <a:gd name="T55" fmla="*/ 9 h 31"/>
                  <a:gd name="T56" fmla="*/ 2 w 55"/>
                  <a:gd name="T57" fmla="*/ 11 h 31"/>
                  <a:gd name="T58" fmla="*/ 0 w 55"/>
                  <a:gd name="T59" fmla="*/ 12 h 31"/>
                  <a:gd name="T60" fmla="*/ 7 w 55"/>
                  <a:gd name="T61" fmla="*/ 11 h 31"/>
                  <a:gd name="T62" fmla="*/ 14 w 55"/>
                  <a:gd name="T63" fmla="*/ 13 h 31"/>
                  <a:gd name="T64" fmla="*/ 10 w 55"/>
                  <a:gd name="T65" fmla="*/ 15 h 31"/>
                  <a:gd name="T66" fmla="*/ 14 w 55"/>
                  <a:gd name="T67" fmla="*/ 15 h 31"/>
                  <a:gd name="T68" fmla="*/ 14 w 55"/>
                  <a:gd name="T69" fmla="*/ 17 h 31"/>
                  <a:gd name="T70" fmla="*/ 2 w 55"/>
                  <a:gd name="T71" fmla="*/ 18 h 31"/>
                  <a:gd name="T72" fmla="*/ 11 w 55"/>
                  <a:gd name="T73" fmla="*/ 19 h 31"/>
                  <a:gd name="T74" fmla="*/ 12 w 55"/>
                  <a:gd name="T75" fmla="*/ 21 h 31"/>
                  <a:gd name="T76" fmla="*/ 12 w 55"/>
                  <a:gd name="T77" fmla="*/ 23 h 31"/>
                  <a:gd name="T78" fmla="*/ 14 w 55"/>
                  <a:gd name="T79" fmla="*/ 23 h 31"/>
                  <a:gd name="T80" fmla="*/ 9 w 55"/>
                  <a:gd name="T81"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31">
                    <a:moveTo>
                      <a:pt x="9" y="28"/>
                    </a:moveTo>
                    <a:cubicBezTo>
                      <a:pt x="12" y="28"/>
                      <a:pt x="15" y="27"/>
                      <a:pt x="18" y="27"/>
                    </a:cubicBezTo>
                    <a:cubicBezTo>
                      <a:pt x="19" y="27"/>
                      <a:pt x="20" y="29"/>
                      <a:pt x="21" y="30"/>
                    </a:cubicBezTo>
                    <a:cubicBezTo>
                      <a:pt x="21" y="31"/>
                      <a:pt x="23" y="31"/>
                      <a:pt x="25" y="31"/>
                    </a:cubicBezTo>
                    <a:cubicBezTo>
                      <a:pt x="27" y="31"/>
                      <a:pt x="29" y="31"/>
                      <a:pt x="32" y="30"/>
                    </a:cubicBezTo>
                    <a:cubicBezTo>
                      <a:pt x="33" y="29"/>
                      <a:pt x="33" y="29"/>
                      <a:pt x="34" y="28"/>
                    </a:cubicBezTo>
                    <a:cubicBezTo>
                      <a:pt x="35" y="28"/>
                      <a:pt x="37" y="28"/>
                      <a:pt x="39" y="28"/>
                    </a:cubicBezTo>
                    <a:cubicBezTo>
                      <a:pt x="40" y="27"/>
                      <a:pt x="44" y="23"/>
                      <a:pt x="46" y="23"/>
                    </a:cubicBezTo>
                    <a:cubicBezTo>
                      <a:pt x="48" y="24"/>
                      <a:pt x="50" y="22"/>
                      <a:pt x="50" y="19"/>
                    </a:cubicBezTo>
                    <a:cubicBezTo>
                      <a:pt x="52" y="20"/>
                      <a:pt x="53" y="18"/>
                      <a:pt x="55" y="16"/>
                    </a:cubicBezTo>
                    <a:cubicBezTo>
                      <a:pt x="53" y="15"/>
                      <a:pt x="55" y="12"/>
                      <a:pt x="53" y="11"/>
                    </a:cubicBezTo>
                    <a:cubicBezTo>
                      <a:pt x="51" y="11"/>
                      <a:pt x="50" y="9"/>
                      <a:pt x="48" y="10"/>
                    </a:cubicBezTo>
                    <a:cubicBezTo>
                      <a:pt x="51" y="5"/>
                      <a:pt x="37" y="0"/>
                      <a:pt x="40" y="6"/>
                    </a:cubicBezTo>
                    <a:cubicBezTo>
                      <a:pt x="36" y="5"/>
                      <a:pt x="35" y="7"/>
                      <a:pt x="31" y="6"/>
                    </a:cubicBezTo>
                    <a:cubicBezTo>
                      <a:pt x="32" y="7"/>
                      <a:pt x="32" y="8"/>
                      <a:pt x="32" y="10"/>
                    </a:cubicBezTo>
                    <a:cubicBezTo>
                      <a:pt x="30" y="8"/>
                      <a:pt x="30" y="6"/>
                      <a:pt x="27" y="6"/>
                    </a:cubicBezTo>
                    <a:cubicBezTo>
                      <a:pt x="25" y="6"/>
                      <a:pt x="25" y="8"/>
                      <a:pt x="25" y="10"/>
                    </a:cubicBezTo>
                    <a:cubicBezTo>
                      <a:pt x="24" y="8"/>
                      <a:pt x="23" y="6"/>
                      <a:pt x="21" y="6"/>
                    </a:cubicBezTo>
                    <a:cubicBezTo>
                      <a:pt x="22" y="11"/>
                      <a:pt x="20" y="8"/>
                      <a:pt x="19" y="11"/>
                    </a:cubicBezTo>
                    <a:cubicBezTo>
                      <a:pt x="18" y="12"/>
                      <a:pt x="18" y="13"/>
                      <a:pt x="17" y="15"/>
                    </a:cubicBezTo>
                    <a:cubicBezTo>
                      <a:pt x="16" y="13"/>
                      <a:pt x="15" y="12"/>
                      <a:pt x="14" y="10"/>
                    </a:cubicBezTo>
                    <a:cubicBezTo>
                      <a:pt x="15" y="11"/>
                      <a:pt x="16" y="10"/>
                      <a:pt x="16" y="8"/>
                    </a:cubicBezTo>
                    <a:cubicBezTo>
                      <a:pt x="16" y="7"/>
                      <a:pt x="14" y="6"/>
                      <a:pt x="13" y="6"/>
                    </a:cubicBezTo>
                    <a:cubicBezTo>
                      <a:pt x="11" y="4"/>
                      <a:pt x="11" y="3"/>
                      <a:pt x="7" y="3"/>
                    </a:cubicBezTo>
                    <a:cubicBezTo>
                      <a:pt x="7" y="5"/>
                      <a:pt x="9" y="4"/>
                      <a:pt x="11" y="5"/>
                    </a:cubicBezTo>
                    <a:cubicBezTo>
                      <a:pt x="11" y="10"/>
                      <a:pt x="6" y="4"/>
                      <a:pt x="4" y="6"/>
                    </a:cubicBezTo>
                    <a:cubicBezTo>
                      <a:pt x="2" y="8"/>
                      <a:pt x="6" y="8"/>
                      <a:pt x="5" y="10"/>
                    </a:cubicBezTo>
                    <a:cubicBezTo>
                      <a:pt x="5" y="11"/>
                      <a:pt x="3" y="10"/>
                      <a:pt x="2" y="9"/>
                    </a:cubicBezTo>
                    <a:cubicBezTo>
                      <a:pt x="2" y="10"/>
                      <a:pt x="2" y="11"/>
                      <a:pt x="2" y="11"/>
                    </a:cubicBezTo>
                    <a:cubicBezTo>
                      <a:pt x="1" y="11"/>
                      <a:pt x="1" y="11"/>
                      <a:pt x="0" y="12"/>
                    </a:cubicBezTo>
                    <a:cubicBezTo>
                      <a:pt x="3" y="13"/>
                      <a:pt x="4" y="13"/>
                      <a:pt x="7" y="11"/>
                    </a:cubicBezTo>
                    <a:cubicBezTo>
                      <a:pt x="9" y="11"/>
                      <a:pt x="12" y="13"/>
                      <a:pt x="14" y="13"/>
                    </a:cubicBezTo>
                    <a:cubicBezTo>
                      <a:pt x="12" y="13"/>
                      <a:pt x="11" y="14"/>
                      <a:pt x="10" y="15"/>
                    </a:cubicBezTo>
                    <a:cubicBezTo>
                      <a:pt x="11" y="15"/>
                      <a:pt x="12" y="16"/>
                      <a:pt x="14" y="15"/>
                    </a:cubicBezTo>
                    <a:cubicBezTo>
                      <a:pt x="14" y="15"/>
                      <a:pt x="14" y="16"/>
                      <a:pt x="14" y="17"/>
                    </a:cubicBezTo>
                    <a:cubicBezTo>
                      <a:pt x="10" y="16"/>
                      <a:pt x="6" y="18"/>
                      <a:pt x="2" y="18"/>
                    </a:cubicBezTo>
                    <a:cubicBezTo>
                      <a:pt x="3" y="21"/>
                      <a:pt x="9" y="19"/>
                      <a:pt x="11" y="19"/>
                    </a:cubicBezTo>
                    <a:cubicBezTo>
                      <a:pt x="11" y="21"/>
                      <a:pt x="11" y="22"/>
                      <a:pt x="12" y="21"/>
                    </a:cubicBezTo>
                    <a:cubicBezTo>
                      <a:pt x="12" y="22"/>
                      <a:pt x="12" y="23"/>
                      <a:pt x="12" y="23"/>
                    </a:cubicBezTo>
                    <a:cubicBezTo>
                      <a:pt x="12" y="23"/>
                      <a:pt x="13" y="23"/>
                      <a:pt x="14" y="23"/>
                    </a:cubicBezTo>
                    <a:cubicBezTo>
                      <a:pt x="12" y="26"/>
                      <a:pt x="8" y="25"/>
                      <a:pt x="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38" name="Freeform 14">
                <a:extLst>
                  <a:ext uri="{FF2B5EF4-FFF2-40B4-BE49-F238E27FC236}">
                    <a16:creationId xmlns:a16="http://schemas.microsoft.com/office/drawing/2014/main" id="{FB9DCB72-AC17-4681-9405-697A0D2A7894}"/>
                  </a:ext>
                </a:extLst>
              </p:cNvPr>
              <p:cNvSpPr>
                <a:spLocks/>
              </p:cNvSpPr>
              <p:nvPr/>
            </p:nvSpPr>
            <p:spPr bwMode="auto">
              <a:xfrm>
                <a:off x="3862388" y="4187825"/>
                <a:ext cx="22225" cy="20638"/>
              </a:xfrm>
              <a:custGeom>
                <a:avLst/>
                <a:gdLst>
                  <a:gd name="T0" fmla="*/ 28 w 31"/>
                  <a:gd name="T1" fmla="*/ 7 h 15"/>
                  <a:gd name="T2" fmla="*/ 24 w 31"/>
                  <a:gd name="T3" fmla="*/ 3 h 15"/>
                  <a:gd name="T4" fmla="*/ 22 w 31"/>
                  <a:gd name="T5" fmla="*/ 2 h 15"/>
                  <a:gd name="T6" fmla="*/ 17 w 31"/>
                  <a:gd name="T7" fmla="*/ 1 h 15"/>
                  <a:gd name="T8" fmla="*/ 14 w 31"/>
                  <a:gd name="T9" fmla="*/ 2 h 15"/>
                  <a:gd name="T10" fmla="*/ 6 w 31"/>
                  <a:gd name="T11" fmla="*/ 2 h 15"/>
                  <a:gd name="T12" fmla="*/ 12 w 31"/>
                  <a:gd name="T13" fmla="*/ 9 h 15"/>
                  <a:gd name="T14" fmla="*/ 1 w 31"/>
                  <a:gd name="T15" fmla="*/ 10 h 15"/>
                  <a:gd name="T16" fmla="*/ 9 w 31"/>
                  <a:gd name="T17" fmla="*/ 11 h 15"/>
                  <a:gd name="T18" fmla="*/ 13 w 31"/>
                  <a:gd name="T19" fmla="*/ 11 h 15"/>
                  <a:gd name="T20" fmla="*/ 16 w 31"/>
                  <a:gd name="T21" fmla="*/ 15 h 15"/>
                  <a:gd name="T22" fmla="*/ 17 w 31"/>
                  <a:gd name="T23" fmla="*/ 11 h 15"/>
                  <a:gd name="T24" fmla="*/ 20 w 31"/>
                  <a:gd name="T25" fmla="*/ 11 h 15"/>
                  <a:gd name="T26" fmla="*/ 27 w 31"/>
                  <a:gd name="T27" fmla="*/ 10 h 15"/>
                  <a:gd name="T28" fmla="*/ 31 w 31"/>
                  <a:gd name="T29" fmla="*/ 9 h 15"/>
                  <a:gd name="T30" fmla="*/ 28 w 31"/>
                  <a:gd name="T3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5">
                    <a:moveTo>
                      <a:pt x="28" y="7"/>
                    </a:moveTo>
                    <a:cubicBezTo>
                      <a:pt x="26" y="6"/>
                      <a:pt x="26" y="6"/>
                      <a:pt x="24" y="3"/>
                    </a:cubicBezTo>
                    <a:cubicBezTo>
                      <a:pt x="23" y="1"/>
                      <a:pt x="23" y="2"/>
                      <a:pt x="22" y="2"/>
                    </a:cubicBezTo>
                    <a:cubicBezTo>
                      <a:pt x="20" y="2"/>
                      <a:pt x="19" y="0"/>
                      <a:pt x="17" y="1"/>
                    </a:cubicBezTo>
                    <a:cubicBezTo>
                      <a:pt x="17" y="1"/>
                      <a:pt x="14" y="2"/>
                      <a:pt x="14" y="2"/>
                    </a:cubicBezTo>
                    <a:cubicBezTo>
                      <a:pt x="10" y="2"/>
                      <a:pt x="9" y="0"/>
                      <a:pt x="6" y="2"/>
                    </a:cubicBezTo>
                    <a:cubicBezTo>
                      <a:pt x="10" y="5"/>
                      <a:pt x="9" y="5"/>
                      <a:pt x="12" y="9"/>
                    </a:cubicBezTo>
                    <a:cubicBezTo>
                      <a:pt x="9" y="11"/>
                      <a:pt x="0" y="7"/>
                      <a:pt x="1" y="10"/>
                    </a:cubicBezTo>
                    <a:cubicBezTo>
                      <a:pt x="4" y="13"/>
                      <a:pt x="5" y="11"/>
                      <a:pt x="9" y="11"/>
                    </a:cubicBezTo>
                    <a:cubicBezTo>
                      <a:pt x="10" y="12"/>
                      <a:pt x="12" y="11"/>
                      <a:pt x="13" y="11"/>
                    </a:cubicBezTo>
                    <a:cubicBezTo>
                      <a:pt x="14" y="12"/>
                      <a:pt x="13" y="15"/>
                      <a:pt x="16" y="15"/>
                    </a:cubicBezTo>
                    <a:cubicBezTo>
                      <a:pt x="17" y="15"/>
                      <a:pt x="17" y="11"/>
                      <a:pt x="17" y="11"/>
                    </a:cubicBezTo>
                    <a:cubicBezTo>
                      <a:pt x="19" y="9"/>
                      <a:pt x="19" y="11"/>
                      <a:pt x="20" y="11"/>
                    </a:cubicBezTo>
                    <a:cubicBezTo>
                      <a:pt x="22" y="11"/>
                      <a:pt x="24" y="10"/>
                      <a:pt x="27" y="10"/>
                    </a:cubicBezTo>
                    <a:cubicBezTo>
                      <a:pt x="29" y="10"/>
                      <a:pt x="29" y="12"/>
                      <a:pt x="31" y="9"/>
                    </a:cubicBezTo>
                    <a:cubicBezTo>
                      <a:pt x="31" y="8"/>
                      <a:pt x="29" y="7"/>
                      <a:pt x="2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39" name="Freeform 15">
                <a:extLst>
                  <a:ext uri="{FF2B5EF4-FFF2-40B4-BE49-F238E27FC236}">
                    <a16:creationId xmlns:a16="http://schemas.microsoft.com/office/drawing/2014/main" id="{82F6E052-FF60-4BDD-AE71-75B30098CE4D}"/>
                  </a:ext>
                </a:extLst>
              </p:cNvPr>
              <p:cNvSpPr>
                <a:spLocks/>
              </p:cNvSpPr>
              <p:nvPr/>
            </p:nvSpPr>
            <p:spPr bwMode="auto">
              <a:xfrm>
                <a:off x="3849688" y="4197350"/>
                <a:ext cx="6350" cy="9525"/>
              </a:xfrm>
              <a:custGeom>
                <a:avLst/>
                <a:gdLst>
                  <a:gd name="T0" fmla="*/ 0 w 10"/>
                  <a:gd name="T1" fmla="*/ 4 h 7"/>
                  <a:gd name="T2" fmla="*/ 5 w 10"/>
                  <a:gd name="T3" fmla="*/ 7 h 7"/>
                  <a:gd name="T4" fmla="*/ 10 w 10"/>
                  <a:gd name="T5" fmla="*/ 6 h 7"/>
                  <a:gd name="T6" fmla="*/ 9 w 10"/>
                  <a:gd name="T7" fmla="*/ 4 h 7"/>
                  <a:gd name="T8" fmla="*/ 0 w 10"/>
                  <a:gd name="T9" fmla="*/ 4 h 7"/>
                </a:gdLst>
                <a:ahLst/>
                <a:cxnLst>
                  <a:cxn ang="0">
                    <a:pos x="T0" y="T1"/>
                  </a:cxn>
                  <a:cxn ang="0">
                    <a:pos x="T2" y="T3"/>
                  </a:cxn>
                  <a:cxn ang="0">
                    <a:pos x="T4" y="T5"/>
                  </a:cxn>
                  <a:cxn ang="0">
                    <a:pos x="T6" y="T7"/>
                  </a:cxn>
                  <a:cxn ang="0">
                    <a:pos x="T8" y="T9"/>
                  </a:cxn>
                </a:cxnLst>
                <a:rect l="0" t="0" r="r" b="b"/>
                <a:pathLst>
                  <a:path w="10" h="7">
                    <a:moveTo>
                      <a:pt x="0" y="4"/>
                    </a:moveTo>
                    <a:cubicBezTo>
                      <a:pt x="1" y="5"/>
                      <a:pt x="3" y="6"/>
                      <a:pt x="5" y="7"/>
                    </a:cubicBezTo>
                    <a:cubicBezTo>
                      <a:pt x="7" y="7"/>
                      <a:pt x="8" y="5"/>
                      <a:pt x="10" y="6"/>
                    </a:cubicBezTo>
                    <a:cubicBezTo>
                      <a:pt x="10" y="6"/>
                      <a:pt x="9" y="5"/>
                      <a:pt x="9" y="4"/>
                    </a:cubicBezTo>
                    <a:cubicBezTo>
                      <a:pt x="7" y="3"/>
                      <a:pt x="2"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40" name="Freeform 16">
                <a:extLst>
                  <a:ext uri="{FF2B5EF4-FFF2-40B4-BE49-F238E27FC236}">
                    <a16:creationId xmlns:a16="http://schemas.microsoft.com/office/drawing/2014/main" id="{ADF0E7A5-61F1-4A61-A4E6-F05D1C7CDD25}"/>
                  </a:ext>
                </a:extLst>
              </p:cNvPr>
              <p:cNvSpPr>
                <a:spLocks/>
              </p:cNvSpPr>
              <p:nvPr/>
            </p:nvSpPr>
            <p:spPr bwMode="auto">
              <a:xfrm>
                <a:off x="3914776" y="3887787"/>
                <a:ext cx="23813" cy="57150"/>
              </a:xfrm>
              <a:custGeom>
                <a:avLst/>
                <a:gdLst>
                  <a:gd name="T0" fmla="*/ 29 w 34"/>
                  <a:gd name="T1" fmla="*/ 23 h 40"/>
                  <a:gd name="T2" fmla="*/ 27 w 34"/>
                  <a:gd name="T3" fmla="*/ 18 h 40"/>
                  <a:gd name="T4" fmla="*/ 18 w 34"/>
                  <a:gd name="T5" fmla="*/ 19 h 40"/>
                  <a:gd name="T6" fmla="*/ 18 w 34"/>
                  <a:gd name="T7" fmla="*/ 14 h 40"/>
                  <a:gd name="T8" fmla="*/ 15 w 34"/>
                  <a:gd name="T9" fmla="*/ 13 h 40"/>
                  <a:gd name="T10" fmla="*/ 18 w 34"/>
                  <a:gd name="T11" fmla="*/ 7 h 40"/>
                  <a:gd name="T12" fmla="*/ 20 w 34"/>
                  <a:gd name="T13" fmla="*/ 2 h 40"/>
                  <a:gd name="T14" fmla="*/ 10 w 34"/>
                  <a:gd name="T15" fmla="*/ 10 h 40"/>
                  <a:gd name="T16" fmla="*/ 1 w 34"/>
                  <a:gd name="T17" fmla="*/ 25 h 40"/>
                  <a:gd name="T18" fmla="*/ 0 w 34"/>
                  <a:gd name="T19" fmla="*/ 31 h 40"/>
                  <a:gd name="T20" fmla="*/ 6 w 34"/>
                  <a:gd name="T21" fmla="*/ 33 h 40"/>
                  <a:gd name="T22" fmla="*/ 20 w 34"/>
                  <a:gd name="T23" fmla="*/ 35 h 40"/>
                  <a:gd name="T24" fmla="*/ 18 w 34"/>
                  <a:gd name="T25" fmla="*/ 38 h 40"/>
                  <a:gd name="T26" fmla="*/ 27 w 34"/>
                  <a:gd name="T27" fmla="*/ 34 h 40"/>
                  <a:gd name="T28" fmla="*/ 28 w 34"/>
                  <a:gd name="T29" fmla="*/ 38 h 40"/>
                  <a:gd name="T30" fmla="*/ 33 w 34"/>
                  <a:gd name="T31" fmla="*/ 37 h 40"/>
                  <a:gd name="T32" fmla="*/ 32 w 34"/>
                  <a:gd name="T33" fmla="*/ 26 h 40"/>
                  <a:gd name="T34" fmla="*/ 29 w 34"/>
                  <a:gd name="T35"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40">
                    <a:moveTo>
                      <a:pt x="29" y="23"/>
                    </a:moveTo>
                    <a:cubicBezTo>
                      <a:pt x="29" y="20"/>
                      <a:pt x="29" y="20"/>
                      <a:pt x="27" y="18"/>
                    </a:cubicBezTo>
                    <a:cubicBezTo>
                      <a:pt x="26" y="16"/>
                      <a:pt x="20" y="18"/>
                      <a:pt x="18" y="19"/>
                    </a:cubicBezTo>
                    <a:cubicBezTo>
                      <a:pt x="18" y="17"/>
                      <a:pt x="18" y="15"/>
                      <a:pt x="18" y="14"/>
                    </a:cubicBezTo>
                    <a:cubicBezTo>
                      <a:pt x="17" y="14"/>
                      <a:pt x="15" y="14"/>
                      <a:pt x="15" y="13"/>
                    </a:cubicBezTo>
                    <a:cubicBezTo>
                      <a:pt x="15" y="10"/>
                      <a:pt x="16" y="9"/>
                      <a:pt x="18" y="7"/>
                    </a:cubicBezTo>
                    <a:cubicBezTo>
                      <a:pt x="19" y="6"/>
                      <a:pt x="20" y="4"/>
                      <a:pt x="20" y="2"/>
                    </a:cubicBezTo>
                    <a:cubicBezTo>
                      <a:pt x="16" y="0"/>
                      <a:pt x="12" y="6"/>
                      <a:pt x="10" y="10"/>
                    </a:cubicBezTo>
                    <a:cubicBezTo>
                      <a:pt x="7" y="17"/>
                      <a:pt x="5" y="20"/>
                      <a:pt x="1" y="25"/>
                    </a:cubicBezTo>
                    <a:cubicBezTo>
                      <a:pt x="0" y="26"/>
                      <a:pt x="0" y="31"/>
                      <a:pt x="0" y="31"/>
                    </a:cubicBezTo>
                    <a:cubicBezTo>
                      <a:pt x="1" y="33"/>
                      <a:pt x="5" y="33"/>
                      <a:pt x="6" y="33"/>
                    </a:cubicBezTo>
                    <a:cubicBezTo>
                      <a:pt x="11" y="32"/>
                      <a:pt x="16" y="32"/>
                      <a:pt x="20" y="35"/>
                    </a:cubicBezTo>
                    <a:cubicBezTo>
                      <a:pt x="18" y="35"/>
                      <a:pt x="18" y="36"/>
                      <a:pt x="18" y="38"/>
                    </a:cubicBezTo>
                    <a:cubicBezTo>
                      <a:pt x="22" y="37"/>
                      <a:pt x="23" y="34"/>
                      <a:pt x="27" y="34"/>
                    </a:cubicBezTo>
                    <a:cubicBezTo>
                      <a:pt x="27" y="37"/>
                      <a:pt x="26" y="37"/>
                      <a:pt x="28" y="38"/>
                    </a:cubicBezTo>
                    <a:cubicBezTo>
                      <a:pt x="31" y="40"/>
                      <a:pt x="32" y="40"/>
                      <a:pt x="33" y="37"/>
                    </a:cubicBezTo>
                    <a:cubicBezTo>
                      <a:pt x="34" y="35"/>
                      <a:pt x="32" y="29"/>
                      <a:pt x="32" y="26"/>
                    </a:cubicBezTo>
                    <a:cubicBezTo>
                      <a:pt x="32" y="25"/>
                      <a:pt x="28" y="24"/>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41" name="Freeform 17">
                <a:extLst>
                  <a:ext uri="{FF2B5EF4-FFF2-40B4-BE49-F238E27FC236}">
                    <a16:creationId xmlns:a16="http://schemas.microsoft.com/office/drawing/2014/main" id="{7446A1EC-8343-4702-A4F8-F450E62A452A}"/>
                  </a:ext>
                </a:extLst>
              </p:cNvPr>
              <p:cNvSpPr>
                <a:spLocks/>
              </p:cNvSpPr>
              <p:nvPr/>
            </p:nvSpPr>
            <p:spPr bwMode="auto">
              <a:xfrm>
                <a:off x="3886201" y="4197350"/>
                <a:ext cx="6350" cy="11113"/>
              </a:xfrm>
              <a:custGeom>
                <a:avLst/>
                <a:gdLst>
                  <a:gd name="T0" fmla="*/ 8 w 9"/>
                  <a:gd name="T1" fmla="*/ 3 h 8"/>
                  <a:gd name="T2" fmla="*/ 2 w 9"/>
                  <a:gd name="T3" fmla="*/ 5 h 8"/>
                  <a:gd name="T4" fmla="*/ 9 w 9"/>
                  <a:gd name="T5" fmla="*/ 4 h 8"/>
                  <a:gd name="T6" fmla="*/ 8 w 9"/>
                  <a:gd name="T7" fmla="*/ 3 h 8"/>
                </a:gdLst>
                <a:ahLst/>
                <a:cxnLst>
                  <a:cxn ang="0">
                    <a:pos x="T0" y="T1"/>
                  </a:cxn>
                  <a:cxn ang="0">
                    <a:pos x="T2" y="T3"/>
                  </a:cxn>
                  <a:cxn ang="0">
                    <a:pos x="T4" y="T5"/>
                  </a:cxn>
                  <a:cxn ang="0">
                    <a:pos x="T6" y="T7"/>
                  </a:cxn>
                </a:cxnLst>
                <a:rect l="0" t="0" r="r" b="b"/>
                <a:pathLst>
                  <a:path w="9" h="8">
                    <a:moveTo>
                      <a:pt x="8" y="3"/>
                    </a:moveTo>
                    <a:cubicBezTo>
                      <a:pt x="7" y="2"/>
                      <a:pt x="0" y="0"/>
                      <a:pt x="2" y="5"/>
                    </a:cubicBezTo>
                    <a:cubicBezTo>
                      <a:pt x="3" y="8"/>
                      <a:pt x="8" y="6"/>
                      <a:pt x="9" y="4"/>
                    </a:cubicBezTo>
                    <a:cubicBezTo>
                      <a:pt x="9" y="4"/>
                      <a:pt x="9"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42" name="Freeform 18">
                <a:extLst>
                  <a:ext uri="{FF2B5EF4-FFF2-40B4-BE49-F238E27FC236}">
                    <a16:creationId xmlns:a16="http://schemas.microsoft.com/office/drawing/2014/main" id="{6E824181-6FBA-4A0F-9E17-1BF2D2217EFC}"/>
                  </a:ext>
                </a:extLst>
              </p:cNvPr>
              <p:cNvSpPr>
                <a:spLocks/>
              </p:cNvSpPr>
              <p:nvPr/>
            </p:nvSpPr>
            <p:spPr bwMode="auto">
              <a:xfrm>
                <a:off x="3778251" y="3519487"/>
                <a:ext cx="14288" cy="20638"/>
              </a:xfrm>
              <a:custGeom>
                <a:avLst/>
                <a:gdLst>
                  <a:gd name="T0" fmla="*/ 4 w 21"/>
                  <a:gd name="T1" fmla="*/ 5 h 15"/>
                  <a:gd name="T2" fmla="*/ 11 w 21"/>
                  <a:gd name="T3" fmla="*/ 10 h 15"/>
                  <a:gd name="T4" fmla="*/ 6 w 21"/>
                  <a:gd name="T5" fmla="*/ 12 h 15"/>
                  <a:gd name="T6" fmla="*/ 10 w 21"/>
                  <a:gd name="T7" fmla="*/ 15 h 15"/>
                  <a:gd name="T8" fmla="*/ 14 w 21"/>
                  <a:gd name="T9" fmla="*/ 14 h 15"/>
                  <a:gd name="T10" fmla="*/ 20 w 21"/>
                  <a:gd name="T11" fmla="*/ 12 h 15"/>
                  <a:gd name="T12" fmla="*/ 21 w 21"/>
                  <a:gd name="T13" fmla="*/ 7 h 15"/>
                  <a:gd name="T14" fmla="*/ 15 w 21"/>
                  <a:gd name="T15" fmla="*/ 5 h 15"/>
                  <a:gd name="T16" fmla="*/ 11 w 21"/>
                  <a:gd name="T17" fmla="*/ 3 h 15"/>
                  <a:gd name="T18" fmla="*/ 5 w 21"/>
                  <a:gd name="T19" fmla="*/ 5 h 15"/>
                  <a:gd name="T20" fmla="*/ 4 w 21"/>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5">
                    <a:moveTo>
                      <a:pt x="4" y="5"/>
                    </a:moveTo>
                    <a:cubicBezTo>
                      <a:pt x="4" y="10"/>
                      <a:pt x="8" y="8"/>
                      <a:pt x="11" y="10"/>
                    </a:cubicBezTo>
                    <a:cubicBezTo>
                      <a:pt x="9" y="11"/>
                      <a:pt x="8" y="11"/>
                      <a:pt x="6" y="12"/>
                    </a:cubicBezTo>
                    <a:cubicBezTo>
                      <a:pt x="7" y="12"/>
                      <a:pt x="10" y="15"/>
                      <a:pt x="10" y="15"/>
                    </a:cubicBezTo>
                    <a:cubicBezTo>
                      <a:pt x="12" y="15"/>
                      <a:pt x="13" y="14"/>
                      <a:pt x="14" y="14"/>
                    </a:cubicBezTo>
                    <a:cubicBezTo>
                      <a:pt x="16" y="13"/>
                      <a:pt x="20" y="13"/>
                      <a:pt x="20" y="12"/>
                    </a:cubicBezTo>
                    <a:cubicBezTo>
                      <a:pt x="21" y="10"/>
                      <a:pt x="19" y="9"/>
                      <a:pt x="21" y="7"/>
                    </a:cubicBezTo>
                    <a:cubicBezTo>
                      <a:pt x="19" y="6"/>
                      <a:pt x="16" y="6"/>
                      <a:pt x="15" y="5"/>
                    </a:cubicBezTo>
                    <a:cubicBezTo>
                      <a:pt x="14" y="5"/>
                      <a:pt x="13" y="3"/>
                      <a:pt x="11" y="3"/>
                    </a:cubicBezTo>
                    <a:cubicBezTo>
                      <a:pt x="9" y="1"/>
                      <a:pt x="0" y="0"/>
                      <a:pt x="5" y="5"/>
                    </a:cubicBezTo>
                    <a:cubicBezTo>
                      <a:pt x="4" y="5"/>
                      <a:pt x="4" y="5"/>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43" name="Freeform 19">
                <a:extLst>
                  <a:ext uri="{FF2B5EF4-FFF2-40B4-BE49-F238E27FC236}">
                    <a16:creationId xmlns:a16="http://schemas.microsoft.com/office/drawing/2014/main" id="{C23DA02B-D740-47DE-83E4-161F23330F45}"/>
                  </a:ext>
                </a:extLst>
              </p:cNvPr>
              <p:cNvSpPr>
                <a:spLocks/>
              </p:cNvSpPr>
              <p:nvPr/>
            </p:nvSpPr>
            <p:spPr bwMode="auto">
              <a:xfrm>
                <a:off x="3803651" y="3541712"/>
                <a:ext cx="6350" cy="7938"/>
              </a:xfrm>
              <a:custGeom>
                <a:avLst/>
                <a:gdLst>
                  <a:gd name="T0" fmla="*/ 2 w 10"/>
                  <a:gd name="T1" fmla="*/ 2 h 6"/>
                  <a:gd name="T2" fmla="*/ 5 w 10"/>
                  <a:gd name="T3" fmla="*/ 5 h 6"/>
                  <a:gd name="T4" fmla="*/ 10 w 10"/>
                  <a:gd name="T5" fmla="*/ 4 h 6"/>
                  <a:gd name="T6" fmla="*/ 2 w 10"/>
                  <a:gd name="T7" fmla="*/ 2 h 6"/>
                </a:gdLst>
                <a:ahLst/>
                <a:cxnLst>
                  <a:cxn ang="0">
                    <a:pos x="T0" y="T1"/>
                  </a:cxn>
                  <a:cxn ang="0">
                    <a:pos x="T2" y="T3"/>
                  </a:cxn>
                  <a:cxn ang="0">
                    <a:pos x="T4" y="T5"/>
                  </a:cxn>
                  <a:cxn ang="0">
                    <a:pos x="T6" y="T7"/>
                  </a:cxn>
                </a:cxnLst>
                <a:rect l="0" t="0" r="r" b="b"/>
                <a:pathLst>
                  <a:path w="10" h="6">
                    <a:moveTo>
                      <a:pt x="2" y="2"/>
                    </a:moveTo>
                    <a:cubicBezTo>
                      <a:pt x="0" y="3"/>
                      <a:pt x="4" y="5"/>
                      <a:pt x="5" y="5"/>
                    </a:cubicBezTo>
                    <a:cubicBezTo>
                      <a:pt x="7" y="6"/>
                      <a:pt x="8" y="5"/>
                      <a:pt x="10" y="4"/>
                    </a:cubicBezTo>
                    <a:cubicBezTo>
                      <a:pt x="9" y="0"/>
                      <a:pt x="4" y="0"/>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44" name="Freeform 20">
                <a:extLst>
                  <a:ext uri="{FF2B5EF4-FFF2-40B4-BE49-F238E27FC236}">
                    <a16:creationId xmlns:a16="http://schemas.microsoft.com/office/drawing/2014/main" id="{9205E691-A1DF-4567-B1CC-5D033C463D1F}"/>
                  </a:ext>
                </a:extLst>
              </p:cNvPr>
              <p:cNvSpPr>
                <a:spLocks/>
              </p:cNvSpPr>
              <p:nvPr/>
            </p:nvSpPr>
            <p:spPr bwMode="auto">
              <a:xfrm>
                <a:off x="3787776" y="3538537"/>
                <a:ext cx="9525" cy="7938"/>
              </a:xfrm>
              <a:custGeom>
                <a:avLst/>
                <a:gdLst>
                  <a:gd name="T0" fmla="*/ 13 w 15"/>
                  <a:gd name="T1" fmla="*/ 5 h 6"/>
                  <a:gd name="T2" fmla="*/ 15 w 15"/>
                  <a:gd name="T3" fmla="*/ 2 h 6"/>
                  <a:gd name="T4" fmla="*/ 0 w 15"/>
                  <a:gd name="T5" fmla="*/ 2 h 6"/>
                  <a:gd name="T6" fmla="*/ 13 w 15"/>
                  <a:gd name="T7" fmla="*/ 5 h 6"/>
                </a:gdLst>
                <a:ahLst/>
                <a:cxnLst>
                  <a:cxn ang="0">
                    <a:pos x="T0" y="T1"/>
                  </a:cxn>
                  <a:cxn ang="0">
                    <a:pos x="T2" y="T3"/>
                  </a:cxn>
                  <a:cxn ang="0">
                    <a:pos x="T4" y="T5"/>
                  </a:cxn>
                  <a:cxn ang="0">
                    <a:pos x="T6" y="T7"/>
                  </a:cxn>
                </a:cxnLst>
                <a:rect l="0" t="0" r="r" b="b"/>
                <a:pathLst>
                  <a:path w="15" h="6">
                    <a:moveTo>
                      <a:pt x="13" y="5"/>
                    </a:moveTo>
                    <a:cubicBezTo>
                      <a:pt x="14" y="4"/>
                      <a:pt x="14" y="2"/>
                      <a:pt x="15" y="2"/>
                    </a:cubicBezTo>
                    <a:cubicBezTo>
                      <a:pt x="10" y="0"/>
                      <a:pt x="4" y="0"/>
                      <a:pt x="0" y="2"/>
                    </a:cubicBezTo>
                    <a:cubicBezTo>
                      <a:pt x="0" y="6"/>
                      <a:pt x="10" y="5"/>
                      <a:pt x="1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45" name="Freeform 21">
                <a:extLst>
                  <a:ext uri="{FF2B5EF4-FFF2-40B4-BE49-F238E27FC236}">
                    <a16:creationId xmlns:a16="http://schemas.microsoft.com/office/drawing/2014/main" id="{E824A8DB-3085-435F-896D-BA116EF52879}"/>
                  </a:ext>
                </a:extLst>
              </p:cNvPr>
              <p:cNvSpPr>
                <a:spLocks/>
              </p:cNvSpPr>
              <p:nvPr/>
            </p:nvSpPr>
            <p:spPr bwMode="auto">
              <a:xfrm>
                <a:off x="3784601" y="3551237"/>
                <a:ext cx="60325" cy="44450"/>
              </a:xfrm>
              <a:custGeom>
                <a:avLst/>
                <a:gdLst>
                  <a:gd name="T0" fmla="*/ 25 w 87"/>
                  <a:gd name="T1" fmla="*/ 27 h 32"/>
                  <a:gd name="T2" fmla="*/ 31 w 87"/>
                  <a:gd name="T3" fmla="*/ 26 h 32"/>
                  <a:gd name="T4" fmla="*/ 34 w 87"/>
                  <a:gd name="T5" fmla="*/ 30 h 32"/>
                  <a:gd name="T6" fmla="*/ 39 w 87"/>
                  <a:gd name="T7" fmla="*/ 27 h 32"/>
                  <a:gd name="T8" fmla="*/ 40 w 87"/>
                  <a:gd name="T9" fmla="*/ 29 h 32"/>
                  <a:gd name="T10" fmla="*/ 41 w 87"/>
                  <a:gd name="T11" fmla="*/ 26 h 32"/>
                  <a:gd name="T12" fmla="*/ 43 w 87"/>
                  <a:gd name="T13" fmla="*/ 30 h 32"/>
                  <a:gd name="T14" fmla="*/ 53 w 87"/>
                  <a:gd name="T15" fmla="*/ 31 h 32"/>
                  <a:gd name="T16" fmla="*/ 53 w 87"/>
                  <a:gd name="T17" fmla="*/ 29 h 32"/>
                  <a:gd name="T18" fmla="*/ 59 w 87"/>
                  <a:gd name="T19" fmla="*/ 28 h 32"/>
                  <a:gd name="T20" fmla="*/ 67 w 87"/>
                  <a:gd name="T21" fmla="*/ 30 h 32"/>
                  <a:gd name="T22" fmla="*/ 66 w 87"/>
                  <a:gd name="T23" fmla="*/ 26 h 32"/>
                  <a:gd name="T24" fmla="*/ 70 w 87"/>
                  <a:gd name="T25" fmla="*/ 30 h 32"/>
                  <a:gd name="T26" fmla="*/ 76 w 87"/>
                  <a:gd name="T27" fmla="*/ 31 h 32"/>
                  <a:gd name="T28" fmla="*/ 83 w 87"/>
                  <a:gd name="T29" fmla="*/ 30 h 32"/>
                  <a:gd name="T30" fmla="*/ 87 w 87"/>
                  <a:gd name="T31" fmla="*/ 26 h 32"/>
                  <a:gd name="T32" fmla="*/ 83 w 87"/>
                  <a:gd name="T33" fmla="*/ 24 h 32"/>
                  <a:gd name="T34" fmla="*/ 87 w 87"/>
                  <a:gd name="T35" fmla="*/ 21 h 32"/>
                  <a:gd name="T36" fmla="*/ 70 w 87"/>
                  <a:gd name="T37" fmla="*/ 16 h 32"/>
                  <a:gd name="T38" fmla="*/ 63 w 87"/>
                  <a:gd name="T39" fmla="*/ 16 h 32"/>
                  <a:gd name="T40" fmla="*/ 54 w 87"/>
                  <a:gd name="T41" fmla="*/ 18 h 32"/>
                  <a:gd name="T42" fmla="*/ 56 w 87"/>
                  <a:gd name="T43" fmla="*/ 20 h 32"/>
                  <a:gd name="T44" fmla="*/ 47 w 87"/>
                  <a:gd name="T45" fmla="*/ 18 h 32"/>
                  <a:gd name="T46" fmla="*/ 43 w 87"/>
                  <a:gd name="T47" fmla="*/ 19 h 32"/>
                  <a:gd name="T48" fmla="*/ 39 w 87"/>
                  <a:gd name="T49" fmla="*/ 16 h 32"/>
                  <a:gd name="T50" fmla="*/ 33 w 87"/>
                  <a:gd name="T51" fmla="*/ 12 h 32"/>
                  <a:gd name="T52" fmla="*/ 38 w 87"/>
                  <a:gd name="T53" fmla="*/ 10 h 32"/>
                  <a:gd name="T54" fmla="*/ 34 w 87"/>
                  <a:gd name="T55" fmla="*/ 8 h 32"/>
                  <a:gd name="T56" fmla="*/ 31 w 87"/>
                  <a:gd name="T57" fmla="*/ 5 h 32"/>
                  <a:gd name="T58" fmla="*/ 22 w 87"/>
                  <a:gd name="T59" fmla="*/ 5 h 32"/>
                  <a:gd name="T60" fmla="*/ 15 w 87"/>
                  <a:gd name="T61" fmla="*/ 2 h 32"/>
                  <a:gd name="T62" fmla="*/ 5 w 87"/>
                  <a:gd name="T63" fmla="*/ 1 h 32"/>
                  <a:gd name="T64" fmla="*/ 4 w 87"/>
                  <a:gd name="T65" fmla="*/ 7 h 32"/>
                  <a:gd name="T66" fmla="*/ 13 w 87"/>
                  <a:gd name="T67" fmla="*/ 10 h 32"/>
                  <a:gd name="T68" fmla="*/ 21 w 87"/>
                  <a:gd name="T69" fmla="*/ 11 h 32"/>
                  <a:gd name="T70" fmla="*/ 24 w 87"/>
                  <a:gd name="T71" fmla="*/ 18 h 32"/>
                  <a:gd name="T72" fmla="*/ 25 w 87"/>
                  <a:gd name="T73"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 h="32">
                    <a:moveTo>
                      <a:pt x="25" y="27"/>
                    </a:moveTo>
                    <a:cubicBezTo>
                      <a:pt x="26" y="30"/>
                      <a:pt x="29" y="27"/>
                      <a:pt x="31" y="26"/>
                    </a:cubicBezTo>
                    <a:cubicBezTo>
                      <a:pt x="32" y="29"/>
                      <a:pt x="32" y="29"/>
                      <a:pt x="34" y="30"/>
                    </a:cubicBezTo>
                    <a:cubicBezTo>
                      <a:pt x="36" y="30"/>
                      <a:pt x="38" y="30"/>
                      <a:pt x="39" y="27"/>
                    </a:cubicBezTo>
                    <a:cubicBezTo>
                      <a:pt x="39" y="28"/>
                      <a:pt x="40" y="28"/>
                      <a:pt x="40" y="29"/>
                    </a:cubicBezTo>
                    <a:cubicBezTo>
                      <a:pt x="40" y="28"/>
                      <a:pt x="41" y="27"/>
                      <a:pt x="41" y="26"/>
                    </a:cubicBezTo>
                    <a:cubicBezTo>
                      <a:pt x="43" y="27"/>
                      <a:pt x="41" y="30"/>
                      <a:pt x="43" y="30"/>
                    </a:cubicBezTo>
                    <a:cubicBezTo>
                      <a:pt x="47" y="31"/>
                      <a:pt x="50" y="31"/>
                      <a:pt x="53" y="31"/>
                    </a:cubicBezTo>
                    <a:cubicBezTo>
                      <a:pt x="52" y="30"/>
                      <a:pt x="53" y="30"/>
                      <a:pt x="53" y="29"/>
                    </a:cubicBezTo>
                    <a:cubicBezTo>
                      <a:pt x="54" y="31"/>
                      <a:pt x="59" y="32"/>
                      <a:pt x="59" y="28"/>
                    </a:cubicBezTo>
                    <a:cubicBezTo>
                      <a:pt x="60" y="32"/>
                      <a:pt x="65" y="30"/>
                      <a:pt x="67" y="30"/>
                    </a:cubicBezTo>
                    <a:cubicBezTo>
                      <a:pt x="67" y="28"/>
                      <a:pt x="66" y="27"/>
                      <a:pt x="66" y="26"/>
                    </a:cubicBezTo>
                    <a:cubicBezTo>
                      <a:pt x="70" y="26"/>
                      <a:pt x="68" y="29"/>
                      <a:pt x="70" y="30"/>
                    </a:cubicBezTo>
                    <a:cubicBezTo>
                      <a:pt x="72" y="30"/>
                      <a:pt x="73" y="32"/>
                      <a:pt x="76" y="31"/>
                    </a:cubicBezTo>
                    <a:cubicBezTo>
                      <a:pt x="77" y="31"/>
                      <a:pt x="83" y="31"/>
                      <a:pt x="83" y="30"/>
                    </a:cubicBezTo>
                    <a:cubicBezTo>
                      <a:pt x="84" y="26"/>
                      <a:pt x="85" y="26"/>
                      <a:pt x="87" y="26"/>
                    </a:cubicBezTo>
                    <a:cubicBezTo>
                      <a:pt x="86" y="24"/>
                      <a:pt x="85" y="24"/>
                      <a:pt x="83" y="24"/>
                    </a:cubicBezTo>
                    <a:cubicBezTo>
                      <a:pt x="84" y="23"/>
                      <a:pt x="85" y="22"/>
                      <a:pt x="87" y="21"/>
                    </a:cubicBezTo>
                    <a:cubicBezTo>
                      <a:pt x="82" y="17"/>
                      <a:pt x="76" y="14"/>
                      <a:pt x="70" y="16"/>
                    </a:cubicBezTo>
                    <a:cubicBezTo>
                      <a:pt x="68" y="16"/>
                      <a:pt x="65" y="15"/>
                      <a:pt x="63" y="16"/>
                    </a:cubicBezTo>
                    <a:cubicBezTo>
                      <a:pt x="59" y="17"/>
                      <a:pt x="57" y="18"/>
                      <a:pt x="54" y="18"/>
                    </a:cubicBezTo>
                    <a:cubicBezTo>
                      <a:pt x="55" y="19"/>
                      <a:pt x="55" y="20"/>
                      <a:pt x="56" y="20"/>
                    </a:cubicBezTo>
                    <a:cubicBezTo>
                      <a:pt x="53" y="19"/>
                      <a:pt x="49" y="18"/>
                      <a:pt x="47" y="18"/>
                    </a:cubicBezTo>
                    <a:cubicBezTo>
                      <a:pt x="45" y="18"/>
                      <a:pt x="44" y="20"/>
                      <a:pt x="43" y="19"/>
                    </a:cubicBezTo>
                    <a:cubicBezTo>
                      <a:pt x="41" y="18"/>
                      <a:pt x="40" y="17"/>
                      <a:pt x="39" y="16"/>
                    </a:cubicBezTo>
                    <a:cubicBezTo>
                      <a:pt x="38" y="16"/>
                      <a:pt x="33" y="12"/>
                      <a:pt x="33" y="12"/>
                    </a:cubicBezTo>
                    <a:cubicBezTo>
                      <a:pt x="32" y="10"/>
                      <a:pt x="38" y="13"/>
                      <a:pt x="38" y="10"/>
                    </a:cubicBezTo>
                    <a:cubicBezTo>
                      <a:pt x="37" y="10"/>
                      <a:pt x="35" y="9"/>
                      <a:pt x="34" y="8"/>
                    </a:cubicBezTo>
                    <a:cubicBezTo>
                      <a:pt x="31" y="8"/>
                      <a:pt x="33" y="7"/>
                      <a:pt x="31" y="5"/>
                    </a:cubicBezTo>
                    <a:cubicBezTo>
                      <a:pt x="28" y="3"/>
                      <a:pt x="25" y="6"/>
                      <a:pt x="22" y="5"/>
                    </a:cubicBezTo>
                    <a:cubicBezTo>
                      <a:pt x="19" y="5"/>
                      <a:pt x="17" y="2"/>
                      <a:pt x="15" y="2"/>
                    </a:cubicBezTo>
                    <a:cubicBezTo>
                      <a:pt x="11" y="1"/>
                      <a:pt x="8" y="0"/>
                      <a:pt x="5" y="1"/>
                    </a:cubicBezTo>
                    <a:cubicBezTo>
                      <a:pt x="0" y="2"/>
                      <a:pt x="1" y="4"/>
                      <a:pt x="4" y="7"/>
                    </a:cubicBezTo>
                    <a:cubicBezTo>
                      <a:pt x="8" y="11"/>
                      <a:pt x="10" y="10"/>
                      <a:pt x="13" y="10"/>
                    </a:cubicBezTo>
                    <a:cubicBezTo>
                      <a:pt x="17" y="10"/>
                      <a:pt x="18" y="8"/>
                      <a:pt x="21" y="11"/>
                    </a:cubicBezTo>
                    <a:cubicBezTo>
                      <a:pt x="22" y="13"/>
                      <a:pt x="26" y="16"/>
                      <a:pt x="24" y="18"/>
                    </a:cubicBezTo>
                    <a:cubicBezTo>
                      <a:pt x="22" y="22"/>
                      <a:pt x="23" y="23"/>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46" name="Freeform 22">
                <a:extLst>
                  <a:ext uri="{FF2B5EF4-FFF2-40B4-BE49-F238E27FC236}">
                    <a16:creationId xmlns:a16="http://schemas.microsoft.com/office/drawing/2014/main" id="{1679F93B-84A1-4830-B021-9B2742CF3346}"/>
                  </a:ext>
                </a:extLst>
              </p:cNvPr>
              <p:cNvSpPr>
                <a:spLocks/>
              </p:cNvSpPr>
              <p:nvPr/>
            </p:nvSpPr>
            <p:spPr bwMode="auto">
              <a:xfrm>
                <a:off x="3806826" y="3556000"/>
                <a:ext cx="4763" cy="6350"/>
              </a:xfrm>
              <a:custGeom>
                <a:avLst/>
                <a:gdLst>
                  <a:gd name="T0" fmla="*/ 2 w 7"/>
                  <a:gd name="T1" fmla="*/ 0 h 5"/>
                  <a:gd name="T2" fmla="*/ 5 w 7"/>
                  <a:gd name="T3" fmla="*/ 4 h 5"/>
                  <a:gd name="T4" fmla="*/ 5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0" y="2"/>
                      <a:pt x="4" y="5"/>
                      <a:pt x="5" y="4"/>
                    </a:cubicBezTo>
                    <a:cubicBezTo>
                      <a:pt x="5" y="4"/>
                      <a:pt x="5" y="2"/>
                      <a:pt x="5" y="2"/>
                    </a:cubicBezTo>
                    <a:cubicBezTo>
                      <a:pt x="7" y="0"/>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47" name="Freeform 23">
                <a:extLst>
                  <a:ext uri="{FF2B5EF4-FFF2-40B4-BE49-F238E27FC236}">
                    <a16:creationId xmlns:a16="http://schemas.microsoft.com/office/drawing/2014/main" id="{5CE05BCB-28A0-4035-9FD3-A57A246C1870}"/>
                  </a:ext>
                </a:extLst>
              </p:cNvPr>
              <p:cNvSpPr>
                <a:spLocks/>
              </p:cNvSpPr>
              <p:nvPr/>
            </p:nvSpPr>
            <p:spPr bwMode="auto">
              <a:xfrm>
                <a:off x="3802063" y="3436937"/>
                <a:ext cx="106363" cy="131763"/>
              </a:xfrm>
              <a:custGeom>
                <a:avLst/>
                <a:gdLst>
                  <a:gd name="T0" fmla="*/ 8 w 152"/>
                  <a:gd name="T1" fmla="*/ 29 h 93"/>
                  <a:gd name="T2" fmla="*/ 34 w 152"/>
                  <a:gd name="T3" fmla="*/ 26 h 93"/>
                  <a:gd name="T4" fmla="*/ 13 w 152"/>
                  <a:gd name="T5" fmla="*/ 33 h 93"/>
                  <a:gd name="T6" fmla="*/ 38 w 152"/>
                  <a:gd name="T7" fmla="*/ 30 h 93"/>
                  <a:gd name="T8" fmla="*/ 37 w 152"/>
                  <a:gd name="T9" fmla="*/ 37 h 93"/>
                  <a:gd name="T10" fmla="*/ 45 w 152"/>
                  <a:gd name="T11" fmla="*/ 33 h 93"/>
                  <a:gd name="T12" fmla="*/ 50 w 152"/>
                  <a:gd name="T13" fmla="*/ 33 h 93"/>
                  <a:gd name="T14" fmla="*/ 53 w 152"/>
                  <a:gd name="T15" fmla="*/ 36 h 93"/>
                  <a:gd name="T16" fmla="*/ 73 w 152"/>
                  <a:gd name="T17" fmla="*/ 26 h 93"/>
                  <a:gd name="T18" fmla="*/ 71 w 152"/>
                  <a:gd name="T19" fmla="*/ 34 h 93"/>
                  <a:gd name="T20" fmla="*/ 53 w 152"/>
                  <a:gd name="T21" fmla="*/ 49 h 93"/>
                  <a:gd name="T22" fmla="*/ 28 w 152"/>
                  <a:gd name="T23" fmla="*/ 40 h 93"/>
                  <a:gd name="T24" fmla="*/ 44 w 152"/>
                  <a:gd name="T25" fmla="*/ 61 h 93"/>
                  <a:gd name="T26" fmla="*/ 28 w 152"/>
                  <a:gd name="T27" fmla="*/ 69 h 93"/>
                  <a:gd name="T28" fmla="*/ 35 w 152"/>
                  <a:gd name="T29" fmla="*/ 76 h 93"/>
                  <a:gd name="T30" fmla="*/ 33 w 152"/>
                  <a:gd name="T31" fmla="*/ 78 h 93"/>
                  <a:gd name="T32" fmla="*/ 19 w 152"/>
                  <a:gd name="T33" fmla="*/ 73 h 93"/>
                  <a:gd name="T34" fmla="*/ 17 w 152"/>
                  <a:gd name="T35" fmla="*/ 82 h 93"/>
                  <a:gd name="T36" fmla="*/ 12 w 152"/>
                  <a:gd name="T37" fmla="*/ 87 h 93"/>
                  <a:gd name="T38" fmla="*/ 23 w 152"/>
                  <a:gd name="T39" fmla="*/ 88 h 93"/>
                  <a:gd name="T40" fmla="*/ 34 w 152"/>
                  <a:gd name="T41" fmla="*/ 90 h 93"/>
                  <a:gd name="T42" fmla="*/ 43 w 152"/>
                  <a:gd name="T43" fmla="*/ 86 h 93"/>
                  <a:gd name="T44" fmla="*/ 53 w 152"/>
                  <a:gd name="T45" fmla="*/ 88 h 93"/>
                  <a:gd name="T46" fmla="*/ 63 w 152"/>
                  <a:gd name="T47" fmla="*/ 91 h 93"/>
                  <a:gd name="T48" fmla="*/ 68 w 152"/>
                  <a:gd name="T49" fmla="*/ 89 h 93"/>
                  <a:gd name="T50" fmla="*/ 69 w 152"/>
                  <a:gd name="T51" fmla="*/ 83 h 93"/>
                  <a:gd name="T52" fmla="*/ 63 w 152"/>
                  <a:gd name="T53" fmla="*/ 82 h 93"/>
                  <a:gd name="T54" fmla="*/ 68 w 152"/>
                  <a:gd name="T55" fmla="*/ 70 h 93"/>
                  <a:gd name="T56" fmla="*/ 82 w 152"/>
                  <a:gd name="T57" fmla="*/ 65 h 93"/>
                  <a:gd name="T58" fmla="*/ 85 w 152"/>
                  <a:gd name="T59" fmla="*/ 61 h 93"/>
                  <a:gd name="T60" fmla="*/ 85 w 152"/>
                  <a:gd name="T61" fmla="*/ 57 h 93"/>
                  <a:gd name="T62" fmla="*/ 92 w 152"/>
                  <a:gd name="T63" fmla="*/ 51 h 93"/>
                  <a:gd name="T64" fmla="*/ 99 w 152"/>
                  <a:gd name="T65" fmla="*/ 49 h 93"/>
                  <a:gd name="T66" fmla="*/ 99 w 152"/>
                  <a:gd name="T67" fmla="*/ 42 h 93"/>
                  <a:gd name="T68" fmla="*/ 119 w 152"/>
                  <a:gd name="T69" fmla="*/ 34 h 93"/>
                  <a:gd name="T70" fmla="*/ 108 w 152"/>
                  <a:gd name="T71" fmla="*/ 30 h 93"/>
                  <a:gd name="T72" fmla="*/ 115 w 152"/>
                  <a:gd name="T73" fmla="*/ 22 h 93"/>
                  <a:gd name="T74" fmla="*/ 152 w 152"/>
                  <a:gd name="T75" fmla="*/ 12 h 93"/>
                  <a:gd name="T76" fmla="*/ 117 w 152"/>
                  <a:gd name="T77" fmla="*/ 9 h 93"/>
                  <a:gd name="T78" fmla="*/ 109 w 152"/>
                  <a:gd name="T79" fmla="*/ 0 h 93"/>
                  <a:gd name="T80" fmla="*/ 95 w 152"/>
                  <a:gd name="T81" fmla="*/ 8 h 93"/>
                  <a:gd name="T82" fmla="*/ 72 w 152"/>
                  <a:gd name="T83" fmla="*/ 2 h 93"/>
                  <a:gd name="T84" fmla="*/ 71 w 152"/>
                  <a:gd name="T85" fmla="*/ 5 h 93"/>
                  <a:gd name="T86" fmla="*/ 59 w 152"/>
                  <a:gd name="T87" fmla="*/ 6 h 93"/>
                  <a:gd name="T88" fmla="*/ 46 w 152"/>
                  <a:gd name="T89" fmla="*/ 11 h 93"/>
                  <a:gd name="T90" fmla="*/ 45 w 152"/>
                  <a:gd name="T91" fmla="*/ 16 h 93"/>
                  <a:gd name="T92" fmla="*/ 30 w 152"/>
                  <a:gd name="T93" fmla="*/ 10 h 93"/>
                  <a:gd name="T94" fmla="*/ 25 w 152"/>
                  <a:gd name="T95" fmla="*/ 14 h 93"/>
                  <a:gd name="T96" fmla="*/ 13 w 152"/>
                  <a:gd name="T97" fmla="*/ 20 h 93"/>
                  <a:gd name="T98" fmla="*/ 8 w 152"/>
                  <a:gd name="T99" fmla="*/ 2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2" h="93">
                    <a:moveTo>
                      <a:pt x="16" y="23"/>
                    </a:moveTo>
                    <a:cubicBezTo>
                      <a:pt x="13" y="25"/>
                      <a:pt x="11" y="27"/>
                      <a:pt x="8" y="29"/>
                    </a:cubicBezTo>
                    <a:cubicBezTo>
                      <a:pt x="13" y="32"/>
                      <a:pt x="16" y="30"/>
                      <a:pt x="22" y="30"/>
                    </a:cubicBezTo>
                    <a:cubicBezTo>
                      <a:pt x="26" y="30"/>
                      <a:pt x="30" y="28"/>
                      <a:pt x="34" y="26"/>
                    </a:cubicBezTo>
                    <a:cubicBezTo>
                      <a:pt x="30" y="29"/>
                      <a:pt x="28" y="30"/>
                      <a:pt x="23" y="30"/>
                    </a:cubicBezTo>
                    <a:cubicBezTo>
                      <a:pt x="19" y="31"/>
                      <a:pt x="17" y="31"/>
                      <a:pt x="13" y="33"/>
                    </a:cubicBezTo>
                    <a:cubicBezTo>
                      <a:pt x="17" y="34"/>
                      <a:pt x="22" y="36"/>
                      <a:pt x="25" y="34"/>
                    </a:cubicBezTo>
                    <a:cubicBezTo>
                      <a:pt x="30" y="31"/>
                      <a:pt x="32" y="30"/>
                      <a:pt x="38" y="30"/>
                    </a:cubicBezTo>
                    <a:cubicBezTo>
                      <a:pt x="32" y="32"/>
                      <a:pt x="30" y="32"/>
                      <a:pt x="26" y="36"/>
                    </a:cubicBezTo>
                    <a:cubicBezTo>
                      <a:pt x="30" y="36"/>
                      <a:pt x="33" y="37"/>
                      <a:pt x="37" y="37"/>
                    </a:cubicBezTo>
                    <a:cubicBezTo>
                      <a:pt x="39" y="37"/>
                      <a:pt x="40" y="38"/>
                      <a:pt x="40" y="35"/>
                    </a:cubicBezTo>
                    <a:cubicBezTo>
                      <a:pt x="41" y="34"/>
                      <a:pt x="43" y="33"/>
                      <a:pt x="45" y="33"/>
                    </a:cubicBezTo>
                    <a:cubicBezTo>
                      <a:pt x="44" y="34"/>
                      <a:pt x="43" y="34"/>
                      <a:pt x="43" y="35"/>
                    </a:cubicBezTo>
                    <a:cubicBezTo>
                      <a:pt x="45" y="34"/>
                      <a:pt x="48" y="34"/>
                      <a:pt x="50" y="33"/>
                    </a:cubicBezTo>
                    <a:cubicBezTo>
                      <a:pt x="48" y="34"/>
                      <a:pt x="46" y="36"/>
                      <a:pt x="45" y="37"/>
                    </a:cubicBezTo>
                    <a:cubicBezTo>
                      <a:pt x="47" y="36"/>
                      <a:pt x="50" y="36"/>
                      <a:pt x="53" y="36"/>
                    </a:cubicBezTo>
                    <a:cubicBezTo>
                      <a:pt x="55" y="35"/>
                      <a:pt x="59" y="35"/>
                      <a:pt x="60" y="34"/>
                    </a:cubicBezTo>
                    <a:cubicBezTo>
                      <a:pt x="64" y="30"/>
                      <a:pt x="68" y="28"/>
                      <a:pt x="73" y="26"/>
                    </a:cubicBezTo>
                    <a:cubicBezTo>
                      <a:pt x="71" y="28"/>
                      <a:pt x="69" y="30"/>
                      <a:pt x="67" y="32"/>
                    </a:cubicBezTo>
                    <a:cubicBezTo>
                      <a:pt x="68" y="32"/>
                      <a:pt x="69" y="33"/>
                      <a:pt x="71" y="34"/>
                    </a:cubicBezTo>
                    <a:cubicBezTo>
                      <a:pt x="62" y="36"/>
                      <a:pt x="53" y="38"/>
                      <a:pt x="44" y="40"/>
                    </a:cubicBezTo>
                    <a:cubicBezTo>
                      <a:pt x="47" y="43"/>
                      <a:pt x="50" y="46"/>
                      <a:pt x="53" y="49"/>
                    </a:cubicBezTo>
                    <a:cubicBezTo>
                      <a:pt x="50" y="47"/>
                      <a:pt x="45" y="42"/>
                      <a:pt x="41" y="40"/>
                    </a:cubicBezTo>
                    <a:cubicBezTo>
                      <a:pt x="40" y="40"/>
                      <a:pt x="27" y="40"/>
                      <a:pt x="28" y="40"/>
                    </a:cubicBezTo>
                    <a:cubicBezTo>
                      <a:pt x="24" y="47"/>
                      <a:pt x="31" y="47"/>
                      <a:pt x="35" y="50"/>
                    </a:cubicBezTo>
                    <a:cubicBezTo>
                      <a:pt x="39" y="53"/>
                      <a:pt x="42" y="57"/>
                      <a:pt x="44" y="61"/>
                    </a:cubicBezTo>
                    <a:cubicBezTo>
                      <a:pt x="38" y="58"/>
                      <a:pt x="29" y="57"/>
                      <a:pt x="24" y="62"/>
                    </a:cubicBezTo>
                    <a:cubicBezTo>
                      <a:pt x="20" y="67"/>
                      <a:pt x="23" y="67"/>
                      <a:pt x="28" y="69"/>
                    </a:cubicBezTo>
                    <a:cubicBezTo>
                      <a:pt x="31" y="70"/>
                      <a:pt x="34" y="65"/>
                      <a:pt x="36" y="63"/>
                    </a:cubicBezTo>
                    <a:cubicBezTo>
                      <a:pt x="34" y="68"/>
                      <a:pt x="30" y="72"/>
                      <a:pt x="35" y="76"/>
                    </a:cubicBezTo>
                    <a:cubicBezTo>
                      <a:pt x="39" y="78"/>
                      <a:pt x="45" y="72"/>
                      <a:pt x="46" y="70"/>
                    </a:cubicBezTo>
                    <a:cubicBezTo>
                      <a:pt x="43" y="76"/>
                      <a:pt x="40" y="80"/>
                      <a:pt x="33" y="78"/>
                    </a:cubicBezTo>
                    <a:cubicBezTo>
                      <a:pt x="30" y="77"/>
                      <a:pt x="30" y="73"/>
                      <a:pt x="27" y="72"/>
                    </a:cubicBezTo>
                    <a:cubicBezTo>
                      <a:pt x="24" y="72"/>
                      <a:pt x="22" y="72"/>
                      <a:pt x="19" y="73"/>
                    </a:cubicBezTo>
                    <a:cubicBezTo>
                      <a:pt x="21" y="77"/>
                      <a:pt x="21" y="77"/>
                      <a:pt x="25" y="78"/>
                    </a:cubicBezTo>
                    <a:cubicBezTo>
                      <a:pt x="22" y="81"/>
                      <a:pt x="20" y="80"/>
                      <a:pt x="17" y="82"/>
                    </a:cubicBezTo>
                    <a:cubicBezTo>
                      <a:pt x="16" y="82"/>
                      <a:pt x="13" y="82"/>
                      <a:pt x="12" y="84"/>
                    </a:cubicBezTo>
                    <a:cubicBezTo>
                      <a:pt x="11" y="84"/>
                      <a:pt x="13" y="86"/>
                      <a:pt x="12" y="87"/>
                    </a:cubicBezTo>
                    <a:cubicBezTo>
                      <a:pt x="14" y="90"/>
                      <a:pt x="15" y="88"/>
                      <a:pt x="16" y="86"/>
                    </a:cubicBezTo>
                    <a:cubicBezTo>
                      <a:pt x="17" y="89"/>
                      <a:pt x="22" y="92"/>
                      <a:pt x="23" y="88"/>
                    </a:cubicBezTo>
                    <a:cubicBezTo>
                      <a:pt x="23" y="91"/>
                      <a:pt x="25" y="89"/>
                      <a:pt x="27" y="89"/>
                    </a:cubicBezTo>
                    <a:cubicBezTo>
                      <a:pt x="30" y="90"/>
                      <a:pt x="32" y="90"/>
                      <a:pt x="34" y="90"/>
                    </a:cubicBezTo>
                    <a:cubicBezTo>
                      <a:pt x="37" y="90"/>
                      <a:pt x="38" y="87"/>
                      <a:pt x="39" y="88"/>
                    </a:cubicBezTo>
                    <a:cubicBezTo>
                      <a:pt x="41" y="88"/>
                      <a:pt x="44" y="90"/>
                      <a:pt x="43" y="86"/>
                    </a:cubicBezTo>
                    <a:cubicBezTo>
                      <a:pt x="44" y="89"/>
                      <a:pt x="49" y="92"/>
                      <a:pt x="49" y="87"/>
                    </a:cubicBezTo>
                    <a:cubicBezTo>
                      <a:pt x="51" y="90"/>
                      <a:pt x="52" y="86"/>
                      <a:pt x="53" y="88"/>
                    </a:cubicBezTo>
                    <a:cubicBezTo>
                      <a:pt x="55" y="90"/>
                      <a:pt x="55" y="91"/>
                      <a:pt x="54" y="93"/>
                    </a:cubicBezTo>
                    <a:cubicBezTo>
                      <a:pt x="57" y="93"/>
                      <a:pt x="60" y="91"/>
                      <a:pt x="63" y="91"/>
                    </a:cubicBezTo>
                    <a:cubicBezTo>
                      <a:pt x="64" y="90"/>
                      <a:pt x="64" y="88"/>
                      <a:pt x="65" y="88"/>
                    </a:cubicBezTo>
                    <a:cubicBezTo>
                      <a:pt x="66" y="88"/>
                      <a:pt x="66" y="89"/>
                      <a:pt x="68" y="89"/>
                    </a:cubicBezTo>
                    <a:cubicBezTo>
                      <a:pt x="68" y="88"/>
                      <a:pt x="71" y="88"/>
                      <a:pt x="71" y="87"/>
                    </a:cubicBezTo>
                    <a:cubicBezTo>
                      <a:pt x="70" y="86"/>
                      <a:pt x="71" y="84"/>
                      <a:pt x="69" y="83"/>
                    </a:cubicBezTo>
                    <a:cubicBezTo>
                      <a:pt x="68" y="82"/>
                      <a:pt x="68" y="81"/>
                      <a:pt x="66" y="82"/>
                    </a:cubicBezTo>
                    <a:cubicBezTo>
                      <a:pt x="64" y="84"/>
                      <a:pt x="64" y="84"/>
                      <a:pt x="63" y="82"/>
                    </a:cubicBezTo>
                    <a:cubicBezTo>
                      <a:pt x="62" y="80"/>
                      <a:pt x="67" y="76"/>
                      <a:pt x="68" y="76"/>
                    </a:cubicBezTo>
                    <a:cubicBezTo>
                      <a:pt x="71" y="73"/>
                      <a:pt x="66" y="71"/>
                      <a:pt x="68" y="70"/>
                    </a:cubicBezTo>
                    <a:cubicBezTo>
                      <a:pt x="69" y="69"/>
                      <a:pt x="73" y="72"/>
                      <a:pt x="75" y="71"/>
                    </a:cubicBezTo>
                    <a:cubicBezTo>
                      <a:pt x="78" y="70"/>
                      <a:pt x="79" y="69"/>
                      <a:pt x="82" y="65"/>
                    </a:cubicBezTo>
                    <a:cubicBezTo>
                      <a:pt x="80" y="65"/>
                      <a:pt x="78" y="64"/>
                      <a:pt x="76" y="63"/>
                    </a:cubicBezTo>
                    <a:cubicBezTo>
                      <a:pt x="79" y="63"/>
                      <a:pt x="82" y="62"/>
                      <a:pt x="85" y="61"/>
                    </a:cubicBezTo>
                    <a:cubicBezTo>
                      <a:pt x="85" y="58"/>
                      <a:pt x="78" y="57"/>
                      <a:pt x="75" y="57"/>
                    </a:cubicBezTo>
                    <a:cubicBezTo>
                      <a:pt x="79" y="57"/>
                      <a:pt x="82" y="57"/>
                      <a:pt x="85" y="57"/>
                    </a:cubicBezTo>
                    <a:cubicBezTo>
                      <a:pt x="86" y="53"/>
                      <a:pt x="76" y="54"/>
                      <a:pt x="74" y="53"/>
                    </a:cubicBezTo>
                    <a:cubicBezTo>
                      <a:pt x="80" y="53"/>
                      <a:pt x="87" y="52"/>
                      <a:pt x="92" y="51"/>
                    </a:cubicBezTo>
                    <a:cubicBezTo>
                      <a:pt x="92" y="50"/>
                      <a:pt x="92" y="49"/>
                      <a:pt x="92" y="47"/>
                    </a:cubicBezTo>
                    <a:cubicBezTo>
                      <a:pt x="94" y="48"/>
                      <a:pt x="97" y="50"/>
                      <a:pt x="99" y="49"/>
                    </a:cubicBezTo>
                    <a:cubicBezTo>
                      <a:pt x="102" y="47"/>
                      <a:pt x="103" y="46"/>
                      <a:pt x="106" y="43"/>
                    </a:cubicBezTo>
                    <a:cubicBezTo>
                      <a:pt x="103" y="42"/>
                      <a:pt x="101" y="42"/>
                      <a:pt x="99" y="42"/>
                    </a:cubicBezTo>
                    <a:cubicBezTo>
                      <a:pt x="103" y="42"/>
                      <a:pt x="106" y="41"/>
                      <a:pt x="110" y="40"/>
                    </a:cubicBezTo>
                    <a:cubicBezTo>
                      <a:pt x="113" y="40"/>
                      <a:pt x="116" y="36"/>
                      <a:pt x="119" y="34"/>
                    </a:cubicBezTo>
                    <a:cubicBezTo>
                      <a:pt x="122" y="32"/>
                      <a:pt x="135" y="28"/>
                      <a:pt x="135" y="24"/>
                    </a:cubicBezTo>
                    <a:cubicBezTo>
                      <a:pt x="126" y="26"/>
                      <a:pt x="117" y="28"/>
                      <a:pt x="108" y="30"/>
                    </a:cubicBezTo>
                    <a:cubicBezTo>
                      <a:pt x="113" y="28"/>
                      <a:pt x="119" y="26"/>
                      <a:pt x="124" y="24"/>
                    </a:cubicBezTo>
                    <a:cubicBezTo>
                      <a:pt x="121" y="24"/>
                      <a:pt x="118" y="23"/>
                      <a:pt x="115" y="22"/>
                    </a:cubicBezTo>
                    <a:cubicBezTo>
                      <a:pt x="122" y="21"/>
                      <a:pt x="129" y="21"/>
                      <a:pt x="136" y="21"/>
                    </a:cubicBezTo>
                    <a:cubicBezTo>
                      <a:pt x="141" y="20"/>
                      <a:pt x="147" y="15"/>
                      <a:pt x="152" y="12"/>
                    </a:cubicBezTo>
                    <a:cubicBezTo>
                      <a:pt x="146" y="9"/>
                      <a:pt x="140" y="8"/>
                      <a:pt x="134" y="7"/>
                    </a:cubicBezTo>
                    <a:cubicBezTo>
                      <a:pt x="128" y="6"/>
                      <a:pt x="123" y="7"/>
                      <a:pt x="117" y="9"/>
                    </a:cubicBezTo>
                    <a:cubicBezTo>
                      <a:pt x="120" y="7"/>
                      <a:pt x="124" y="5"/>
                      <a:pt x="126" y="3"/>
                    </a:cubicBezTo>
                    <a:cubicBezTo>
                      <a:pt x="120" y="3"/>
                      <a:pt x="115" y="0"/>
                      <a:pt x="109" y="0"/>
                    </a:cubicBezTo>
                    <a:cubicBezTo>
                      <a:pt x="104" y="0"/>
                      <a:pt x="98" y="3"/>
                      <a:pt x="92" y="3"/>
                    </a:cubicBezTo>
                    <a:cubicBezTo>
                      <a:pt x="93" y="5"/>
                      <a:pt x="94" y="7"/>
                      <a:pt x="95" y="8"/>
                    </a:cubicBezTo>
                    <a:cubicBezTo>
                      <a:pt x="92" y="6"/>
                      <a:pt x="89" y="3"/>
                      <a:pt x="85" y="3"/>
                    </a:cubicBezTo>
                    <a:cubicBezTo>
                      <a:pt x="81" y="3"/>
                      <a:pt x="76" y="2"/>
                      <a:pt x="72" y="2"/>
                    </a:cubicBezTo>
                    <a:cubicBezTo>
                      <a:pt x="75" y="5"/>
                      <a:pt x="78" y="7"/>
                      <a:pt x="80" y="9"/>
                    </a:cubicBezTo>
                    <a:cubicBezTo>
                      <a:pt x="77" y="8"/>
                      <a:pt x="74" y="7"/>
                      <a:pt x="71" y="5"/>
                    </a:cubicBezTo>
                    <a:cubicBezTo>
                      <a:pt x="69" y="5"/>
                      <a:pt x="64" y="3"/>
                      <a:pt x="62" y="3"/>
                    </a:cubicBezTo>
                    <a:cubicBezTo>
                      <a:pt x="61" y="4"/>
                      <a:pt x="60" y="6"/>
                      <a:pt x="59" y="6"/>
                    </a:cubicBezTo>
                    <a:cubicBezTo>
                      <a:pt x="57" y="6"/>
                      <a:pt x="55" y="6"/>
                      <a:pt x="53" y="6"/>
                    </a:cubicBezTo>
                    <a:cubicBezTo>
                      <a:pt x="51" y="7"/>
                      <a:pt x="48" y="10"/>
                      <a:pt x="46" y="11"/>
                    </a:cubicBezTo>
                    <a:cubicBezTo>
                      <a:pt x="52" y="15"/>
                      <a:pt x="57" y="17"/>
                      <a:pt x="62" y="21"/>
                    </a:cubicBezTo>
                    <a:cubicBezTo>
                      <a:pt x="57" y="19"/>
                      <a:pt x="50" y="17"/>
                      <a:pt x="45" y="16"/>
                    </a:cubicBezTo>
                    <a:cubicBezTo>
                      <a:pt x="42" y="15"/>
                      <a:pt x="39" y="12"/>
                      <a:pt x="37" y="11"/>
                    </a:cubicBezTo>
                    <a:cubicBezTo>
                      <a:pt x="36" y="9"/>
                      <a:pt x="32" y="10"/>
                      <a:pt x="30" y="10"/>
                    </a:cubicBezTo>
                    <a:cubicBezTo>
                      <a:pt x="31" y="11"/>
                      <a:pt x="31" y="13"/>
                      <a:pt x="32" y="13"/>
                    </a:cubicBezTo>
                    <a:cubicBezTo>
                      <a:pt x="30" y="13"/>
                      <a:pt x="27" y="14"/>
                      <a:pt x="25" y="14"/>
                    </a:cubicBezTo>
                    <a:cubicBezTo>
                      <a:pt x="27" y="15"/>
                      <a:pt x="28" y="15"/>
                      <a:pt x="30" y="16"/>
                    </a:cubicBezTo>
                    <a:cubicBezTo>
                      <a:pt x="24" y="17"/>
                      <a:pt x="16" y="13"/>
                      <a:pt x="13" y="20"/>
                    </a:cubicBezTo>
                    <a:cubicBezTo>
                      <a:pt x="9" y="17"/>
                      <a:pt x="4" y="19"/>
                      <a:pt x="0" y="22"/>
                    </a:cubicBezTo>
                    <a:cubicBezTo>
                      <a:pt x="2" y="24"/>
                      <a:pt x="5" y="25"/>
                      <a:pt x="8" y="26"/>
                    </a:cubicBezTo>
                    <a:cubicBezTo>
                      <a:pt x="11" y="25"/>
                      <a:pt x="13" y="24"/>
                      <a:pt x="1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48" name="Freeform 24">
                <a:extLst>
                  <a:ext uri="{FF2B5EF4-FFF2-40B4-BE49-F238E27FC236}">
                    <a16:creationId xmlns:a16="http://schemas.microsoft.com/office/drawing/2014/main" id="{08E51DBB-4D39-4ADF-8368-5EC84C42F456}"/>
                  </a:ext>
                </a:extLst>
              </p:cNvPr>
              <p:cNvSpPr>
                <a:spLocks/>
              </p:cNvSpPr>
              <p:nvPr/>
            </p:nvSpPr>
            <p:spPr bwMode="auto">
              <a:xfrm>
                <a:off x="3762376" y="3556000"/>
                <a:ext cx="22225" cy="31750"/>
              </a:xfrm>
              <a:custGeom>
                <a:avLst/>
                <a:gdLst>
                  <a:gd name="T0" fmla="*/ 14 w 31"/>
                  <a:gd name="T1" fmla="*/ 3 h 23"/>
                  <a:gd name="T2" fmla="*/ 17 w 31"/>
                  <a:gd name="T3" fmla="*/ 7 h 23"/>
                  <a:gd name="T4" fmla="*/ 15 w 31"/>
                  <a:gd name="T5" fmla="*/ 7 h 23"/>
                  <a:gd name="T6" fmla="*/ 18 w 31"/>
                  <a:gd name="T7" fmla="*/ 12 h 23"/>
                  <a:gd name="T8" fmla="*/ 7 w 31"/>
                  <a:gd name="T9" fmla="*/ 7 h 23"/>
                  <a:gd name="T10" fmla="*/ 10 w 31"/>
                  <a:gd name="T11" fmla="*/ 8 h 23"/>
                  <a:gd name="T12" fmla="*/ 10 w 31"/>
                  <a:gd name="T13" fmla="*/ 11 h 23"/>
                  <a:gd name="T14" fmla="*/ 4 w 31"/>
                  <a:gd name="T15" fmla="*/ 11 h 23"/>
                  <a:gd name="T16" fmla="*/ 1 w 31"/>
                  <a:gd name="T17" fmla="*/ 13 h 23"/>
                  <a:gd name="T18" fmla="*/ 4 w 31"/>
                  <a:gd name="T19" fmla="*/ 13 h 23"/>
                  <a:gd name="T20" fmla="*/ 9 w 31"/>
                  <a:gd name="T21" fmla="*/ 15 h 23"/>
                  <a:gd name="T22" fmla="*/ 19 w 31"/>
                  <a:gd name="T23" fmla="*/ 14 h 23"/>
                  <a:gd name="T24" fmla="*/ 16 w 31"/>
                  <a:gd name="T25" fmla="*/ 16 h 23"/>
                  <a:gd name="T26" fmla="*/ 17 w 31"/>
                  <a:gd name="T27" fmla="*/ 17 h 23"/>
                  <a:gd name="T28" fmla="*/ 13 w 31"/>
                  <a:gd name="T29" fmla="*/ 18 h 23"/>
                  <a:gd name="T30" fmla="*/ 17 w 31"/>
                  <a:gd name="T31" fmla="*/ 19 h 23"/>
                  <a:gd name="T32" fmla="*/ 15 w 31"/>
                  <a:gd name="T33" fmla="*/ 19 h 23"/>
                  <a:gd name="T34" fmla="*/ 19 w 31"/>
                  <a:gd name="T35" fmla="*/ 22 h 23"/>
                  <a:gd name="T36" fmla="*/ 21 w 31"/>
                  <a:gd name="T37" fmla="*/ 21 h 23"/>
                  <a:gd name="T38" fmla="*/ 29 w 31"/>
                  <a:gd name="T39" fmla="*/ 20 h 23"/>
                  <a:gd name="T40" fmla="*/ 27 w 31"/>
                  <a:gd name="T41" fmla="*/ 18 h 23"/>
                  <a:gd name="T42" fmla="*/ 28 w 31"/>
                  <a:gd name="T43" fmla="*/ 15 h 23"/>
                  <a:gd name="T44" fmla="*/ 30 w 31"/>
                  <a:gd name="T45" fmla="*/ 17 h 23"/>
                  <a:gd name="T46" fmla="*/ 29 w 31"/>
                  <a:gd name="T47" fmla="*/ 12 h 23"/>
                  <a:gd name="T48" fmla="*/ 30 w 31"/>
                  <a:gd name="T49" fmla="*/ 8 h 23"/>
                  <a:gd name="T50" fmla="*/ 27 w 31"/>
                  <a:gd name="T51" fmla="*/ 4 h 23"/>
                  <a:gd name="T52" fmla="*/ 23 w 31"/>
                  <a:gd name="T53" fmla="*/ 2 h 23"/>
                  <a:gd name="T54" fmla="*/ 14 w 31"/>
                  <a:gd name="T55"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23">
                    <a:moveTo>
                      <a:pt x="14" y="3"/>
                    </a:moveTo>
                    <a:cubicBezTo>
                      <a:pt x="10" y="4"/>
                      <a:pt x="17" y="5"/>
                      <a:pt x="17" y="7"/>
                    </a:cubicBezTo>
                    <a:cubicBezTo>
                      <a:pt x="17" y="7"/>
                      <a:pt x="16" y="7"/>
                      <a:pt x="15" y="7"/>
                    </a:cubicBezTo>
                    <a:cubicBezTo>
                      <a:pt x="16" y="9"/>
                      <a:pt x="17" y="10"/>
                      <a:pt x="18" y="12"/>
                    </a:cubicBezTo>
                    <a:cubicBezTo>
                      <a:pt x="17" y="11"/>
                      <a:pt x="6" y="0"/>
                      <a:pt x="7" y="7"/>
                    </a:cubicBezTo>
                    <a:cubicBezTo>
                      <a:pt x="8" y="7"/>
                      <a:pt x="9" y="8"/>
                      <a:pt x="10" y="8"/>
                    </a:cubicBezTo>
                    <a:cubicBezTo>
                      <a:pt x="8" y="9"/>
                      <a:pt x="8" y="11"/>
                      <a:pt x="10" y="11"/>
                    </a:cubicBezTo>
                    <a:cubicBezTo>
                      <a:pt x="10" y="13"/>
                      <a:pt x="6" y="11"/>
                      <a:pt x="4" y="11"/>
                    </a:cubicBezTo>
                    <a:cubicBezTo>
                      <a:pt x="3" y="11"/>
                      <a:pt x="1" y="11"/>
                      <a:pt x="1" y="13"/>
                    </a:cubicBezTo>
                    <a:cubicBezTo>
                      <a:pt x="2" y="13"/>
                      <a:pt x="3" y="13"/>
                      <a:pt x="4" y="13"/>
                    </a:cubicBezTo>
                    <a:cubicBezTo>
                      <a:pt x="0" y="16"/>
                      <a:pt x="6" y="16"/>
                      <a:pt x="9" y="15"/>
                    </a:cubicBezTo>
                    <a:cubicBezTo>
                      <a:pt x="12" y="15"/>
                      <a:pt x="15" y="15"/>
                      <a:pt x="19" y="14"/>
                    </a:cubicBezTo>
                    <a:cubicBezTo>
                      <a:pt x="18" y="15"/>
                      <a:pt x="17" y="16"/>
                      <a:pt x="16" y="16"/>
                    </a:cubicBezTo>
                    <a:cubicBezTo>
                      <a:pt x="16" y="16"/>
                      <a:pt x="17" y="16"/>
                      <a:pt x="17" y="17"/>
                    </a:cubicBezTo>
                    <a:cubicBezTo>
                      <a:pt x="15" y="17"/>
                      <a:pt x="14" y="17"/>
                      <a:pt x="13" y="18"/>
                    </a:cubicBezTo>
                    <a:cubicBezTo>
                      <a:pt x="15" y="18"/>
                      <a:pt x="16" y="19"/>
                      <a:pt x="17" y="19"/>
                    </a:cubicBezTo>
                    <a:cubicBezTo>
                      <a:pt x="17" y="19"/>
                      <a:pt x="15" y="19"/>
                      <a:pt x="15" y="19"/>
                    </a:cubicBezTo>
                    <a:cubicBezTo>
                      <a:pt x="15" y="22"/>
                      <a:pt x="17" y="21"/>
                      <a:pt x="19" y="22"/>
                    </a:cubicBezTo>
                    <a:cubicBezTo>
                      <a:pt x="20" y="23"/>
                      <a:pt x="20" y="21"/>
                      <a:pt x="21" y="21"/>
                    </a:cubicBezTo>
                    <a:cubicBezTo>
                      <a:pt x="24" y="21"/>
                      <a:pt x="27" y="23"/>
                      <a:pt x="29" y="20"/>
                    </a:cubicBezTo>
                    <a:cubicBezTo>
                      <a:pt x="29" y="19"/>
                      <a:pt x="28" y="19"/>
                      <a:pt x="27" y="18"/>
                    </a:cubicBezTo>
                    <a:cubicBezTo>
                      <a:pt x="28" y="17"/>
                      <a:pt x="29" y="17"/>
                      <a:pt x="28" y="15"/>
                    </a:cubicBezTo>
                    <a:cubicBezTo>
                      <a:pt x="29" y="16"/>
                      <a:pt x="29" y="16"/>
                      <a:pt x="30" y="17"/>
                    </a:cubicBezTo>
                    <a:cubicBezTo>
                      <a:pt x="31" y="15"/>
                      <a:pt x="29" y="14"/>
                      <a:pt x="29" y="12"/>
                    </a:cubicBezTo>
                    <a:cubicBezTo>
                      <a:pt x="29" y="11"/>
                      <a:pt x="30" y="9"/>
                      <a:pt x="30" y="8"/>
                    </a:cubicBezTo>
                    <a:cubicBezTo>
                      <a:pt x="29" y="7"/>
                      <a:pt x="28" y="4"/>
                      <a:pt x="27" y="4"/>
                    </a:cubicBezTo>
                    <a:cubicBezTo>
                      <a:pt x="26" y="3"/>
                      <a:pt x="24" y="2"/>
                      <a:pt x="23" y="2"/>
                    </a:cubicBezTo>
                    <a:cubicBezTo>
                      <a:pt x="20" y="4"/>
                      <a:pt x="18" y="2"/>
                      <a:pt x="1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49" name="Freeform 25">
                <a:extLst>
                  <a:ext uri="{FF2B5EF4-FFF2-40B4-BE49-F238E27FC236}">
                    <a16:creationId xmlns:a16="http://schemas.microsoft.com/office/drawing/2014/main" id="{E6CA805E-10BE-4E07-A3CC-D7EA4A687BEF}"/>
                  </a:ext>
                </a:extLst>
              </p:cNvPr>
              <p:cNvSpPr>
                <a:spLocks/>
              </p:cNvSpPr>
              <p:nvPr/>
            </p:nvSpPr>
            <p:spPr bwMode="auto">
              <a:xfrm>
                <a:off x="3784601" y="3471862"/>
                <a:ext cx="41275" cy="61913"/>
              </a:xfrm>
              <a:custGeom>
                <a:avLst/>
                <a:gdLst>
                  <a:gd name="T0" fmla="*/ 0 w 59"/>
                  <a:gd name="T1" fmla="*/ 19 h 44"/>
                  <a:gd name="T2" fmla="*/ 11 w 59"/>
                  <a:gd name="T3" fmla="*/ 24 h 44"/>
                  <a:gd name="T4" fmla="*/ 6 w 59"/>
                  <a:gd name="T5" fmla="*/ 26 h 44"/>
                  <a:gd name="T6" fmla="*/ 7 w 59"/>
                  <a:gd name="T7" fmla="*/ 28 h 44"/>
                  <a:gd name="T8" fmla="*/ 10 w 59"/>
                  <a:gd name="T9" fmla="*/ 29 h 44"/>
                  <a:gd name="T10" fmla="*/ 13 w 59"/>
                  <a:gd name="T11" fmla="*/ 28 h 44"/>
                  <a:gd name="T12" fmla="*/ 13 w 59"/>
                  <a:gd name="T13" fmla="*/ 29 h 44"/>
                  <a:gd name="T14" fmla="*/ 17 w 59"/>
                  <a:gd name="T15" fmla="*/ 28 h 44"/>
                  <a:gd name="T16" fmla="*/ 19 w 59"/>
                  <a:gd name="T17" fmla="*/ 27 h 44"/>
                  <a:gd name="T18" fmla="*/ 28 w 59"/>
                  <a:gd name="T19" fmla="*/ 29 h 44"/>
                  <a:gd name="T20" fmla="*/ 21 w 59"/>
                  <a:gd name="T21" fmla="*/ 29 h 44"/>
                  <a:gd name="T22" fmla="*/ 32 w 59"/>
                  <a:gd name="T23" fmla="*/ 30 h 44"/>
                  <a:gd name="T24" fmla="*/ 12 w 59"/>
                  <a:gd name="T25" fmla="*/ 33 h 44"/>
                  <a:gd name="T26" fmla="*/ 19 w 59"/>
                  <a:gd name="T27" fmla="*/ 36 h 44"/>
                  <a:gd name="T28" fmla="*/ 15 w 59"/>
                  <a:gd name="T29" fmla="*/ 36 h 44"/>
                  <a:gd name="T30" fmla="*/ 25 w 59"/>
                  <a:gd name="T31" fmla="*/ 39 h 44"/>
                  <a:gd name="T32" fmla="*/ 19 w 59"/>
                  <a:gd name="T33" fmla="*/ 39 h 44"/>
                  <a:gd name="T34" fmla="*/ 32 w 59"/>
                  <a:gd name="T35" fmla="*/ 44 h 44"/>
                  <a:gd name="T36" fmla="*/ 30 w 59"/>
                  <a:gd name="T37" fmla="*/ 41 h 44"/>
                  <a:gd name="T38" fmla="*/ 36 w 59"/>
                  <a:gd name="T39" fmla="*/ 44 h 44"/>
                  <a:gd name="T40" fmla="*/ 33 w 59"/>
                  <a:gd name="T41" fmla="*/ 38 h 44"/>
                  <a:gd name="T42" fmla="*/ 39 w 59"/>
                  <a:gd name="T43" fmla="*/ 44 h 44"/>
                  <a:gd name="T44" fmla="*/ 40 w 59"/>
                  <a:gd name="T45" fmla="*/ 38 h 44"/>
                  <a:gd name="T46" fmla="*/ 45 w 59"/>
                  <a:gd name="T47" fmla="*/ 32 h 44"/>
                  <a:gd name="T48" fmla="*/ 46 w 59"/>
                  <a:gd name="T49" fmla="*/ 37 h 44"/>
                  <a:gd name="T50" fmla="*/ 49 w 59"/>
                  <a:gd name="T51" fmla="*/ 33 h 44"/>
                  <a:gd name="T52" fmla="*/ 59 w 59"/>
                  <a:gd name="T53" fmla="*/ 30 h 44"/>
                  <a:gd name="T54" fmla="*/ 54 w 59"/>
                  <a:gd name="T55" fmla="*/ 25 h 44"/>
                  <a:gd name="T56" fmla="*/ 53 w 59"/>
                  <a:gd name="T57" fmla="*/ 27 h 44"/>
                  <a:gd name="T58" fmla="*/ 46 w 59"/>
                  <a:gd name="T59" fmla="*/ 27 h 44"/>
                  <a:gd name="T60" fmla="*/ 44 w 59"/>
                  <a:gd name="T61" fmla="*/ 19 h 44"/>
                  <a:gd name="T62" fmla="*/ 40 w 59"/>
                  <a:gd name="T63" fmla="*/ 15 h 44"/>
                  <a:gd name="T64" fmla="*/ 42 w 59"/>
                  <a:gd name="T65" fmla="*/ 18 h 44"/>
                  <a:gd name="T66" fmla="*/ 37 w 59"/>
                  <a:gd name="T67" fmla="*/ 16 h 44"/>
                  <a:gd name="T68" fmla="*/ 36 w 59"/>
                  <a:gd name="T69" fmla="*/ 13 h 44"/>
                  <a:gd name="T70" fmla="*/ 29 w 59"/>
                  <a:gd name="T71" fmla="*/ 10 h 44"/>
                  <a:gd name="T72" fmla="*/ 20 w 59"/>
                  <a:gd name="T73" fmla="*/ 2 h 44"/>
                  <a:gd name="T74" fmla="*/ 12 w 59"/>
                  <a:gd name="T75" fmla="*/ 3 h 44"/>
                  <a:gd name="T76" fmla="*/ 19 w 59"/>
                  <a:gd name="T77" fmla="*/ 4 h 44"/>
                  <a:gd name="T78" fmla="*/ 7 w 59"/>
                  <a:gd name="T79" fmla="*/ 9 h 44"/>
                  <a:gd name="T80" fmla="*/ 12 w 59"/>
                  <a:gd name="T81" fmla="*/ 10 h 44"/>
                  <a:gd name="T82" fmla="*/ 5 w 59"/>
                  <a:gd name="T83" fmla="*/ 14 h 44"/>
                  <a:gd name="T84" fmla="*/ 1 w 59"/>
                  <a:gd name="T85" fmla="*/ 16 h 44"/>
                  <a:gd name="T86" fmla="*/ 7 w 59"/>
                  <a:gd name="T87" fmla="*/ 17 h 44"/>
                  <a:gd name="T88" fmla="*/ 6 w 59"/>
                  <a:gd name="T89" fmla="*/ 18 h 44"/>
                  <a:gd name="T90" fmla="*/ 12 w 59"/>
                  <a:gd name="T91" fmla="*/ 18 h 44"/>
                  <a:gd name="T92" fmla="*/ 10 w 59"/>
                  <a:gd name="T93" fmla="*/ 19 h 44"/>
                  <a:gd name="T94" fmla="*/ 12 w 59"/>
                  <a:gd name="T95" fmla="*/ 20 h 44"/>
                  <a:gd name="T96" fmla="*/ 9 w 59"/>
                  <a:gd name="T97" fmla="*/ 20 h 44"/>
                  <a:gd name="T98" fmla="*/ 0 w 59"/>
                  <a:gd name="T99"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 h="44">
                    <a:moveTo>
                      <a:pt x="0" y="19"/>
                    </a:moveTo>
                    <a:cubicBezTo>
                      <a:pt x="1" y="25"/>
                      <a:pt x="7" y="25"/>
                      <a:pt x="11" y="24"/>
                    </a:cubicBezTo>
                    <a:cubicBezTo>
                      <a:pt x="10" y="26"/>
                      <a:pt x="8" y="26"/>
                      <a:pt x="6" y="26"/>
                    </a:cubicBezTo>
                    <a:cubicBezTo>
                      <a:pt x="5" y="26"/>
                      <a:pt x="5" y="29"/>
                      <a:pt x="7" y="28"/>
                    </a:cubicBezTo>
                    <a:cubicBezTo>
                      <a:pt x="8" y="28"/>
                      <a:pt x="8" y="31"/>
                      <a:pt x="10" y="29"/>
                    </a:cubicBezTo>
                    <a:cubicBezTo>
                      <a:pt x="11" y="29"/>
                      <a:pt x="12" y="27"/>
                      <a:pt x="13" y="28"/>
                    </a:cubicBezTo>
                    <a:cubicBezTo>
                      <a:pt x="13" y="29"/>
                      <a:pt x="13" y="29"/>
                      <a:pt x="13" y="29"/>
                    </a:cubicBezTo>
                    <a:cubicBezTo>
                      <a:pt x="15" y="31"/>
                      <a:pt x="16" y="29"/>
                      <a:pt x="17" y="28"/>
                    </a:cubicBezTo>
                    <a:cubicBezTo>
                      <a:pt x="17" y="28"/>
                      <a:pt x="19" y="30"/>
                      <a:pt x="19" y="27"/>
                    </a:cubicBezTo>
                    <a:cubicBezTo>
                      <a:pt x="21" y="29"/>
                      <a:pt x="26" y="27"/>
                      <a:pt x="28" y="29"/>
                    </a:cubicBezTo>
                    <a:cubicBezTo>
                      <a:pt x="26" y="29"/>
                      <a:pt x="23" y="29"/>
                      <a:pt x="21" y="29"/>
                    </a:cubicBezTo>
                    <a:cubicBezTo>
                      <a:pt x="24" y="31"/>
                      <a:pt x="28" y="31"/>
                      <a:pt x="32" y="30"/>
                    </a:cubicBezTo>
                    <a:cubicBezTo>
                      <a:pt x="25" y="31"/>
                      <a:pt x="19" y="31"/>
                      <a:pt x="12" y="33"/>
                    </a:cubicBezTo>
                    <a:cubicBezTo>
                      <a:pt x="14" y="35"/>
                      <a:pt x="16" y="35"/>
                      <a:pt x="19" y="36"/>
                    </a:cubicBezTo>
                    <a:cubicBezTo>
                      <a:pt x="17" y="36"/>
                      <a:pt x="16" y="36"/>
                      <a:pt x="15" y="36"/>
                    </a:cubicBezTo>
                    <a:cubicBezTo>
                      <a:pt x="17" y="39"/>
                      <a:pt x="22" y="38"/>
                      <a:pt x="25" y="39"/>
                    </a:cubicBezTo>
                    <a:cubicBezTo>
                      <a:pt x="23" y="39"/>
                      <a:pt x="21" y="39"/>
                      <a:pt x="19" y="39"/>
                    </a:cubicBezTo>
                    <a:cubicBezTo>
                      <a:pt x="22" y="44"/>
                      <a:pt x="28" y="43"/>
                      <a:pt x="32" y="44"/>
                    </a:cubicBezTo>
                    <a:cubicBezTo>
                      <a:pt x="32" y="43"/>
                      <a:pt x="31" y="41"/>
                      <a:pt x="30" y="41"/>
                    </a:cubicBezTo>
                    <a:cubicBezTo>
                      <a:pt x="33" y="41"/>
                      <a:pt x="34" y="43"/>
                      <a:pt x="36" y="44"/>
                    </a:cubicBezTo>
                    <a:cubicBezTo>
                      <a:pt x="35" y="42"/>
                      <a:pt x="34" y="40"/>
                      <a:pt x="33" y="38"/>
                    </a:cubicBezTo>
                    <a:cubicBezTo>
                      <a:pt x="35" y="40"/>
                      <a:pt x="37" y="42"/>
                      <a:pt x="39" y="44"/>
                    </a:cubicBezTo>
                    <a:cubicBezTo>
                      <a:pt x="40" y="41"/>
                      <a:pt x="41" y="40"/>
                      <a:pt x="40" y="38"/>
                    </a:cubicBezTo>
                    <a:cubicBezTo>
                      <a:pt x="48" y="43"/>
                      <a:pt x="39" y="34"/>
                      <a:pt x="45" y="32"/>
                    </a:cubicBezTo>
                    <a:cubicBezTo>
                      <a:pt x="44" y="34"/>
                      <a:pt x="45" y="36"/>
                      <a:pt x="46" y="37"/>
                    </a:cubicBezTo>
                    <a:cubicBezTo>
                      <a:pt x="47" y="36"/>
                      <a:pt x="49" y="35"/>
                      <a:pt x="49" y="33"/>
                    </a:cubicBezTo>
                    <a:cubicBezTo>
                      <a:pt x="50" y="34"/>
                      <a:pt x="56" y="31"/>
                      <a:pt x="59" y="30"/>
                    </a:cubicBezTo>
                    <a:cubicBezTo>
                      <a:pt x="58" y="28"/>
                      <a:pt x="56" y="27"/>
                      <a:pt x="54" y="25"/>
                    </a:cubicBezTo>
                    <a:cubicBezTo>
                      <a:pt x="54" y="26"/>
                      <a:pt x="54" y="27"/>
                      <a:pt x="53" y="27"/>
                    </a:cubicBezTo>
                    <a:cubicBezTo>
                      <a:pt x="53" y="23"/>
                      <a:pt x="48" y="25"/>
                      <a:pt x="46" y="27"/>
                    </a:cubicBezTo>
                    <a:cubicBezTo>
                      <a:pt x="49" y="22"/>
                      <a:pt x="50" y="20"/>
                      <a:pt x="44" y="19"/>
                    </a:cubicBezTo>
                    <a:cubicBezTo>
                      <a:pt x="47" y="16"/>
                      <a:pt x="43" y="12"/>
                      <a:pt x="40" y="15"/>
                    </a:cubicBezTo>
                    <a:cubicBezTo>
                      <a:pt x="40" y="16"/>
                      <a:pt x="41" y="17"/>
                      <a:pt x="42" y="18"/>
                    </a:cubicBezTo>
                    <a:cubicBezTo>
                      <a:pt x="40" y="18"/>
                      <a:pt x="39" y="18"/>
                      <a:pt x="37" y="16"/>
                    </a:cubicBezTo>
                    <a:cubicBezTo>
                      <a:pt x="37" y="15"/>
                      <a:pt x="39" y="12"/>
                      <a:pt x="36" y="13"/>
                    </a:cubicBezTo>
                    <a:cubicBezTo>
                      <a:pt x="33" y="14"/>
                      <a:pt x="31" y="12"/>
                      <a:pt x="29" y="10"/>
                    </a:cubicBezTo>
                    <a:cubicBezTo>
                      <a:pt x="26" y="6"/>
                      <a:pt x="24" y="4"/>
                      <a:pt x="20" y="2"/>
                    </a:cubicBezTo>
                    <a:cubicBezTo>
                      <a:pt x="17" y="2"/>
                      <a:pt x="14" y="0"/>
                      <a:pt x="12" y="3"/>
                    </a:cubicBezTo>
                    <a:cubicBezTo>
                      <a:pt x="14" y="4"/>
                      <a:pt x="16" y="3"/>
                      <a:pt x="19" y="4"/>
                    </a:cubicBezTo>
                    <a:cubicBezTo>
                      <a:pt x="16" y="8"/>
                      <a:pt x="9" y="3"/>
                      <a:pt x="7" y="9"/>
                    </a:cubicBezTo>
                    <a:cubicBezTo>
                      <a:pt x="9" y="10"/>
                      <a:pt x="11" y="9"/>
                      <a:pt x="12" y="10"/>
                    </a:cubicBezTo>
                    <a:cubicBezTo>
                      <a:pt x="11" y="11"/>
                      <a:pt x="2" y="12"/>
                      <a:pt x="5" y="14"/>
                    </a:cubicBezTo>
                    <a:cubicBezTo>
                      <a:pt x="3" y="15"/>
                      <a:pt x="2" y="15"/>
                      <a:pt x="1" y="16"/>
                    </a:cubicBezTo>
                    <a:cubicBezTo>
                      <a:pt x="3" y="17"/>
                      <a:pt x="5" y="16"/>
                      <a:pt x="7" y="17"/>
                    </a:cubicBezTo>
                    <a:cubicBezTo>
                      <a:pt x="6" y="18"/>
                      <a:pt x="6" y="18"/>
                      <a:pt x="6" y="18"/>
                    </a:cubicBezTo>
                    <a:cubicBezTo>
                      <a:pt x="8" y="19"/>
                      <a:pt x="10" y="16"/>
                      <a:pt x="12" y="18"/>
                    </a:cubicBezTo>
                    <a:cubicBezTo>
                      <a:pt x="11" y="18"/>
                      <a:pt x="10" y="18"/>
                      <a:pt x="10" y="19"/>
                    </a:cubicBezTo>
                    <a:cubicBezTo>
                      <a:pt x="10" y="19"/>
                      <a:pt x="11" y="20"/>
                      <a:pt x="12" y="20"/>
                    </a:cubicBezTo>
                    <a:cubicBezTo>
                      <a:pt x="10" y="20"/>
                      <a:pt x="10" y="20"/>
                      <a:pt x="9" y="20"/>
                    </a:cubicBezTo>
                    <a:cubicBezTo>
                      <a:pt x="6" y="20"/>
                      <a:pt x="3"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50" name="Freeform 26">
                <a:extLst>
                  <a:ext uri="{FF2B5EF4-FFF2-40B4-BE49-F238E27FC236}">
                    <a16:creationId xmlns:a16="http://schemas.microsoft.com/office/drawing/2014/main" id="{408B31D1-8CE7-451A-BC0C-3AFB7ECF8C5D}"/>
                  </a:ext>
                </a:extLst>
              </p:cNvPr>
              <p:cNvSpPr>
                <a:spLocks/>
              </p:cNvSpPr>
              <p:nvPr/>
            </p:nvSpPr>
            <p:spPr bwMode="auto">
              <a:xfrm>
                <a:off x="3765551" y="3536950"/>
                <a:ext cx="6350" cy="4763"/>
              </a:xfrm>
              <a:custGeom>
                <a:avLst/>
                <a:gdLst>
                  <a:gd name="T0" fmla="*/ 9 w 9"/>
                  <a:gd name="T1" fmla="*/ 2 h 3"/>
                  <a:gd name="T2" fmla="*/ 2 w 9"/>
                  <a:gd name="T3" fmla="*/ 1 h 3"/>
                  <a:gd name="T4" fmla="*/ 3 w 9"/>
                  <a:gd name="T5" fmla="*/ 3 h 3"/>
                  <a:gd name="T6" fmla="*/ 9 w 9"/>
                  <a:gd name="T7" fmla="*/ 2 h 3"/>
                </a:gdLst>
                <a:ahLst/>
                <a:cxnLst>
                  <a:cxn ang="0">
                    <a:pos x="T0" y="T1"/>
                  </a:cxn>
                  <a:cxn ang="0">
                    <a:pos x="T2" y="T3"/>
                  </a:cxn>
                  <a:cxn ang="0">
                    <a:pos x="T4" y="T5"/>
                  </a:cxn>
                  <a:cxn ang="0">
                    <a:pos x="T6" y="T7"/>
                  </a:cxn>
                </a:cxnLst>
                <a:rect l="0" t="0" r="r" b="b"/>
                <a:pathLst>
                  <a:path w="9" h="3">
                    <a:moveTo>
                      <a:pt x="9" y="2"/>
                    </a:moveTo>
                    <a:cubicBezTo>
                      <a:pt x="7" y="0"/>
                      <a:pt x="5" y="0"/>
                      <a:pt x="2" y="1"/>
                    </a:cubicBezTo>
                    <a:cubicBezTo>
                      <a:pt x="0" y="1"/>
                      <a:pt x="1" y="3"/>
                      <a:pt x="3" y="3"/>
                    </a:cubicBezTo>
                    <a:cubicBezTo>
                      <a:pt x="5" y="3"/>
                      <a:pt x="7" y="1"/>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51" name="Freeform 27">
                <a:extLst>
                  <a:ext uri="{FF2B5EF4-FFF2-40B4-BE49-F238E27FC236}">
                    <a16:creationId xmlns:a16="http://schemas.microsoft.com/office/drawing/2014/main" id="{778D2F5A-A723-47D9-9881-A773E047DB57}"/>
                  </a:ext>
                </a:extLst>
              </p:cNvPr>
              <p:cNvSpPr>
                <a:spLocks/>
              </p:cNvSpPr>
              <p:nvPr/>
            </p:nvSpPr>
            <p:spPr bwMode="auto">
              <a:xfrm>
                <a:off x="3838576" y="3605212"/>
                <a:ext cx="17463" cy="17463"/>
              </a:xfrm>
              <a:custGeom>
                <a:avLst/>
                <a:gdLst>
                  <a:gd name="T0" fmla="*/ 6 w 25"/>
                  <a:gd name="T1" fmla="*/ 10 h 13"/>
                  <a:gd name="T2" fmla="*/ 9 w 25"/>
                  <a:gd name="T3" fmla="*/ 12 h 13"/>
                  <a:gd name="T4" fmla="*/ 18 w 25"/>
                  <a:gd name="T5" fmla="*/ 11 h 13"/>
                  <a:gd name="T6" fmla="*/ 25 w 25"/>
                  <a:gd name="T7" fmla="*/ 11 h 13"/>
                  <a:gd name="T8" fmla="*/ 15 w 25"/>
                  <a:gd name="T9" fmla="*/ 2 h 13"/>
                  <a:gd name="T10" fmla="*/ 10 w 25"/>
                  <a:gd name="T11" fmla="*/ 2 h 13"/>
                  <a:gd name="T12" fmla="*/ 4 w 25"/>
                  <a:gd name="T13" fmla="*/ 0 h 13"/>
                  <a:gd name="T14" fmla="*/ 4 w 25"/>
                  <a:gd name="T15" fmla="*/ 7 h 13"/>
                  <a:gd name="T16" fmla="*/ 6 w 25"/>
                  <a:gd name="T1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3">
                    <a:moveTo>
                      <a:pt x="6" y="10"/>
                    </a:moveTo>
                    <a:cubicBezTo>
                      <a:pt x="6" y="11"/>
                      <a:pt x="7" y="12"/>
                      <a:pt x="9" y="12"/>
                    </a:cubicBezTo>
                    <a:cubicBezTo>
                      <a:pt x="11" y="13"/>
                      <a:pt x="16" y="11"/>
                      <a:pt x="18" y="11"/>
                    </a:cubicBezTo>
                    <a:cubicBezTo>
                      <a:pt x="20" y="10"/>
                      <a:pt x="23" y="11"/>
                      <a:pt x="25" y="11"/>
                    </a:cubicBezTo>
                    <a:cubicBezTo>
                      <a:pt x="22" y="6"/>
                      <a:pt x="20" y="5"/>
                      <a:pt x="15" y="2"/>
                    </a:cubicBezTo>
                    <a:cubicBezTo>
                      <a:pt x="14" y="1"/>
                      <a:pt x="12" y="3"/>
                      <a:pt x="10" y="2"/>
                    </a:cubicBezTo>
                    <a:cubicBezTo>
                      <a:pt x="8" y="1"/>
                      <a:pt x="6" y="1"/>
                      <a:pt x="4" y="0"/>
                    </a:cubicBezTo>
                    <a:cubicBezTo>
                      <a:pt x="1" y="1"/>
                      <a:pt x="0" y="5"/>
                      <a:pt x="4" y="7"/>
                    </a:cubicBezTo>
                    <a:cubicBezTo>
                      <a:pt x="6" y="7"/>
                      <a:pt x="4"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52" name="Freeform 28">
                <a:extLst>
                  <a:ext uri="{FF2B5EF4-FFF2-40B4-BE49-F238E27FC236}">
                    <a16:creationId xmlns:a16="http://schemas.microsoft.com/office/drawing/2014/main" id="{2477E1A9-FAE8-4FFB-92AA-07F1DEE4B2B6}"/>
                  </a:ext>
                </a:extLst>
              </p:cNvPr>
              <p:cNvSpPr>
                <a:spLocks/>
              </p:cNvSpPr>
              <p:nvPr/>
            </p:nvSpPr>
            <p:spPr bwMode="auto">
              <a:xfrm>
                <a:off x="3757613" y="3557587"/>
                <a:ext cx="6350" cy="7938"/>
              </a:xfrm>
              <a:custGeom>
                <a:avLst/>
                <a:gdLst>
                  <a:gd name="T0" fmla="*/ 0 w 9"/>
                  <a:gd name="T1" fmla="*/ 1 h 5"/>
                  <a:gd name="T2" fmla="*/ 2 w 9"/>
                  <a:gd name="T3" fmla="*/ 5 h 5"/>
                  <a:gd name="T4" fmla="*/ 9 w 9"/>
                  <a:gd name="T5" fmla="*/ 3 h 5"/>
                  <a:gd name="T6" fmla="*/ 5 w 9"/>
                  <a:gd name="T7" fmla="*/ 1 h 5"/>
                  <a:gd name="T8" fmla="*/ 0 w 9"/>
                  <a:gd name="T9" fmla="*/ 1 h 5"/>
                </a:gdLst>
                <a:ahLst/>
                <a:cxnLst>
                  <a:cxn ang="0">
                    <a:pos x="T0" y="T1"/>
                  </a:cxn>
                  <a:cxn ang="0">
                    <a:pos x="T2" y="T3"/>
                  </a:cxn>
                  <a:cxn ang="0">
                    <a:pos x="T4" y="T5"/>
                  </a:cxn>
                  <a:cxn ang="0">
                    <a:pos x="T6" y="T7"/>
                  </a:cxn>
                  <a:cxn ang="0">
                    <a:pos x="T8" y="T9"/>
                  </a:cxn>
                </a:cxnLst>
                <a:rect l="0" t="0" r="r" b="b"/>
                <a:pathLst>
                  <a:path w="9" h="5">
                    <a:moveTo>
                      <a:pt x="0" y="1"/>
                    </a:moveTo>
                    <a:cubicBezTo>
                      <a:pt x="1" y="2"/>
                      <a:pt x="1" y="2"/>
                      <a:pt x="2" y="5"/>
                    </a:cubicBezTo>
                    <a:cubicBezTo>
                      <a:pt x="3" y="5"/>
                      <a:pt x="7" y="5"/>
                      <a:pt x="9" y="3"/>
                    </a:cubicBezTo>
                    <a:cubicBezTo>
                      <a:pt x="7" y="2"/>
                      <a:pt x="6" y="2"/>
                      <a:pt x="5" y="1"/>
                    </a:cubicBezTo>
                    <a:cubicBezTo>
                      <a:pt x="3" y="0"/>
                      <a:pt x="2"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53" name="Freeform 29">
                <a:extLst>
                  <a:ext uri="{FF2B5EF4-FFF2-40B4-BE49-F238E27FC236}">
                    <a16:creationId xmlns:a16="http://schemas.microsoft.com/office/drawing/2014/main" id="{03287D95-FA5B-441C-823E-FF59BB53CD96}"/>
                  </a:ext>
                </a:extLst>
              </p:cNvPr>
              <p:cNvSpPr>
                <a:spLocks/>
              </p:cNvSpPr>
              <p:nvPr/>
            </p:nvSpPr>
            <p:spPr bwMode="auto">
              <a:xfrm>
                <a:off x="3706813" y="3611562"/>
                <a:ext cx="65088" cy="73025"/>
              </a:xfrm>
              <a:custGeom>
                <a:avLst/>
                <a:gdLst>
                  <a:gd name="T0" fmla="*/ 82 w 91"/>
                  <a:gd name="T1" fmla="*/ 42 h 52"/>
                  <a:gd name="T2" fmla="*/ 87 w 91"/>
                  <a:gd name="T3" fmla="*/ 40 h 52"/>
                  <a:gd name="T4" fmla="*/ 88 w 91"/>
                  <a:gd name="T5" fmla="*/ 38 h 52"/>
                  <a:gd name="T6" fmla="*/ 90 w 91"/>
                  <a:gd name="T7" fmla="*/ 34 h 52"/>
                  <a:gd name="T8" fmla="*/ 79 w 91"/>
                  <a:gd name="T9" fmla="*/ 30 h 52"/>
                  <a:gd name="T10" fmla="*/ 72 w 91"/>
                  <a:gd name="T11" fmla="*/ 26 h 52"/>
                  <a:gd name="T12" fmla="*/ 73 w 91"/>
                  <a:gd name="T13" fmla="*/ 19 h 52"/>
                  <a:gd name="T14" fmla="*/ 65 w 91"/>
                  <a:gd name="T15" fmla="*/ 4 h 52"/>
                  <a:gd name="T16" fmla="*/ 60 w 91"/>
                  <a:gd name="T17" fmla="*/ 2 h 52"/>
                  <a:gd name="T18" fmla="*/ 55 w 91"/>
                  <a:gd name="T19" fmla="*/ 0 h 52"/>
                  <a:gd name="T20" fmla="*/ 54 w 91"/>
                  <a:gd name="T21" fmla="*/ 4 h 52"/>
                  <a:gd name="T22" fmla="*/ 56 w 91"/>
                  <a:gd name="T23" fmla="*/ 8 h 52"/>
                  <a:gd name="T24" fmla="*/ 59 w 91"/>
                  <a:gd name="T25" fmla="*/ 17 h 52"/>
                  <a:gd name="T26" fmla="*/ 55 w 91"/>
                  <a:gd name="T27" fmla="*/ 17 h 52"/>
                  <a:gd name="T28" fmla="*/ 52 w 91"/>
                  <a:gd name="T29" fmla="*/ 9 h 52"/>
                  <a:gd name="T30" fmla="*/ 42 w 91"/>
                  <a:gd name="T31" fmla="*/ 5 h 52"/>
                  <a:gd name="T32" fmla="*/ 47 w 91"/>
                  <a:gd name="T33" fmla="*/ 10 h 52"/>
                  <a:gd name="T34" fmla="*/ 42 w 91"/>
                  <a:gd name="T35" fmla="*/ 9 h 52"/>
                  <a:gd name="T36" fmla="*/ 37 w 91"/>
                  <a:gd name="T37" fmla="*/ 12 h 52"/>
                  <a:gd name="T38" fmla="*/ 39 w 91"/>
                  <a:gd name="T39" fmla="*/ 9 h 52"/>
                  <a:gd name="T40" fmla="*/ 31 w 91"/>
                  <a:gd name="T41" fmla="*/ 4 h 52"/>
                  <a:gd name="T42" fmla="*/ 28 w 91"/>
                  <a:gd name="T43" fmla="*/ 8 h 52"/>
                  <a:gd name="T44" fmla="*/ 23 w 91"/>
                  <a:gd name="T45" fmla="*/ 8 h 52"/>
                  <a:gd name="T46" fmla="*/ 24 w 91"/>
                  <a:gd name="T47" fmla="*/ 2 h 52"/>
                  <a:gd name="T48" fmla="*/ 18 w 91"/>
                  <a:gd name="T49" fmla="*/ 2 h 52"/>
                  <a:gd name="T50" fmla="*/ 3 w 91"/>
                  <a:gd name="T51" fmla="*/ 10 h 52"/>
                  <a:gd name="T52" fmla="*/ 5 w 91"/>
                  <a:gd name="T53" fmla="*/ 12 h 52"/>
                  <a:gd name="T54" fmla="*/ 1 w 91"/>
                  <a:gd name="T55" fmla="*/ 19 h 52"/>
                  <a:gd name="T56" fmla="*/ 5 w 91"/>
                  <a:gd name="T57" fmla="*/ 19 h 52"/>
                  <a:gd name="T58" fmla="*/ 5 w 91"/>
                  <a:gd name="T59" fmla="*/ 21 h 52"/>
                  <a:gd name="T60" fmla="*/ 15 w 91"/>
                  <a:gd name="T61" fmla="*/ 21 h 52"/>
                  <a:gd name="T62" fmla="*/ 5 w 91"/>
                  <a:gd name="T63" fmla="*/ 26 h 52"/>
                  <a:gd name="T64" fmla="*/ 10 w 91"/>
                  <a:gd name="T65" fmla="*/ 29 h 52"/>
                  <a:gd name="T66" fmla="*/ 21 w 91"/>
                  <a:gd name="T67" fmla="*/ 29 h 52"/>
                  <a:gd name="T68" fmla="*/ 37 w 91"/>
                  <a:gd name="T69" fmla="*/ 32 h 52"/>
                  <a:gd name="T70" fmla="*/ 33 w 91"/>
                  <a:gd name="T71" fmla="*/ 34 h 52"/>
                  <a:gd name="T72" fmla="*/ 24 w 91"/>
                  <a:gd name="T73" fmla="*/ 33 h 52"/>
                  <a:gd name="T74" fmla="*/ 10 w 91"/>
                  <a:gd name="T75" fmla="*/ 36 h 52"/>
                  <a:gd name="T76" fmla="*/ 28 w 91"/>
                  <a:gd name="T77" fmla="*/ 44 h 52"/>
                  <a:gd name="T78" fmla="*/ 33 w 91"/>
                  <a:gd name="T79" fmla="*/ 51 h 52"/>
                  <a:gd name="T80" fmla="*/ 47 w 91"/>
                  <a:gd name="T81" fmla="*/ 50 h 52"/>
                  <a:gd name="T82" fmla="*/ 56 w 91"/>
                  <a:gd name="T83" fmla="*/ 46 h 52"/>
                  <a:gd name="T84" fmla="*/ 60 w 91"/>
                  <a:gd name="T85" fmla="*/ 44 h 52"/>
                  <a:gd name="T86" fmla="*/ 64 w 91"/>
                  <a:gd name="T87" fmla="*/ 42 h 52"/>
                  <a:gd name="T88" fmla="*/ 63 w 91"/>
                  <a:gd name="T89" fmla="*/ 44 h 52"/>
                  <a:gd name="T90" fmla="*/ 71 w 91"/>
                  <a:gd name="T91" fmla="*/ 46 h 52"/>
                  <a:gd name="T92" fmla="*/ 69 w 91"/>
                  <a:gd name="T93" fmla="*/ 47 h 52"/>
                  <a:gd name="T94" fmla="*/ 81 w 91"/>
                  <a:gd name="T95" fmla="*/ 49 h 52"/>
                  <a:gd name="T96" fmla="*/ 86 w 91"/>
                  <a:gd name="T97" fmla="*/ 46 h 52"/>
                  <a:gd name="T98" fmla="*/ 86 w 91"/>
                  <a:gd name="T99" fmla="*/ 42 h 52"/>
                  <a:gd name="T100" fmla="*/ 79 w 91"/>
                  <a:gd name="T101" fmla="*/ 45 h 52"/>
                  <a:gd name="T102" fmla="*/ 78 w 91"/>
                  <a:gd name="T103" fmla="*/ 40 h 52"/>
                  <a:gd name="T104" fmla="*/ 80 w 91"/>
                  <a:gd name="T105" fmla="*/ 40 h 52"/>
                  <a:gd name="T106" fmla="*/ 82 w 91"/>
                  <a:gd name="T10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 h="52">
                    <a:moveTo>
                      <a:pt x="82" y="42"/>
                    </a:moveTo>
                    <a:cubicBezTo>
                      <a:pt x="82" y="37"/>
                      <a:pt x="85" y="38"/>
                      <a:pt x="87" y="40"/>
                    </a:cubicBezTo>
                    <a:cubicBezTo>
                      <a:pt x="87" y="40"/>
                      <a:pt x="88" y="39"/>
                      <a:pt x="88" y="38"/>
                    </a:cubicBezTo>
                    <a:cubicBezTo>
                      <a:pt x="91" y="43"/>
                      <a:pt x="91" y="37"/>
                      <a:pt x="90" y="34"/>
                    </a:cubicBezTo>
                    <a:cubicBezTo>
                      <a:pt x="87" y="35"/>
                      <a:pt x="83" y="33"/>
                      <a:pt x="79" y="30"/>
                    </a:cubicBezTo>
                    <a:cubicBezTo>
                      <a:pt x="78" y="29"/>
                      <a:pt x="73" y="27"/>
                      <a:pt x="72" y="26"/>
                    </a:cubicBezTo>
                    <a:cubicBezTo>
                      <a:pt x="72" y="24"/>
                      <a:pt x="74" y="22"/>
                      <a:pt x="73" y="19"/>
                    </a:cubicBezTo>
                    <a:cubicBezTo>
                      <a:pt x="71" y="15"/>
                      <a:pt x="70" y="6"/>
                      <a:pt x="65" y="4"/>
                    </a:cubicBezTo>
                    <a:cubicBezTo>
                      <a:pt x="63" y="3"/>
                      <a:pt x="61" y="0"/>
                      <a:pt x="60" y="2"/>
                    </a:cubicBezTo>
                    <a:cubicBezTo>
                      <a:pt x="60" y="3"/>
                      <a:pt x="56" y="1"/>
                      <a:pt x="55" y="0"/>
                    </a:cubicBezTo>
                    <a:cubicBezTo>
                      <a:pt x="56" y="2"/>
                      <a:pt x="54" y="3"/>
                      <a:pt x="54" y="4"/>
                    </a:cubicBezTo>
                    <a:cubicBezTo>
                      <a:pt x="55" y="6"/>
                      <a:pt x="56" y="7"/>
                      <a:pt x="56" y="8"/>
                    </a:cubicBezTo>
                    <a:cubicBezTo>
                      <a:pt x="57" y="11"/>
                      <a:pt x="58" y="15"/>
                      <a:pt x="59" y="17"/>
                    </a:cubicBezTo>
                    <a:cubicBezTo>
                      <a:pt x="57" y="19"/>
                      <a:pt x="56" y="20"/>
                      <a:pt x="55" y="17"/>
                    </a:cubicBezTo>
                    <a:cubicBezTo>
                      <a:pt x="54" y="15"/>
                      <a:pt x="53" y="12"/>
                      <a:pt x="52" y="9"/>
                    </a:cubicBezTo>
                    <a:cubicBezTo>
                      <a:pt x="51" y="5"/>
                      <a:pt x="45" y="4"/>
                      <a:pt x="42" y="5"/>
                    </a:cubicBezTo>
                    <a:cubicBezTo>
                      <a:pt x="44" y="7"/>
                      <a:pt x="45" y="8"/>
                      <a:pt x="47" y="10"/>
                    </a:cubicBezTo>
                    <a:cubicBezTo>
                      <a:pt x="45" y="10"/>
                      <a:pt x="42" y="8"/>
                      <a:pt x="42" y="9"/>
                    </a:cubicBezTo>
                    <a:cubicBezTo>
                      <a:pt x="40" y="12"/>
                      <a:pt x="40" y="12"/>
                      <a:pt x="37" y="12"/>
                    </a:cubicBezTo>
                    <a:cubicBezTo>
                      <a:pt x="38" y="11"/>
                      <a:pt x="38" y="10"/>
                      <a:pt x="39" y="9"/>
                    </a:cubicBezTo>
                    <a:cubicBezTo>
                      <a:pt x="38" y="8"/>
                      <a:pt x="32" y="4"/>
                      <a:pt x="31" y="4"/>
                    </a:cubicBezTo>
                    <a:cubicBezTo>
                      <a:pt x="30" y="5"/>
                      <a:pt x="29" y="8"/>
                      <a:pt x="28" y="8"/>
                    </a:cubicBezTo>
                    <a:cubicBezTo>
                      <a:pt x="26" y="8"/>
                      <a:pt x="24" y="8"/>
                      <a:pt x="23" y="8"/>
                    </a:cubicBezTo>
                    <a:cubicBezTo>
                      <a:pt x="26" y="6"/>
                      <a:pt x="28" y="4"/>
                      <a:pt x="24" y="2"/>
                    </a:cubicBezTo>
                    <a:cubicBezTo>
                      <a:pt x="22" y="0"/>
                      <a:pt x="21" y="1"/>
                      <a:pt x="18" y="2"/>
                    </a:cubicBezTo>
                    <a:cubicBezTo>
                      <a:pt x="12" y="4"/>
                      <a:pt x="8" y="6"/>
                      <a:pt x="3" y="10"/>
                    </a:cubicBezTo>
                    <a:cubicBezTo>
                      <a:pt x="4" y="11"/>
                      <a:pt x="5" y="12"/>
                      <a:pt x="5" y="12"/>
                    </a:cubicBezTo>
                    <a:cubicBezTo>
                      <a:pt x="3" y="14"/>
                      <a:pt x="0" y="16"/>
                      <a:pt x="1" y="19"/>
                    </a:cubicBezTo>
                    <a:cubicBezTo>
                      <a:pt x="2" y="19"/>
                      <a:pt x="4" y="19"/>
                      <a:pt x="5" y="19"/>
                    </a:cubicBezTo>
                    <a:cubicBezTo>
                      <a:pt x="5" y="20"/>
                      <a:pt x="5" y="21"/>
                      <a:pt x="5" y="21"/>
                    </a:cubicBezTo>
                    <a:cubicBezTo>
                      <a:pt x="8" y="21"/>
                      <a:pt x="12" y="21"/>
                      <a:pt x="15" y="21"/>
                    </a:cubicBezTo>
                    <a:cubicBezTo>
                      <a:pt x="12" y="23"/>
                      <a:pt x="8" y="24"/>
                      <a:pt x="5" y="26"/>
                    </a:cubicBezTo>
                    <a:cubicBezTo>
                      <a:pt x="7" y="28"/>
                      <a:pt x="7" y="29"/>
                      <a:pt x="10" y="29"/>
                    </a:cubicBezTo>
                    <a:cubicBezTo>
                      <a:pt x="14" y="29"/>
                      <a:pt x="17" y="29"/>
                      <a:pt x="21" y="29"/>
                    </a:cubicBezTo>
                    <a:cubicBezTo>
                      <a:pt x="26" y="29"/>
                      <a:pt x="31" y="31"/>
                      <a:pt x="37" y="32"/>
                    </a:cubicBezTo>
                    <a:cubicBezTo>
                      <a:pt x="40" y="33"/>
                      <a:pt x="34" y="34"/>
                      <a:pt x="33" y="34"/>
                    </a:cubicBezTo>
                    <a:cubicBezTo>
                      <a:pt x="30" y="34"/>
                      <a:pt x="27" y="33"/>
                      <a:pt x="24" y="33"/>
                    </a:cubicBezTo>
                    <a:cubicBezTo>
                      <a:pt x="20" y="33"/>
                      <a:pt x="14" y="35"/>
                      <a:pt x="10" y="36"/>
                    </a:cubicBezTo>
                    <a:cubicBezTo>
                      <a:pt x="12" y="46"/>
                      <a:pt x="21" y="44"/>
                      <a:pt x="28" y="44"/>
                    </a:cubicBezTo>
                    <a:cubicBezTo>
                      <a:pt x="28" y="49"/>
                      <a:pt x="28" y="52"/>
                      <a:pt x="33" y="51"/>
                    </a:cubicBezTo>
                    <a:cubicBezTo>
                      <a:pt x="38" y="51"/>
                      <a:pt x="43" y="50"/>
                      <a:pt x="47" y="50"/>
                    </a:cubicBezTo>
                    <a:cubicBezTo>
                      <a:pt x="51" y="50"/>
                      <a:pt x="52" y="47"/>
                      <a:pt x="56" y="46"/>
                    </a:cubicBezTo>
                    <a:cubicBezTo>
                      <a:pt x="58" y="46"/>
                      <a:pt x="59" y="46"/>
                      <a:pt x="60" y="44"/>
                    </a:cubicBezTo>
                    <a:cubicBezTo>
                      <a:pt x="62" y="44"/>
                      <a:pt x="62" y="42"/>
                      <a:pt x="64" y="42"/>
                    </a:cubicBezTo>
                    <a:cubicBezTo>
                      <a:pt x="64" y="43"/>
                      <a:pt x="64" y="44"/>
                      <a:pt x="63" y="44"/>
                    </a:cubicBezTo>
                    <a:cubicBezTo>
                      <a:pt x="66" y="45"/>
                      <a:pt x="68" y="46"/>
                      <a:pt x="71" y="46"/>
                    </a:cubicBezTo>
                    <a:cubicBezTo>
                      <a:pt x="70" y="46"/>
                      <a:pt x="70" y="47"/>
                      <a:pt x="69" y="47"/>
                    </a:cubicBezTo>
                    <a:cubicBezTo>
                      <a:pt x="74" y="47"/>
                      <a:pt x="77" y="50"/>
                      <a:pt x="81" y="49"/>
                    </a:cubicBezTo>
                    <a:cubicBezTo>
                      <a:pt x="82" y="49"/>
                      <a:pt x="86" y="48"/>
                      <a:pt x="86" y="46"/>
                    </a:cubicBezTo>
                    <a:cubicBezTo>
                      <a:pt x="86" y="44"/>
                      <a:pt x="84" y="45"/>
                      <a:pt x="86" y="42"/>
                    </a:cubicBezTo>
                    <a:cubicBezTo>
                      <a:pt x="82" y="42"/>
                      <a:pt x="81" y="43"/>
                      <a:pt x="79" y="45"/>
                    </a:cubicBezTo>
                    <a:cubicBezTo>
                      <a:pt x="79" y="43"/>
                      <a:pt x="79" y="42"/>
                      <a:pt x="78" y="40"/>
                    </a:cubicBezTo>
                    <a:cubicBezTo>
                      <a:pt x="79" y="40"/>
                      <a:pt x="79" y="40"/>
                      <a:pt x="80" y="40"/>
                    </a:cubicBezTo>
                    <a:cubicBezTo>
                      <a:pt x="81" y="41"/>
                      <a:pt x="81" y="41"/>
                      <a:pt x="82"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54" name="Freeform 30">
                <a:extLst>
                  <a:ext uri="{FF2B5EF4-FFF2-40B4-BE49-F238E27FC236}">
                    <a16:creationId xmlns:a16="http://schemas.microsoft.com/office/drawing/2014/main" id="{51EB730F-7F32-403E-9B25-7926D66B348E}"/>
                  </a:ext>
                </a:extLst>
              </p:cNvPr>
              <p:cNvSpPr>
                <a:spLocks/>
              </p:cNvSpPr>
              <p:nvPr/>
            </p:nvSpPr>
            <p:spPr bwMode="auto">
              <a:xfrm>
                <a:off x="3775076" y="3663950"/>
                <a:ext cx="15875" cy="20638"/>
              </a:xfrm>
              <a:custGeom>
                <a:avLst/>
                <a:gdLst>
                  <a:gd name="T0" fmla="*/ 0 w 22"/>
                  <a:gd name="T1" fmla="*/ 9 h 15"/>
                  <a:gd name="T2" fmla="*/ 3 w 22"/>
                  <a:gd name="T3" fmla="*/ 11 h 15"/>
                  <a:gd name="T4" fmla="*/ 3 w 22"/>
                  <a:gd name="T5" fmla="*/ 10 h 15"/>
                  <a:gd name="T6" fmla="*/ 6 w 22"/>
                  <a:gd name="T7" fmla="*/ 13 h 15"/>
                  <a:gd name="T8" fmla="*/ 6 w 22"/>
                  <a:gd name="T9" fmla="*/ 11 h 15"/>
                  <a:gd name="T10" fmla="*/ 14 w 22"/>
                  <a:gd name="T11" fmla="*/ 15 h 15"/>
                  <a:gd name="T12" fmla="*/ 22 w 22"/>
                  <a:gd name="T13" fmla="*/ 11 h 15"/>
                  <a:gd name="T14" fmla="*/ 12 w 22"/>
                  <a:gd name="T15" fmla="*/ 3 h 15"/>
                  <a:gd name="T16" fmla="*/ 7 w 22"/>
                  <a:gd name="T17" fmla="*/ 2 h 15"/>
                  <a:gd name="T18" fmla="*/ 6 w 22"/>
                  <a:gd name="T19" fmla="*/ 7 h 15"/>
                  <a:gd name="T20" fmla="*/ 5 w 22"/>
                  <a:gd name="T21" fmla="*/ 7 h 15"/>
                  <a:gd name="T22" fmla="*/ 0 w 22"/>
                  <a:gd name="T23"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5">
                    <a:moveTo>
                      <a:pt x="0" y="9"/>
                    </a:moveTo>
                    <a:cubicBezTo>
                      <a:pt x="1" y="10"/>
                      <a:pt x="2" y="11"/>
                      <a:pt x="3" y="11"/>
                    </a:cubicBezTo>
                    <a:cubicBezTo>
                      <a:pt x="3" y="11"/>
                      <a:pt x="3" y="11"/>
                      <a:pt x="3" y="10"/>
                    </a:cubicBezTo>
                    <a:cubicBezTo>
                      <a:pt x="4" y="11"/>
                      <a:pt x="5" y="12"/>
                      <a:pt x="6" y="13"/>
                    </a:cubicBezTo>
                    <a:cubicBezTo>
                      <a:pt x="6" y="12"/>
                      <a:pt x="6" y="11"/>
                      <a:pt x="6" y="11"/>
                    </a:cubicBezTo>
                    <a:cubicBezTo>
                      <a:pt x="7" y="14"/>
                      <a:pt x="12" y="15"/>
                      <a:pt x="14" y="15"/>
                    </a:cubicBezTo>
                    <a:cubicBezTo>
                      <a:pt x="17" y="15"/>
                      <a:pt x="19" y="13"/>
                      <a:pt x="22" y="11"/>
                    </a:cubicBezTo>
                    <a:cubicBezTo>
                      <a:pt x="19" y="9"/>
                      <a:pt x="16" y="6"/>
                      <a:pt x="12" y="3"/>
                    </a:cubicBezTo>
                    <a:cubicBezTo>
                      <a:pt x="10" y="2"/>
                      <a:pt x="9" y="0"/>
                      <a:pt x="7" y="2"/>
                    </a:cubicBezTo>
                    <a:cubicBezTo>
                      <a:pt x="6" y="3"/>
                      <a:pt x="4" y="5"/>
                      <a:pt x="6" y="7"/>
                    </a:cubicBezTo>
                    <a:cubicBezTo>
                      <a:pt x="6" y="7"/>
                      <a:pt x="5" y="7"/>
                      <a:pt x="5" y="7"/>
                    </a:cubicBezTo>
                    <a:cubicBezTo>
                      <a:pt x="4" y="9"/>
                      <a:pt x="1" y="7"/>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55" name="Freeform 31">
                <a:extLst>
                  <a:ext uri="{FF2B5EF4-FFF2-40B4-BE49-F238E27FC236}">
                    <a16:creationId xmlns:a16="http://schemas.microsoft.com/office/drawing/2014/main" id="{10DC96DF-43A9-4ABF-AD01-23FB597C67E3}"/>
                  </a:ext>
                </a:extLst>
              </p:cNvPr>
              <p:cNvSpPr>
                <a:spLocks/>
              </p:cNvSpPr>
              <p:nvPr/>
            </p:nvSpPr>
            <p:spPr bwMode="auto">
              <a:xfrm>
                <a:off x="3763963" y="3603625"/>
                <a:ext cx="25400" cy="39688"/>
              </a:xfrm>
              <a:custGeom>
                <a:avLst/>
                <a:gdLst>
                  <a:gd name="T0" fmla="*/ 31 w 36"/>
                  <a:gd name="T1" fmla="*/ 13 h 29"/>
                  <a:gd name="T2" fmla="*/ 29 w 36"/>
                  <a:gd name="T3" fmla="*/ 14 h 29"/>
                  <a:gd name="T4" fmla="*/ 22 w 36"/>
                  <a:gd name="T5" fmla="*/ 11 h 29"/>
                  <a:gd name="T6" fmla="*/ 28 w 36"/>
                  <a:gd name="T7" fmla="*/ 6 h 29"/>
                  <a:gd name="T8" fmla="*/ 26 w 36"/>
                  <a:gd name="T9" fmla="*/ 4 h 29"/>
                  <a:gd name="T10" fmla="*/ 30 w 36"/>
                  <a:gd name="T11" fmla="*/ 2 h 29"/>
                  <a:gd name="T12" fmla="*/ 23 w 36"/>
                  <a:gd name="T13" fmla="*/ 1 h 29"/>
                  <a:gd name="T14" fmla="*/ 17 w 36"/>
                  <a:gd name="T15" fmla="*/ 1 h 29"/>
                  <a:gd name="T16" fmla="*/ 10 w 36"/>
                  <a:gd name="T17" fmla="*/ 1 h 29"/>
                  <a:gd name="T18" fmla="*/ 7 w 36"/>
                  <a:gd name="T19" fmla="*/ 5 h 29"/>
                  <a:gd name="T20" fmla="*/ 12 w 36"/>
                  <a:gd name="T21" fmla="*/ 8 h 29"/>
                  <a:gd name="T22" fmla="*/ 9 w 36"/>
                  <a:gd name="T23" fmla="*/ 14 h 29"/>
                  <a:gd name="T24" fmla="*/ 4 w 36"/>
                  <a:gd name="T25" fmla="*/ 10 h 29"/>
                  <a:gd name="T26" fmla="*/ 1 w 36"/>
                  <a:gd name="T27" fmla="*/ 14 h 29"/>
                  <a:gd name="T28" fmla="*/ 14 w 36"/>
                  <a:gd name="T29" fmla="*/ 23 h 29"/>
                  <a:gd name="T30" fmla="*/ 19 w 36"/>
                  <a:gd name="T31" fmla="*/ 29 h 29"/>
                  <a:gd name="T32" fmla="*/ 23 w 36"/>
                  <a:gd name="T33" fmla="*/ 25 h 29"/>
                  <a:gd name="T34" fmla="*/ 30 w 36"/>
                  <a:gd name="T35" fmla="*/ 18 h 29"/>
                  <a:gd name="T36" fmla="*/ 33 w 36"/>
                  <a:gd name="T37" fmla="*/ 16 h 29"/>
                  <a:gd name="T38" fmla="*/ 31 w 36"/>
                  <a:gd name="T3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9">
                    <a:moveTo>
                      <a:pt x="31" y="13"/>
                    </a:moveTo>
                    <a:cubicBezTo>
                      <a:pt x="31" y="14"/>
                      <a:pt x="30" y="14"/>
                      <a:pt x="29" y="14"/>
                    </a:cubicBezTo>
                    <a:cubicBezTo>
                      <a:pt x="27" y="10"/>
                      <a:pt x="26" y="11"/>
                      <a:pt x="22" y="11"/>
                    </a:cubicBezTo>
                    <a:cubicBezTo>
                      <a:pt x="24" y="9"/>
                      <a:pt x="26" y="8"/>
                      <a:pt x="28" y="6"/>
                    </a:cubicBezTo>
                    <a:cubicBezTo>
                      <a:pt x="28" y="6"/>
                      <a:pt x="27" y="5"/>
                      <a:pt x="26" y="4"/>
                    </a:cubicBezTo>
                    <a:cubicBezTo>
                      <a:pt x="27" y="4"/>
                      <a:pt x="28" y="3"/>
                      <a:pt x="30" y="2"/>
                    </a:cubicBezTo>
                    <a:cubicBezTo>
                      <a:pt x="27" y="1"/>
                      <a:pt x="26" y="0"/>
                      <a:pt x="23" y="1"/>
                    </a:cubicBezTo>
                    <a:cubicBezTo>
                      <a:pt x="21" y="2"/>
                      <a:pt x="19" y="2"/>
                      <a:pt x="17" y="1"/>
                    </a:cubicBezTo>
                    <a:cubicBezTo>
                      <a:pt x="14" y="0"/>
                      <a:pt x="13" y="1"/>
                      <a:pt x="10" y="1"/>
                    </a:cubicBezTo>
                    <a:cubicBezTo>
                      <a:pt x="9" y="1"/>
                      <a:pt x="7" y="4"/>
                      <a:pt x="7" y="5"/>
                    </a:cubicBezTo>
                    <a:cubicBezTo>
                      <a:pt x="7" y="6"/>
                      <a:pt x="12" y="7"/>
                      <a:pt x="12" y="8"/>
                    </a:cubicBezTo>
                    <a:cubicBezTo>
                      <a:pt x="12" y="11"/>
                      <a:pt x="13" y="14"/>
                      <a:pt x="9" y="14"/>
                    </a:cubicBezTo>
                    <a:cubicBezTo>
                      <a:pt x="7" y="13"/>
                      <a:pt x="5" y="9"/>
                      <a:pt x="4" y="10"/>
                    </a:cubicBezTo>
                    <a:cubicBezTo>
                      <a:pt x="2" y="10"/>
                      <a:pt x="0" y="12"/>
                      <a:pt x="1" y="14"/>
                    </a:cubicBezTo>
                    <a:cubicBezTo>
                      <a:pt x="6" y="18"/>
                      <a:pt x="10" y="19"/>
                      <a:pt x="14" y="23"/>
                    </a:cubicBezTo>
                    <a:cubicBezTo>
                      <a:pt x="16" y="25"/>
                      <a:pt x="17" y="28"/>
                      <a:pt x="19" y="29"/>
                    </a:cubicBezTo>
                    <a:cubicBezTo>
                      <a:pt x="21" y="29"/>
                      <a:pt x="24" y="27"/>
                      <a:pt x="23" y="25"/>
                    </a:cubicBezTo>
                    <a:cubicBezTo>
                      <a:pt x="27" y="27"/>
                      <a:pt x="36" y="20"/>
                      <a:pt x="30" y="18"/>
                    </a:cubicBezTo>
                    <a:cubicBezTo>
                      <a:pt x="31" y="18"/>
                      <a:pt x="32" y="17"/>
                      <a:pt x="33" y="16"/>
                    </a:cubicBezTo>
                    <a:cubicBezTo>
                      <a:pt x="32" y="16"/>
                      <a:pt x="32" y="14"/>
                      <a:pt x="3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56" name="Freeform 32">
                <a:extLst>
                  <a:ext uri="{FF2B5EF4-FFF2-40B4-BE49-F238E27FC236}">
                    <a16:creationId xmlns:a16="http://schemas.microsoft.com/office/drawing/2014/main" id="{F8304AE5-5B35-4E43-996D-B2429B7781E9}"/>
                  </a:ext>
                </a:extLst>
              </p:cNvPr>
              <p:cNvSpPr>
                <a:spLocks/>
              </p:cNvSpPr>
              <p:nvPr/>
            </p:nvSpPr>
            <p:spPr bwMode="auto">
              <a:xfrm>
                <a:off x="3749676" y="3605212"/>
                <a:ext cx="9525" cy="14288"/>
              </a:xfrm>
              <a:custGeom>
                <a:avLst/>
                <a:gdLst>
                  <a:gd name="T0" fmla="*/ 0 w 12"/>
                  <a:gd name="T1" fmla="*/ 5 h 11"/>
                  <a:gd name="T2" fmla="*/ 4 w 12"/>
                  <a:gd name="T3" fmla="*/ 7 h 11"/>
                  <a:gd name="T4" fmla="*/ 9 w 12"/>
                  <a:gd name="T5" fmla="*/ 10 h 11"/>
                  <a:gd name="T6" fmla="*/ 12 w 12"/>
                  <a:gd name="T7" fmla="*/ 5 h 11"/>
                  <a:gd name="T8" fmla="*/ 8 w 12"/>
                  <a:gd name="T9" fmla="*/ 1 h 11"/>
                  <a:gd name="T10" fmla="*/ 0 w 12"/>
                  <a:gd name="T11" fmla="*/ 5 h 11"/>
                </a:gdLst>
                <a:ahLst/>
                <a:cxnLst>
                  <a:cxn ang="0">
                    <a:pos x="T0" y="T1"/>
                  </a:cxn>
                  <a:cxn ang="0">
                    <a:pos x="T2" y="T3"/>
                  </a:cxn>
                  <a:cxn ang="0">
                    <a:pos x="T4" y="T5"/>
                  </a:cxn>
                  <a:cxn ang="0">
                    <a:pos x="T6" y="T7"/>
                  </a:cxn>
                  <a:cxn ang="0">
                    <a:pos x="T8" y="T9"/>
                  </a:cxn>
                  <a:cxn ang="0">
                    <a:pos x="T10" y="T11"/>
                  </a:cxn>
                </a:cxnLst>
                <a:rect l="0" t="0" r="r" b="b"/>
                <a:pathLst>
                  <a:path w="12" h="11">
                    <a:moveTo>
                      <a:pt x="0" y="5"/>
                    </a:moveTo>
                    <a:cubicBezTo>
                      <a:pt x="2" y="5"/>
                      <a:pt x="2" y="6"/>
                      <a:pt x="4" y="7"/>
                    </a:cubicBezTo>
                    <a:cubicBezTo>
                      <a:pt x="6" y="9"/>
                      <a:pt x="7" y="11"/>
                      <a:pt x="9" y="10"/>
                    </a:cubicBezTo>
                    <a:cubicBezTo>
                      <a:pt x="11" y="9"/>
                      <a:pt x="12" y="7"/>
                      <a:pt x="12" y="5"/>
                    </a:cubicBezTo>
                    <a:cubicBezTo>
                      <a:pt x="12" y="3"/>
                      <a:pt x="10" y="2"/>
                      <a:pt x="8" y="1"/>
                    </a:cubicBezTo>
                    <a:cubicBezTo>
                      <a:pt x="5" y="1"/>
                      <a:pt x="1" y="0"/>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57" name="Freeform 33">
                <a:extLst>
                  <a:ext uri="{FF2B5EF4-FFF2-40B4-BE49-F238E27FC236}">
                    <a16:creationId xmlns:a16="http://schemas.microsoft.com/office/drawing/2014/main" id="{D4680C1C-CCF4-49F9-88B8-206B38AE6809}"/>
                  </a:ext>
                </a:extLst>
              </p:cNvPr>
              <p:cNvSpPr>
                <a:spLocks/>
              </p:cNvSpPr>
              <p:nvPr/>
            </p:nvSpPr>
            <p:spPr bwMode="auto">
              <a:xfrm>
                <a:off x="3759201" y="3565525"/>
                <a:ext cx="6350" cy="4763"/>
              </a:xfrm>
              <a:custGeom>
                <a:avLst/>
                <a:gdLst>
                  <a:gd name="T0" fmla="*/ 9 w 10"/>
                  <a:gd name="T1" fmla="*/ 0 h 4"/>
                  <a:gd name="T2" fmla="*/ 0 w 10"/>
                  <a:gd name="T3" fmla="*/ 2 h 4"/>
                  <a:gd name="T4" fmla="*/ 9 w 10"/>
                  <a:gd name="T5" fmla="*/ 0 h 4"/>
                </a:gdLst>
                <a:ahLst/>
                <a:cxnLst>
                  <a:cxn ang="0">
                    <a:pos x="T0" y="T1"/>
                  </a:cxn>
                  <a:cxn ang="0">
                    <a:pos x="T2" y="T3"/>
                  </a:cxn>
                  <a:cxn ang="0">
                    <a:pos x="T4" y="T5"/>
                  </a:cxn>
                </a:cxnLst>
                <a:rect l="0" t="0" r="r" b="b"/>
                <a:pathLst>
                  <a:path w="10" h="4">
                    <a:moveTo>
                      <a:pt x="9" y="0"/>
                    </a:moveTo>
                    <a:cubicBezTo>
                      <a:pt x="7" y="0"/>
                      <a:pt x="2" y="0"/>
                      <a:pt x="0" y="2"/>
                    </a:cubicBezTo>
                    <a:cubicBezTo>
                      <a:pt x="2" y="4"/>
                      <a:pt x="10" y="4"/>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58" name="Freeform 34">
                <a:extLst>
                  <a:ext uri="{FF2B5EF4-FFF2-40B4-BE49-F238E27FC236}">
                    <a16:creationId xmlns:a16="http://schemas.microsoft.com/office/drawing/2014/main" id="{17755635-347E-4930-A767-1C0449D81264}"/>
                  </a:ext>
                </a:extLst>
              </p:cNvPr>
              <p:cNvSpPr>
                <a:spLocks/>
              </p:cNvSpPr>
              <p:nvPr/>
            </p:nvSpPr>
            <p:spPr bwMode="auto">
              <a:xfrm>
                <a:off x="3784601" y="3573462"/>
                <a:ext cx="12700" cy="20638"/>
              </a:xfrm>
              <a:custGeom>
                <a:avLst/>
                <a:gdLst>
                  <a:gd name="T0" fmla="*/ 16 w 17"/>
                  <a:gd name="T1" fmla="*/ 8 h 14"/>
                  <a:gd name="T2" fmla="*/ 10 w 17"/>
                  <a:gd name="T3" fmla="*/ 2 h 14"/>
                  <a:gd name="T4" fmla="*/ 1 w 17"/>
                  <a:gd name="T5" fmla="*/ 8 h 14"/>
                  <a:gd name="T6" fmla="*/ 10 w 17"/>
                  <a:gd name="T7" fmla="*/ 14 h 14"/>
                  <a:gd name="T8" fmla="*/ 16 w 17"/>
                  <a:gd name="T9" fmla="*/ 8 h 14"/>
                </a:gdLst>
                <a:ahLst/>
                <a:cxnLst>
                  <a:cxn ang="0">
                    <a:pos x="T0" y="T1"/>
                  </a:cxn>
                  <a:cxn ang="0">
                    <a:pos x="T2" y="T3"/>
                  </a:cxn>
                  <a:cxn ang="0">
                    <a:pos x="T4" y="T5"/>
                  </a:cxn>
                  <a:cxn ang="0">
                    <a:pos x="T6" y="T7"/>
                  </a:cxn>
                  <a:cxn ang="0">
                    <a:pos x="T8" y="T9"/>
                  </a:cxn>
                </a:cxnLst>
                <a:rect l="0" t="0" r="r" b="b"/>
                <a:pathLst>
                  <a:path w="17" h="14">
                    <a:moveTo>
                      <a:pt x="16" y="8"/>
                    </a:moveTo>
                    <a:cubicBezTo>
                      <a:pt x="16" y="5"/>
                      <a:pt x="13" y="0"/>
                      <a:pt x="10" y="2"/>
                    </a:cubicBezTo>
                    <a:cubicBezTo>
                      <a:pt x="8" y="2"/>
                      <a:pt x="0" y="4"/>
                      <a:pt x="1" y="8"/>
                    </a:cubicBezTo>
                    <a:cubicBezTo>
                      <a:pt x="2" y="10"/>
                      <a:pt x="9" y="12"/>
                      <a:pt x="10" y="14"/>
                    </a:cubicBezTo>
                    <a:cubicBezTo>
                      <a:pt x="14" y="13"/>
                      <a:pt x="17" y="14"/>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59" name="Freeform 35">
                <a:extLst>
                  <a:ext uri="{FF2B5EF4-FFF2-40B4-BE49-F238E27FC236}">
                    <a16:creationId xmlns:a16="http://schemas.microsoft.com/office/drawing/2014/main" id="{5594D7B3-D81B-4F47-B344-D551B140AB0F}"/>
                  </a:ext>
                </a:extLst>
              </p:cNvPr>
              <p:cNvSpPr>
                <a:spLocks/>
              </p:cNvSpPr>
              <p:nvPr/>
            </p:nvSpPr>
            <p:spPr bwMode="auto">
              <a:xfrm>
                <a:off x="3754438" y="3579812"/>
                <a:ext cx="6350" cy="7938"/>
              </a:xfrm>
              <a:custGeom>
                <a:avLst/>
                <a:gdLst>
                  <a:gd name="T0" fmla="*/ 9 w 9"/>
                  <a:gd name="T1" fmla="*/ 3 h 6"/>
                  <a:gd name="T2" fmla="*/ 4 w 9"/>
                  <a:gd name="T3" fmla="*/ 1 h 6"/>
                  <a:gd name="T4" fmla="*/ 9 w 9"/>
                  <a:gd name="T5" fmla="*/ 3 h 6"/>
                </a:gdLst>
                <a:ahLst/>
                <a:cxnLst>
                  <a:cxn ang="0">
                    <a:pos x="T0" y="T1"/>
                  </a:cxn>
                  <a:cxn ang="0">
                    <a:pos x="T2" y="T3"/>
                  </a:cxn>
                  <a:cxn ang="0">
                    <a:pos x="T4" y="T5"/>
                  </a:cxn>
                </a:cxnLst>
                <a:rect l="0" t="0" r="r" b="b"/>
                <a:pathLst>
                  <a:path w="9" h="6">
                    <a:moveTo>
                      <a:pt x="9" y="3"/>
                    </a:moveTo>
                    <a:cubicBezTo>
                      <a:pt x="8" y="0"/>
                      <a:pt x="7" y="0"/>
                      <a:pt x="4" y="1"/>
                    </a:cubicBezTo>
                    <a:cubicBezTo>
                      <a:pt x="0" y="6"/>
                      <a:pt x="8" y="4"/>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60" name="Freeform 36">
                <a:extLst>
                  <a:ext uri="{FF2B5EF4-FFF2-40B4-BE49-F238E27FC236}">
                    <a16:creationId xmlns:a16="http://schemas.microsoft.com/office/drawing/2014/main" id="{A46B2DF7-7344-4F58-971D-10D634297BC1}"/>
                  </a:ext>
                </a:extLst>
              </p:cNvPr>
              <p:cNvSpPr>
                <a:spLocks/>
              </p:cNvSpPr>
              <p:nvPr/>
            </p:nvSpPr>
            <p:spPr bwMode="auto">
              <a:xfrm>
                <a:off x="3860801" y="3687762"/>
                <a:ext cx="6350" cy="6350"/>
              </a:xfrm>
              <a:custGeom>
                <a:avLst/>
                <a:gdLst>
                  <a:gd name="T0" fmla="*/ 2 w 8"/>
                  <a:gd name="T1" fmla="*/ 3 h 5"/>
                  <a:gd name="T2" fmla="*/ 8 w 8"/>
                  <a:gd name="T3" fmla="*/ 5 h 5"/>
                  <a:gd name="T4" fmla="*/ 2 w 8"/>
                  <a:gd name="T5" fmla="*/ 3 h 5"/>
                </a:gdLst>
                <a:ahLst/>
                <a:cxnLst>
                  <a:cxn ang="0">
                    <a:pos x="T0" y="T1"/>
                  </a:cxn>
                  <a:cxn ang="0">
                    <a:pos x="T2" y="T3"/>
                  </a:cxn>
                  <a:cxn ang="0">
                    <a:pos x="T4" y="T5"/>
                  </a:cxn>
                </a:cxnLst>
                <a:rect l="0" t="0" r="r" b="b"/>
                <a:pathLst>
                  <a:path w="8" h="5">
                    <a:moveTo>
                      <a:pt x="2" y="3"/>
                    </a:moveTo>
                    <a:cubicBezTo>
                      <a:pt x="0" y="5"/>
                      <a:pt x="8" y="5"/>
                      <a:pt x="8" y="5"/>
                    </a:cubicBezTo>
                    <a:cubicBezTo>
                      <a:pt x="7" y="1"/>
                      <a:pt x="4" y="0"/>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61" name="Freeform 37">
                <a:extLst>
                  <a:ext uri="{FF2B5EF4-FFF2-40B4-BE49-F238E27FC236}">
                    <a16:creationId xmlns:a16="http://schemas.microsoft.com/office/drawing/2014/main" id="{65819FAD-158F-40D9-B688-77F6F0ED8CE0}"/>
                  </a:ext>
                </a:extLst>
              </p:cNvPr>
              <p:cNvSpPr>
                <a:spLocks/>
              </p:cNvSpPr>
              <p:nvPr/>
            </p:nvSpPr>
            <p:spPr bwMode="auto">
              <a:xfrm>
                <a:off x="3829051" y="3946525"/>
                <a:ext cx="1588" cy="3175"/>
              </a:xfrm>
              <a:custGeom>
                <a:avLst/>
                <a:gdLst>
                  <a:gd name="T0" fmla="*/ 0 w 2"/>
                  <a:gd name="T1" fmla="*/ 0 h 2"/>
                  <a:gd name="T2" fmla="*/ 1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0" y="1"/>
                      <a:pt x="1" y="2"/>
                    </a:cubicBezTo>
                    <a:cubicBezTo>
                      <a:pt x="1" y="1"/>
                      <a:pt x="1" y="1"/>
                      <a:pt x="2"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62" name="Freeform 38">
                <a:extLst>
                  <a:ext uri="{FF2B5EF4-FFF2-40B4-BE49-F238E27FC236}">
                    <a16:creationId xmlns:a16="http://schemas.microsoft.com/office/drawing/2014/main" id="{E23A8B78-5960-4227-9C4D-9D7F83C952E7}"/>
                  </a:ext>
                </a:extLst>
              </p:cNvPr>
              <p:cNvSpPr>
                <a:spLocks/>
              </p:cNvSpPr>
              <p:nvPr/>
            </p:nvSpPr>
            <p:spPr bwMode="auto">
              <a:xfrm>
                <a:off x="3582988" y="3817937"/>
                <a:ext cx="9525" cy="17463"/>
              </a:xfrm>
              <a:custGeom>
                <a:avLst/>
                <a:gdLst>
                  <a:gd name="T0" fmla="*/ 5 w 14"/>
                  <a:gd name="T1" fmla="*/ 4 h 12"/>
                  <a:gd name="T2" fmla="*/ 5 w 14"/>
                  <a:gd name="T3" fmla="*/ 11 h 12"/>
                  <a:gd name="T4" fmla="*/ 9 w 14"/>
                  <a:gd name="T5" fmla="*/ 8 h 12"/>
                  <a:gd name="T6" fmla="*/ 11 w 14"/>
                  <a:gd name="T7" fmla="*/ 5 h 12"/>
                  <a:gd name="T8" fmla="*/ 14 w 14"/>
                  <a:gd name="T9" fmla="*/ 4 h 12"/>
                  <a:gd name="T10" fmla="*/ 12 w 14"/>
                  <a:gd name="T11" fmla="*/ 4 h 12"/>
                  <a:gd name="T12" fmla="*/ 5 w 14"/>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4" h="12">
                    <a:moveTo>
                      <a:pt x="5" y="4"/>
                    </a:moveTo>
                    <a:cubicBezTo>
                      <a:pt x="1" y="2"/>
                      <a:pt x="0" y="12"/>
                      <a:pt x="5" y="11"/>
                    </a:cubicBezTo>
                    <a:cubicBezTo>
                      <a:pt x="6" y="11"/>
                      <a:pt x="7" y="8"/>
                      <a:pt x="9" y="8"/>
                    </a:cubicBezTo>
                    <a:cubicBezTo>
                      <a:pt x="11" y="8"/>
                      <a:pt x="12" y="7"/>
                      <a:pt x="11" y="5"/>
                    </a:cubicBezTo>
                    <a:cubicBezTo>
                      <a:pt x="12" y="6"/>
                      <a:pt x="14" y="6"/>
                      <a:pt x="14" y="4"/>
                    </a:cubicBezTo>
                    <a:cubicBezTo>
                      <a:pt x="14" y="4"/>
                      <a:pt x="13" y="4"/>
                      <a:pt x="12" y="4"/>
                    </a:cubicBezTo>
                    <a:cubicBezTo>
                      <a:pt x="14" y="1"/>
                      <a:pt x="5" y="0"/>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63" name="Freeform 39">
                <a:extLst>
                  <a:ext uri="{FF2B5EF4-FFF2-40B4-BE49-F238E27FC236}">
                    <a16:creationId xmlns:a16="http://schemas.microsoft.com/office/drawing/2014/main" id="{41A411A6-5376-44F9-A8A7-5716B75C1E9B}"/>
                  </a:ext>
                </a:extLst>
              </p:cNvPr>
              <p:cNvSpPr>
                <a:spLocks/>
              </p:cNvSpPr>
              <p:nvPr/>
            </p:nvSpPr>
            <p:spPr bwMode="auto">
              <a:xfrm>
                <a:off x="3589338" y="3813175"/>
                <a:ext cx="4763" cy="7938"/>
              </a:xfrm>
              <a:custGeom>
                <a:avLst/>
                <a:gdLst>
                  <a:gd name="T0" fmla="*/ 0 w 6"/>
                  <a:gd name="T1" fmla="*/ 3 h 5"/>
                  <a:gd name="T2" fmla="*/ 4 w 6"/>
                  <a:gd name="T3" fmla="*/ 2 h 5"/>
                  <a:gd name="T4" fmla="*/ 5 w 6"/>
                  <a:gd name="T5" fmla="*/ 3 h 5"/>
                  <a:gd name="T6" fmla="*/ 6 w 6"/>
                  <a:gd name="T7" fmla="*/ 1 h 5"/>
                  <a:gd name="T8" fmla="*/ 3 w 6"/>
                  <a:gd name="T9" fmla="*/ 0 h 5"/>
                  <a:gd name="T10" fmla="*/ 0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0" y="3"/>
                    </a:moveTo>
                    <a:cubicBezTo>
                      <a:pt x="2" y="5"/>
                      <a:pt x="3" y="3"/>
                      <a:pt x="4" y="2"/>
                    </a:cubicBezTo>
                    <a:cubicBezTo>
                      <a:pt x="5" y="2"/>
                      <a:pt x="5" y="2"/>
                      <a:pt x="5" y="3"/>
                    </a:cubicBezTo>
                    <a:cubicBezTo>
                      <a:pt x="5" y="2"/>
                      <a:pt x="5" y="2"/>
                      <a:pt x="6" y="1"/>
                    </a:cubicBezTo>
                    <a:cubicBezTo>
                      <a:pt x="5" y="0"/>
                      <a:pt x="3" y="0"/>
                      <a:pt x="3" y="0"/>
                    </a:cubicBezTo>
                    <a:cubicBezTo>
                      <a:pt x="2" y="0"/>
                      <a:pt x="0"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64" name="Freeform 40">
                <a:extLst>
                  <a:ext uri="{FF2B5EF4-FFF2-40B4-BE49-F238E27FC236}">
                    <a16:creationId xmlns:a16="http://schemas.microsoft.com/office/drawing/2014/main" id="{98EF8F3C-6394-4D8D-A27C-A4FC5219EB5C}"/>
                  </a:ext>
                </a:extLst>
              </p:cNvPr>
              <p:cNvSpPr>
                <a:spLocks/>
              </p:cNvSpPr>
              <p:nvPr/>
            </p:nvSpPr>
            <p:spPr bwMode="auto">
              <a:xfrm>
                <a:off x="3684588" y="3594100"/>
                <a:ext cx="36513" cy="52388"/>
              </a:xfrm>
              <a:custGeom>
                <a:avLst/>
                <a:gdLst>
                  <a:gd name="T0" fmla="*/ 3 w 52"/>
                  <a:gd name="T1" fmla="*/ 28 h 38"/>
                  <a:gd name="T2" fmla="*/ 11 w 52"/>
                  <a:gd name="T3" fmla="*/ 34 h 38"/>
                  <a:gd name="T4" fmla="*/ 19 w 52"/>
                  <a:gd name="T5" fmla="*/ 36 h 38"/>
                  <a:gd name="T6" fmla="*/ 21 w 52"/>
                  <a:gd name="T7" fmla="*/ 34 h 38"/>
                  <a:gd name="T8" fmla="*/ 22 w 52"/>
                  <a:gd name="T9" fmla="*/ 35 h 38"/>
                  <a:gd name="T10" fmla="*/ 27 w 52"/>
                  <a:gd name="T11" fmla="*/ 33 h 38"/>
                  <a:gd name="T12" fmla="*/ 28 w 52"/>
                  <a:gd name="T13" fmla="*/ 26 h 38"/>
                  <a:gd name="T14" fmla="*/ 33 w 52"/>
                  <a:gd name="T15" fmla="*/ 23 h 38"/>
                  <a:gd name="T16" fmla="*/ 36 w 52"/>
                  <a:gd name="T17" fmla="*/ 20 h 38"/>
                  <a:gd name="T18" fmla="*/ 50 w 52"/>
                  <a:gd name="T19" fmla="*/ 14 h 38"/>
                  <a:gd name="T20" fmla="*/ 50 w 52"/>
                  <a:gd name="T21" fmla="*/ 9 h 38"/>
                  <a:gd name="T22" fmla="*/ 45 w 52"/>
                  <a:gd name="T23" fmla="*/ 5 h 38"/>
                  <a:gd name="T24" fmla="*/ 33 w 52"/>
                  <a:gd name="T25" fmla="*/ 6 h 38"/>
                  <a:gd name="T26" fmla="*/ 33 w 52"/>
                  <a:gd name="T27" fmla="*/ 4 h 38"/>
                  <a:gd name="T28" fmla="*/ 21 w 52"/>
                  <a:gd name="T29" fmla="*/ 0 h 38"/>
                  <a:gd name="T30" fmla="*/ 6 w 52"/>
                  <a:gd name="T31" fmla="*/ 3 h 38"/>
                  <a:gd name="T32" fmla="*/ 10 w 52"/>
                  <a:gd name="T33" fmla="*/ 10 h 38"/>
                  <a:gd name="T34" fmla="*/ 6 w 52"/>
                  <a:gd name="T35" fmla="*/ 18 h 38"/>
                  <a:gd name="T36" fmla="*/ 4 w 52"/>
                  <a:gd name="T37" fmla="*/ 22 h 38"/>
                  <a:gd name="T38" fmla="*/ 1 w 52"/>
                  <a:gd name="T39" fmla="*/ 29 h 38"/>
                  <a:gd name="T40" fmla="*/ 3 w 52"/>
                  <a:gd name="T41"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38">
                    <a:moveTo>
                      <a:pt x="3" y="28"/>
                    </a:moveTo>
                    <a:cubicBezTo>
                      <a:pt x="6" y="30"/>
                      <a:pt x="9" y="31"/>
                      <a:pt x="11" y="34"/>
                    </a:cubicBezTo>
                    <a:cubicBezTo>
                      <a:pt x="15" y="38"/>
                      <a:pt x="14" y="38"/>
                      <a:pt x="19" y="36"/>
                    </a:cubicBezTo>
                    <a:cubicBezTo>
                      <a:pt x="20" y="35"/>
                      <a:pt x="20" y="35"/>
                      <a:pt x="21" y="34"/>
                    </a:cubicBezTo>
                    <a:cubicBezTo>
                      <a:pt x="22" y="34"/>
                      <a:pt x="22" y="36"/>
                      <a:pt x="22" y="35"/>
                    </a:cubicBezTo>
                    <a:cubicBezTo>
                      <a:pt x="24" y="35"/>
                      <a:pt x="25" y="34"/>
                      <a:pt x="27" y="33"/>
                    </a:cubicBezTo>
                    <a:cubicBezTo>
                      <a:pt x="28" y="26"/>
                      <a:pt x="28" y="26"/>
                      <a:pt x="28" y="26"/>
                    </a:cubicBezTo>
                    <a:cubicBezTo>
                      <a:pt x="30" y="28"/>
                      <a:pt x="33" y="26"/>
                      <a:pt x="33" y="23"/>
                    </a:cubicBezTo>
                    <a:cubicBezTo>
                      <a:pt x="34" y="21"/>
                      <a:pt x="34" y="21"/>
                      <a:pt x="36" y="20"/>
                    </a:cubicBezTo>
                    <a:cubicBezTo>
                      <a:pt x="41" y="18"/>
                      <a:pt x="47" y="17"/>
                      <a:pt x="50" y="14"/>
                    </a:cubicBezTo>
                    <a:cubicBezTo>
                      <a:pt x="52" y="12"/>
                      <a:pt x="52" y="11"/>
                      <a:pt x="50" y="9"/>
                    </a:cubicBezTo>
                    <a:cubicBezTo>
                      <a:pt x="48" y="7"/>
                      <a:pt x="47" y="6"/>
                      <a:pt x="45" y="5"/>
                    </a:cubicBezTo>
                    <a:cubicBezTo>
                      <a:pt x="41" y="3"/>
                      <a:pt x="36" y="2"/>
                      <a:pt x="33" y="6"/>
                    </a:cubicBezTo>
                    <a:cubicBezTo>
                      <a:pt x="33" y="5"/>
                      <a:pt x="33" y="5"/>
                      <a:pt x="33" y="4"/>
                    </a:cubicBezTo>
                    <a:cubicBezTo>
                      <a:pt x="29" y="5"/>
                      <a:pt x="25" y="0"/>
                      <a:pt x="21" y="0"/>
                    </a:cubicBezTo>
                    <a:cubicBezTo>
                      <a:pt x="16" y="1"/>
                      <a:pt x="11" y="2"/>
                      <a:pt x="6" y="3"/>
                    </a:cubicBezTo>
                    <a:cubicBezTo>
                      <a:pt x="7" y="4"/>
                      <a:pt x="10" y="9"/>
                      <a:pt x="10" y="10"/>
                    </a:cubicBezTo>
                    <a:cubicBezTo>
                      <a:pt x="8" y="12"/>
                      <a:pt x="4" y="16"/>
                      <a:pt x="6" y="18"/>
                    </a:cubicBezTo>
                    <a:cubicBezTo>
                      <a:pt x="2" y="19"/>
                      <a:pt x="5" y="20"/>
                      <a:pt x="4" y="22"/>
                    </a:cubicBezTo>
                    <a:cubicBezTo>
                      <a:pt x="3" y="24"/>
                      <a:pt x="0" y="26"/>
                      <a:pt x="1" y="29"/>
                    </a:cubicBezTo>
                    <a:cubicBezTo>
                      <a:pt x="1" y="29"/>
                      <a:pt x="3" y="29"/>
                      <a:pt x="3"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65" name="Freeform 41">
                <a:extLst>
                  <a:ext uri="{FF2B5EF4-FFF2-40B4-BE49-F238E27FC236}">
                    <a16:creationId xmlns:a16="http://schemas.microsoft.com/office/drawing/2014/main" id="{8BFF32F7-0796-4D7B-A6DC-80B9310E9842}"/>
                  </a:ext>
                </a:extLst>
              </p:cNvPr>
              <p:cNvSpPr>
                <a:spLocks/>
              </p:cNvSpPr>
              <p:nvPr/>
            </p:nvSpPr>
            <p:spPr bwMode="auto">
              <a:xfrm>
                <a:off x="3659188" y="3862387"/>
                <a:ext cx="6350" cy="26988"/>
              </a:xfrm>
              <a:custGeom>
                <a:avLst/>
                <a:gdLst>
                  <a:gd name="T0" fmla="*/ 7 w 10"/>
                  <a:gd name="T1" fmla="*/ 3 h 20"/>
                  <a:gd name="T2" fmla="*/ 0 w 10"/>
                  <a:gd name="T3" fmla="*/ 2 h 20"/>
                  <a:gd name="T4" fmla="*/ 10 w 10"/>
                  <a:gd name="T5" fmla="*/ 17 h 20"/>
                  <a:gd name="T6" fmla="*/ 8 w 10"/>
                  <a:gd name="T7" fmla="*/ 14 h 20"/>
                  <a:gd name="T8" fmla="*/ 7 w 10"/>
                  <a:gd name="T9" fmla="*/ 3 h 20"/>
                </a:gdLst>
                <a:ahLst/>
                <a:cxnLst>
                  <a:cxn ang="0">
                    <a:pos x="T0" y="T1"/>
                  </a:cxn>
                  <a:cxn ang="0">
                    <a:pos x="T2" y="T3"/>
                  </a:cxn>
                  <a:cxn ang="0">
                    <a:pos x="T4" y="T5"/>
                  </a:cxn>
                  <a:cxn ang="0">
                    <a:pos x="T6" y="T7"/>
                  </a:cxn>
                  <a:cxn ang="0">
                    <a:pos x="T8" y="T9"/>
                  </a:cxn>
                </a:cxnLst>
                <a:rect l="0" t="0" r="r" b="b"/>
                <a:pathLst>
                  <a:path w="10" h="20">
                    <a:moveTo>
                      <a:pt x="7" y="3"/>
                    </a:moveTo>
                    <a:cubicBezTo>
                      <a:pt x="7" y="0"/>
                      <a:pt x="0" y="1"/>
                      <a:pt x="0" y="2"/>
                    </a:cubicBezTo>
                    <a:cubicBezTo>
                      <a:pt x="0" y="6"/>
                      <a:pt x="8" y="20"/>
                      <a:pt x="10" y="17"/>
                    </a:cubicBezTo>
                    <a:cubicBezTo>
                      <a:pt x="10" y="16"/>
                      <a:pt x="9" y="15"/>
                      <a:pt x="8" y="14"/>
                    </a:cubicBezTo>
                    <a:cubicBezTo>
                      <a:pt x="7" y="10"/>
                      <a:pt x="7" y="7"/>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66" name="Freeform 42">
                <a:extLst>
                  <a:ext uri="{FF2B5EF4-FFF2-40B4-BE49-F238E27FC236}">
                    <a16:creationId xmlns:a16="http://schemas.microsoft.com/office/drawing/2014/main" id="{117B09A8-8A1F-44E3-A07C-C4A4B381A6C4}"/>
                  </a:ext>
                </a:extLst>
              </p:cNvPr>
              <p:cNvSpPr>
                <a:spLocks/>
              </p:cNvSpPr>
              <p:nvPr/>
            </p:nvSpPr>
            <p:spPr bwMode="auto">
              <a:xfrm>
                <a:off x="3540126" y="3789362"/>
                <a:ext cx="6350" cy="9525"/>
              </a:xfrm>
              <a:custGeom>
                <a:avLst/>
                <a:gdLst>
                  <a:gd name="T0" fmla="*/ 9 w 9"/>
                  <a:gd name="T1" fmla="*/ 1 h 6"/>
                  <a:gd name="T2" fmla="*/ 0 w 9"/>
                  <a:gd name="T3" fmla="*/ 2 h 6"/>
                  <a:gd name="T4" fmla="*/ 6 w 9"/>
                  <a:gd name="T5" fmla="*/ 6 h 6"/>
                  <a:gd name="T6" fmla="*/ 9 w 9"/>
                  <a:gd name="T7" fmla="*/ 5 h 6"/>
                  <a:gd name="T8" fmla="*/ 9 w 9"/>
                  <a:gd name="T9" fmla="*/ 4 h 6"/>
                  <a:gd name="T10" fmla="*/ 9 w 9"/>
                  <a:gd name="T11" fmla="*/ 1 h 6"/>
                </a:gdLst>
                <a:ahLst/>
                <a:cxnLst>
                  <a:cxn ang="0">
                    <a:pos x="T0" y="T1"/>
                  </a:cxn>
                  <a:cxn ang="0">
                    <a:pos x="T2" y="T3"/>
                  </a:cxn>
                  <a:cxn ang="0">
                    <a:pos x="T4" y="T5"/>
                  </a:cxn>
                  <a:cxn ang="0">
                    <a:pos x="T6" y="T7"/>
                  </a:cxn>
                  <a:cxn ang="0">
                    <a:pos x="T8" y="T9"/>
                  </a:cxn>
                  <a:cxn ang="0">
                    <a:pos x="T10" y="T11"/>
                  </a:cxn>
                </a:cxnLst>
                <a:rect l="0" t="0" r="r" b="b"/>
                <a:pathLst>
                  <a:path w="9" h="6">
                    <a:moveTo>
                      <a:pt x="9" y="1"/>
                    </a:moveTo>
                    <a:cubicBezTo>
                      <a:pt x="6" y="0"/>
                      <a:pt x="4" y="3"/>
                      <a:pt x="0" y="2"/>
                    </a:cubicBezTo>
                    <a:cubicBezTo>
                      <a:pt x="2" y="5"/>
                      <a:pt x="4" y="5"/>
                      <a:pt x="6" y="6"/>
                    </a:cubicBezTo>
                    <a:cubicBezTo>
                      <a:pt x="7" y="5"/>
                      <a:pt x="8" y="5"/>
                      <a:pt x="9" y="5"/>
                    </a:cubicBezTo>
                    <a:cubicBezTo>
                      <a:pt x="9" y="4"/>
                      <a:pt x="9" y="4"/>
                      <a:pt x="9" y="4"/>
                    </a:cubicBezTo>
                    <a:cubicBezTo>
                      <a:pt x="9" y="3"/>
                      <a:pt x="8" y="3"/>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67" name="Freeform 43">
                <a:extLst>
                  <a:ext uri="{FF2B5EF4-FFF2-40B4-BE49-F238E27FC236}">
                    <a16:creationId xmlns:a16="http://schemas.microsoft.com/office/drawing/2014/main" id="{3BC66DD7-64D1-4896-8FA1-C82D229CFBCF}"/>
                  </a:ext>
                </a:extLst>
              </p:cNvPr>
              <p:cNvSpPr>
                <a:spLocks/>
              </p:cNvSpPr>
              <p:nvPr/>
            </p:nvSpPr>
            <p:spPr bwMode="auto">
              <a:xfrm>
                <a:off x="3754438" y="3509962"/>
                <a:ext cx="25400" cy="31750"/>
              </a:xfrm>
              <a:custGeom>
                <a:avLst/>
                <a:gdLst>
                  <a:gd name="T0" fmla="*/ 3 w 37"/>
                  <a:gd name="T1" fmla="*/ 7 h 22"/>
                  <a:gd name="T2" fmla="*/ 9 w 37"/>
                  <a:gd name="T3" fmla="*/ 6 h 22"/>
                  <a:gd name="T4" fmla="*/ 8 w 37"/>
                  <a:gd name="T5" fmla="*/ 7 h 22"/>
                  <a:gd name="T6" fmla="*/ 12 w 37"/>
                  <a:gd name="T7" fmla="*/ 9 h 22"/>
                  <a:gd name="T8" fmla="*/ 3 w 37"/>
                  <a:gd name="T9" fmla="*/ 11 h 22"/>
                  <a:gd name="T10" fmla="*/ 14 w 37"/>
                  <a:gd name="T11" fmla="*/ 13 h 22"/>
                  <a:gd name="T12" fmla="*/ 21 w 37"/>
                  <a:gd name="T13" fmla="*/ 15 h 22"/>
                  <a:gd name="T14" fmla="*/ 25 w 37"/>
                  <a:gd name="T15" fmla="*/ 20 h 22"/>
                  <a:gd name="T16" fmla="*/ 31 w 37"/>
                  <a:gd name="T17" fmla="*/ 15 h 22"/>
                  <a:gd name="T18" fmla="*/ 29 w 37"/>
                  <a:gd name="T19" fmla="*/ 11 h 22"/>
                  <a:gd name="T20" fmla="*/ 28 w 37"/>
                  <a:gd name="T21" fmla="*/ 9 h 22"/>
                  <a:gd name="T22" fmla="*/ 23 w 37"/>
                  <a:gd name="T23" fmla="*/ 8 h 22"/>
                  <a:gd name="T24" fmla="*/ 15 w 37"/>
                  <a:gd name="T25" fmla="*/ 6 h 22"/>
                  <a:gd name="T26" fmla="*/ 8 w 37"/>
                  <a:gd name="T27" fmla="*/ 1 h 22"/>
                  <a:gd name="T28" fmla="*/ 0 w 37"/>
                  <a:gd name="T29" fmla="*/ 5 h 22"/>
                  <a:gd name="T30" fmla="*/ 5 w 37"/>
                  <a:gd name="T31" fmla="*/ 5 h 22"/>
                  <a:gd name="T32" fmla="*/ 3 w 37"/>
                  <a:gd name="T33"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2">
                    <a:moveTo>
                      <a:pt x="3" y="7"/>
                    </a:moveTo>
                    <a:cubicBezTo>
                      <a:pt x="6" y="8"/>
                      <a:pt x="7" y="4"/>
                      <a:pt x="9" y="6"/>
                    </a:cubicBezTo>
                    <a:cubicBezTo>
                      <a:pt x="8" y="7"/>
                      <a:pt x="8" y="7"/>
                      <a:pt x="8" y="7"/>
                    </a:cubicBezTo>
                    <a:cubicBezTo>
                      <a:pt x="9" y="8"/>
                      <a:pt x="10" y="8"/>
                      <a:pt x="12" y="9"/>
                    </a:cubicBezTo>
                    <a:cubicBezTo>
                      <a:pt x="12" y="13"/>
                      <a:pt x="6" y="9"/>
                      <a:pt x="3" y="11"/>
                    </a:cubicBezTo>
                    <a:cubicBezTo>
                      <a:pt x="4" y="20"/>
                      <a:pt x="12" y="11"/>
                      <a:pt x="14" y="13"/>
                    </a:cubicBezTo>
                    <a:cubicBezTo>
                      <a:pt x="15" y="15"/>
                      <a:pt x="19" y="15"/>
                      <a:pt x="21" y="15"/>
                    </a:cubicBezTo>
                    <a:cubicBezTo>
                      <a:pt x="24" y="15"/>
                      <a:pt x="24" y="17"/>
                      <a:pt x="25" y="20"/>
                    </a:cubicBezTo>
                    <a:cubicBezTo>
                      <a:pt x="26" y="22"/>
                      <a:pt x="37" y="22"/>
                      <a:pt x="31" y="15"/>
                    </a:cubicBezTo>
                    <a:cubicBezTo>
                      <a:pt x="31" y="14"/>
                      <a:pt x="29" y="13"/>
                      <a:pt x="29" y="11"/>
                    </a:cubicBezTo>
                    <a:cubicBezTo>
                      <a:pt x="30" y="10"/>
                      <a:pt x="30" y="10"/>
                      <a:pt x="28" y="9"/>
                    </a:cubicBezTo>
                    <a:cubicBezTo>
                      <a:pt x="26" y="7"/>
                      <a:pt x="26" y="7"/>
                      <a:pt x="23" y="8"/>
                    </a:cubicBezTo>
                    <a:cubicBezTo>
                      <a:pt x="24" y="2"/>
                      <a:pt x="17" y="5"/>
                      <a:pt x="15" y="6"/>
                    </a:cubicBezTo>
                    <a:cubicBezTo>
                      <a:pt x="14" y="3"/>
                      <a:pt x="12" y="0"/>
                      <a:pt x="8" y="1"/>
                    </a:cubicBezTo>
                    <a:cubicBezTo>
                      <a:pt x="4" y="1"/>
                      <a:pt x="1" y="0"/>
                      <a:pt x="0" y="5"/>
                    </a:cubicBezTo>
                    <a:cubicBezTo>
                      <a:pt x="1" y="5"/>
                      <a:pt x="3" y="5"/>
                      <a:pt x="5" y="5"/>
                    </a:cubicBezTo>
                    <a:cubicBezTo>
                      <a:pt x="4" y="5"/>
                      <a:pt x="3" y="7"/>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68" name="Freeform 44">
                <a:extLst>
                  <a:ext uri="{FF2B5EF4-FFF2-40B4-BE49-F238E27FC236}">
                    <a16:creationId xmlns:a16="http://schemas.microsoft.com/office/drawing/2014/main" id="{24C040F5-A2DD-459E-A9DD-F40EEC958D1B}"/>
                  </a:ext>
                </a:extLst>
              </p:cNvPr>
              <p:cNvSpPr>
                <a:spLocks/>
              </p:cNvSpPr>
              <p:nvPr/>
            </p:nvSpPr>
            <p:spPr bwMode="auto">
              <a:xfrm>
                <a:off x="3832226" y="3949700"/>
                <a:ext cx="6350" cy="6350"/>
              </a:xfrm>
              <a:custGeom>
                <a:avLst/>
                <a:gdLst>
                  <a:gd name="T0" fmla="*/ 7 w 9"/>
                  <a:gd name="T1" fmla="*/ 2 h 4"/>
                  <a:gd name="T2" fmla="*/ 7 w 9"/>
                  <a:gd name="T3" fmla="*/ 3 h 4"/>
                  <a:gd name="T4" fmla="*/ 7 w 9"/>
                  <a:gd name="T5" fmla="*/ 4 h 4"/>
                  <a:gd name="T6" fmla="*/ 8 w 9"/>
                  <a:gd name="T7" fmla="*/ 1 h 4"/>
                  <a:gd name="T8" fmla="*/ 7 w 9"/>
                  <a:gd name="T9" fmla="*/ 2 h 4"/>
                  <a:gd name="T10" fmla="*/ 4 w 9"/>
                  <a:gd name="T11" fmla="*/ 0 h 4"/>
                  <a:gd name="T12" fmla="*/ 0 w 9"/>
                  <a:gd name="T13" fmla="*/ 1 h 4"/>
                  <a:gd name="T14" fmla="*/ 2 w 9"/>
                  <a:gd name="T15" fmla="*/ 1 h 4"/>
                  <a:gd name="T16" fmla="*/ 7 w 9"/>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
                    <a:moveTo>
                      <a:pt x="7" y="2"/>
                    </a:moveTo>
                    <a:cubicBezTo>
                      <a:pt x="7" y="3"/>
                      <a:pt x="7" y="3"/>
                      <a:pt x="7" y="3"/>
                    </a:cubicBezTo>
                    <a:cubicBezTo>
                      <a:pt x="7" y="4"/>
                      <a:pt x="7" y="4"/>
                      <a:pt x="7" y="4"/>
                    </a:cubicBezTo>
                    <a:cubicBezTo>
                      <a:pt x="8" y="2"/>
                      <a:pt x="9" y="2"/>
                      <a:pt x="8" y="1"/>
                    </a:cubicBezTo>
                    <a:cubicBezTo>
                      <a:pt x="7" y="2"/>
                      <a:pt x="7" y="2"/>
                      <a:pt x="7" y="2"/>
                    </a:cubicBezTo>
                    <a:cubicBezTo>
                      <a:pt x="7" y="0"/>
                      <a:pt x="5" y="0"/>
                      <a:pt x="4" y="0"/>
                    </a:cubicBezTo>
                    <a:cubicBezTo>
                      <a:pt x="3" y="1"/>
                      <a:pt x="2" y="0"/>
                      <a:pt x="0" y="1"/>
                    </a:cubicBezTo>
                    <a:cubicBezTo>
                      <a:pt x="1" y="1"/>
                      <a:pt x="1" y="1"/>
                      <a:pt x="2" y="1"/>
                    </a:cubicBezTo>
                    <a:cubicBezTo>
                      <a:pt x="3" y="2"/>
                      <a:pt x="6" y="4"/>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69" name="Freeform 45">
                <a:extLst>
                  <a:ext uri="{FF2B5EF4-FFF2-40B4-BE49-F238E27FC236}">
                    <a16:creationId xmlns:a16="http://schemas.microsoft.com/office/drawing/2014/main" id="{79BA2330-BF9B-4D24-81D9-FA0239CC5F2D}"/>
                  </a:ext>
                </a:extLst>
              </p:cNvPr>
              <p:cNvSpPr>
                <a:spLocks/>
              </p:cNvSpPr>
              <p:nvPr/>
            </p:nvSpPr>
            <p:spPr bwMode="auto">
              <a:xfrm>
                <a:off x="3830638" y="3949700"/>
                <a:ext cx="1588" cy="1588"/>
              </a:xfrm>
              <a:custGeom>
                <a:avLst/>
                <a:gdLst>
                  <a:gd name="T0" fmla="*/ 3 w 3"/>
                  <a:gd name="T1" fmla="*/ 0 h 1"/>
                  <a:gd name="T2" fmla="*/ 1 w 3"/>
                  <a:gd name="T3" fmla="*/ 0 h 1"/>
                  <a:gd name="T4" fmla="*/ 0 w 3"/>
                  <a:gd name="T5" fmla="*/ 0 h 1"/>
                  <a:gd name="T6" fmla="*/ 3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2" y="0"/>
                      <a:pt x="2" y="0"/>
                      <a:pt x="1" y="0"/>
                    </a:cubicBezTo>
                    <a:cubicBezTo>
                      <a:pt x="1" y="0"/>
                      <a:pt x="1" y="0"/>
                      <a:pt x="0" y="0"/>
                    </a:cubicBezTo>
                    <a:cubicBezTo>
                      <a:pt x="1" y="1"/>
                      <a:pt x="2" y="1"/>
                      <a:pt x="3" y="1"/>
                    </a:cubicBez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70" name="Freeform 46">
                <a:extLst>
                  <a:ext uri="{FF2B5EF4-FFF2-40B4-BE49-F238E27FC236}">
                    <a16:creationId xmlns:a16="http://schemas.microsoft.com/office/drawing/2014/main" id="{D7B1EB36-2673-4B98-B837-AA0B1947A4D6}"/>
                  </a:ext>
                </a:extLst>
              </p:cNvPr>
              <p:cNvSpPr>
                <a:spLocks noEditPoints="1"/>
              </p:cNvSpPr>
              <p:nvPr/>
            </p:nvSpPr>
            <p:spPr bwMode="auto">
              <a:xfrm>
                <a:off x="3538538" y="3598862"/>
                <a:ext cx="390525" cy="695325"/>
              </a:xfrm>
              <a:custGeom>
                <a:avLst/>
                <a:gdLst>
                  <a:gd name="T0" fmla="*/ 540 w 558"/>
                  <a:gd name="T1" fmla="*/ 191 h 495"/>
                  <a:gd name="T2" fmla="*/ 529 w 558"/>
                  <a:gd name="T3" fmla="*/ 172 h 495"/>
                  <a:gd name="T4" fmla="*/ 489 w 558"/>
                  <a:gd name="T5" fmla="*/ 145 h 495"/>
                  <a:gd name="T6" fmla="*/ 446 w 558"/>
                  <a:gd name="T7" fmla="*/ 131 h 495"/>
                  <a:gd name="T8" fmla="*/ 425 w 558"/>
                  <a:gd name="T9" fmla="*/ 195 h 495"/>
                  <a:gd name="T10" fmla="*/ 365 w 558"/>
                  <a:gd name="T11" fmla="*/ 133 h 495"/>
                  <a:gd name="T12" fmla="*/ 393 w 558"/>
                  <a:gd name="T13" fmla="*/ 104 h 495"/>
                  <a:gd name="T14" fmla="*/ 410 w 558"/>
                  <a:gd name="T15" fmla="*/ 82 h 495"/>
                  <a:gd name="T16" fmla="*/ 430 w 558"/>
                  <a:gd name="T17" fmla="*/ 53 h 495"/>
                  <a:gd name="T18" fmla="*/ 397 w 558"/>
                  <a:gd name="T19" fmla="*/ 57 h 495"/>
                  <a:gd name="T20" fmla="*/ 372 w 558"/>
                  <a:gd name="T21" fmla="*/ 35 h 495"/>
                  <a:gd name="T22" fmla="*/ 357 w 558"/>
                  <a:gd name="T23" fmla="*/ 29 h 495"/>
                  <a:gd name="T24" fmla="*/ 360 w 558"/>
                  <a:gd name="T25" fmla="*/ 75 h 495"/>
                  <a:gd name="T26" fmla="*/ 294 w 558"/>
                  <a:gd name="T27" fmla="*/ 63 h 495"/>
                  <a:gd name="T28" fmla="*/ 268 w 558"/>
                  <a:gd name="T29" fmla="*/ 61 h 495"/>
                  <a:gd name="T30" fmla="*/ 211 w 558"/>
                  <a:gd name="T31" fmla="*/ 53 h 495"/>
                  <a:gd name="T32" fmla="*/ 114 w 558"/>
                  <a:gd name="T33" fmla="*/ 45 h 495"/>
                  <a:gd name="T34" fmla="*/ 8 w 558"/>
                  <a:gd name="T35" fmla="*/ 63 h 495"/>
                  <a:gd name="T36" fmla="*/ 12 w 558"/>
                  <a:gd name="T37" fmla="*/ 84 h 495"/>
                  <a:gd name="T38" fmla="*/ 21 w 558"/>
                  <a:gd name="T39" fmla="*/ 113 h 495"/>
                  <a:gd name="T40" fmla="*/ 54 w 558"/>
                  <a:gd name="T41" fmla="*/ 153 h 495"/>
                  <a:gd name="T42" fmla="*/ 58 w 558"/>
                  <a:gd name="T43" fmla="*/ 164 h 495"/>
                  <a:gd name="T44" fmla="*/ 97 w 558"/>
                  <a:gd name="T45" fmla="*/ 137 h 495"/>
                  <a:gd name="T46" fmla="*/ 181 w 558"/>
                  <a:gd name="T47" fmla="*/ 180 h 495"/>
                  <a:gd name="T48" fmla="*/ 219 w 558"/>
                  <a:gd name="T49" fmla="*/ 296 h 495"/>
                  <a:gd name="T50" fmla="*/ 272 w 558"/>
                  <a:gd name="T51" fmla="*/ 379 h 495"/>
                  <a:gd name="T52" fmla="*/ 267 w 558"/>
                  <a:gd name="T53" fmla="*/ 359 h 495"/>
                  <a:gd name="T54" fmla="*/ 311 w 558"/>
                  <a:gd name="T55" fmla="*/ 411 h 495"/>
                  <a:gd name="T56" fmla="*/ 409 w 558"/>
                  <a:gd name="T57" fmla="*/ 480 h 495"/>
                  <a:gd name="T58" fmla="*/ 447 w 558"/>
                  <a:gd name="T59" fmla="*/ 484 h 495"/>
                  <a:gd name="T60" fmla="*/ 395 w 558"/>
                  <a:gd name="T61" fmla="*/ 437 h 495"/>
                  <a:gd name="T62" fmla="*/ 396 w 558"/>
                  <a:gd name="T63" fmla="*/ 410 h 495"/>
                  <a:gd name="T64" fmla="*/ 354 w 558"/>
                  <a:gd name="T65" fmla="*/ 419 h 495"/>
                  <a:gd name="T66" fmla="*/ 386 w 558"/>
                  <a:gd name="T67" fmla="*/ 361 h 495"/>
                  <a:gd name="T68" fmla="*/ 423 w 558"/>
                  <a:gd name="T69" fmla="*/ 372 h 495"/>
                  <a:gd name="T70" fmla="*/ 442 w 558"/>
                  <a:gd name="T71" fmla="*/ 335 h 495"/>
                  <a:gd name="T72" fmla="*/ 457 w 558"/>
                  <a:gd name="T73" fmla="*/ 316 h 495"/>
                  <a:gd name="T74" fmla="*/ 457 w 558"/>
                  <a:gd name="T75" fmla="*/ 311 h 495"/>
                  <a:gd name="T76" fmla="*/ 478 w 558"/>
                  <a:gd name="T77" fmla="*/ 283 h 495"/>
                  <a:gd name="T78" fmla="*/ 504 w 558"/>
                  <a:gd name="T79" fmla="*/ 256 h 495"/>
                  <a:gd name="T80" fmla="*/ 518 w 558"/>
                  <a:gd name="T81" fmla="*/ 260 h 495"/>
                  <a:gd name="T82" fmla="*/ 515 w 558"/>
                  <a:gd name="T83" fmla="*/ 250 h 495"/>
                  <a:gd name="T84" fmla="*/ 496 w 558"/>
                  <a:gd name="T85" fmla="*/ 231 h 495"/>
                  <a:gd name="T86" fmla="*/ 238 w 558"/>
                  <a:gd name="T87" fmla="*/ 89 h 495"/>
                  <a:gd name="T88" fmla="*/ 224 w 558"/>
                  <a:gd name="T89" fmla="*/ 86 h 495"/>
                  <a:gd name="T90" fmla="*/ 243 w 558"/>
                  <a:gd name="T91" fmla="*/ 77 h 495"/>
                  <a:gd name="T92" fmla="*/ 279 w 558"/>
                  <a:gd name="T93" fmla="*/ 119 h 495"/>
                  <a:gd name="T94" fmla="*/ 269 w 558"/>
                  <a:gd name="T95" fmla="*/ 129 h 495"/>
                  <a:gd name="T96" fmla="*/ 257 w 558"/>
                  <a:gd name="T97" fmla="*/ 116 h 495"/>
                  <a:gd name="T98" fmla="*/ 354 w 558"/>
                  <a:gd name="T99" fmla="*/ 210 h 495"/>
                  <a:gd name="T100" fmla="*/ 342 w 558"/>
                  <a:gd name="T101" fmla="*/ 192 h 495"/>
                  <a:gd name="T102" fmla="*/ 355 w 558"/>
                  <a:gd name="T103" fmla="*/ 215 h 495"/>
                  <a:gd name="T104" fmla="*/ 404 w 558"/>
                  <a:gd name="T105" fmla="*/ 277 h 495"/>
                  <a:gd name="T106" fmla="*/ 413 w 558"/>
                  <a:gd name="T107" fmla="*/ 251 h 495"/>
                  <a:gd name="T108" fmla="*/ 377 w 558"/>
                  <a:gd name="T109" fmla="*/ 244 h 495"/>
                  <a:gd name="T110" fmla="*/ 412 w 558"/>
                  <a:gd name="T111" fmla="*/ 235 h 495"/>
                  <a:gd name="T112" fmla="*/ 431 w 558"/>
                  <a:gd name="T113" fmla="*/ 258 h 495"/>
                  <a:gd name="T114" fmla="*/ 419 w 558"/>
                  <a:gd name="T115" fmla="*/ 280 h 495"/>
                  <a:gd name="T116" fmla="*/ 447 w 558"/>
                  <a:gd name="T117" fmla="*/ 26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8" h="495">
                    <a:moveTo>
                      <a:pt x="543" y="211"/>
                    </a:moveTo>
                    <a:cubicBezTo>
                      <a:pt x="545" y="210"/>
                      <a:pt x="547" y="210"/>
                      <a:pt x="549" y="210"/>
                    </a:cubicBezTo>
                    <a:cubicBezTo>
                      <a:pt x="550" y="210"/>
                      <a:pt x="554" y="207"/>
                      <a:pt x="555" y="206"/>
                    </a:cubicBezTo>
                    <a:cubicBezTo>
                      <a:pt x="557" y="203"/>
                      <a:pt x="554" y="202"/>
                      <a:pt x="555" y="200"/>
                    </a:cubicBezTo>
                    <a:cubicBezTo>
                      <a:pt x="556" y="198"/>
                      <a:pt x="558" y="194"/>
                      <a:pt x="555" y="193"/>
                    </a:cubicBezTo>
                    <a:cubicBezTo>
                      <a:pt x="552" y="192"/>
                      <a:pt x="550" y="191"/>
                      <a:pt x="549" y="194"/>
                    </a:cubicBezTo>
                    <a:cubicBezTo>
                      <a:pt x="547" y="192"/>
                      <a:pt x="550" y="192"/>
                      <a:pt x="549" y="190"/>
                    </a:cubicBezTo>
                    <a:cubicBezTo>
                      <a:pt x="549" y="188"/>
                      <a:pt x="545" y="188"/>
                      <a:pt x="544" y="188"/>
                    </a:cubicBezTo>
                    <a:cubicBezTo>
                      <a:pt x="545" y="189"/>
                      <a:pt x="545" y="189"/>
                      <a:pt x="546" y="189"/>
                    </a:cubicBezTo>
                    <a:cubicBezTo>
                      <a:pt x="544" y="189"/>
                      <a:pt x="542" y="190"/>
                      <a:pt x="540" y="191"/>
                    </a:cubicBezTo>
                    <a:cubicBezTo>
                      <a:pt x="540" y="191"/>
                      <a:pt x="540" y="192"/>
                      <a:pt x="538" y="193"/>
                    </a:cubicBezTo>
                    <a:cubicBezTo>
                      <a:pt x="537" y="193"/>
                      <a:pt x="536" y="193"/>
                      <a:pt x="536" y="195"/>
                    </a:cubicBezTo>
                    <a:cubicBezTo>
                      <a:pt x="535" y="196"/>
                      <a:pt x="534" y="192"/>
                      <a:pt x="536" y="191"/>
                    </a:cubicBezTo>
                    <a:cubicBezTo>
                      <a:pt x="538" y="191"/>
                      <a:pt x="542" y="190"/>
                      <a:pt x="543" y="188"/>
                    </a:cubicBezTo>
                    <a:cubicBezTo>
                      <a:pt x="541" y="189"/>
                      <a:pt x="539" y="190"/>
                      <a:pt x="538" y="189"/>
                    </a:cubicBezTo>
                    <a:cubicBezTo>
                      <a:pt x="540" y="188"/>
                      <a:pt x="543" y="187"/>
                      <a:pt x="545" y="187"/>
                    </a:cubicBezTo>
                    <a:cubicBezTo>
                      <a:pt x="550" y="186"/>
                      <a:pt x="545" y="184"/>
                      <a:pt x="543" y="182"/>
                    </a:cubicBezTo>
                    <a:cubicBezTo>
                      <a:pt x="540" y="180"/>
                      <a:pt x="539" y="180"/>
                      <a:pt x="535" y="180"/>
                    </a:cubicBezTo>
                    <a:cubicBezTo>
                      <a:pt x="533" y="179"/>
                      <a:pt x="535" y="178"/>
                      <a:pt x="533" y="176"/>
                    </a:cubicBezTo>
                    <a:cubicBezTo>
                      <a:pt x="533" y="175"/>
                      <a:pt x="531" y="174"/>
                      <a:pt x="529" y="172"/>
                    </a:cubicBezTo>
                    <a:cubicBezTo>
                      <a:pt x="529" y="172"/>
                      <a:pt x="526" y="171"/>
                      <a:pt x="526" y="170"/>
                    </a:cubicBezTo>
                    <a:cubicBezTo>
                      <a:pt x="526" y="168"/>
                      <a:pt x="529" y="166"/>
                      <a:pt x="529" y="165"/>
                    </a:cubicBezTo>
                    <a:cubicBezTo>
                      <a:pt x="528" y="162"/>
                      <a:pt x="524" y="158"/>
                      <a:pt x="523" y="155"/>
                    </a:cubicBezTo>
                    <a:cubicBezTo>
                      <a:pt x="520" y="151"/>
                      <a:pt x="517" y="140"/>
                      <a:pt x="512" y="140"/>
                    </a:cubicBezTo>
                    <a:cubicBezTo>
                      <a:pt x="513" y="139"/>
                      <a:pt x="513" y="137"/>
                      <a:pt x="513" y="136"/>
                    </a:cubicBezTo>
                    <a:cubicBezTo>
                      <a:pt x="511" y="136"/>
                      <a:pt x="508" y="140"/>
                      <a:pt x="508" y="143"/>
                    </a:cubicBezTo>
                    <a:cubicBezTo>
                      <a:pt x="509" y="145"/>
                      <a:pt x="506" y="148"/>
                      <a:pt x="505" y="151"/>
                    </a:cubicBezTo>
                    <a:cubicBezTo>
                      <a:pt x="505" y="151"/>
                      <a:pt x="504" y="151"/>
                      <a:pt x="503" y="150"/>
                    </a:cubicBezTo>
                    <a:cubicBezTo>
                      <a:pt x="501" y="164"/>
                      <a:pt x="490" y="141"/>
                      <a:pt x="487" y="151"/>
                    </a:cubicBezTo>
                    <a:cubicBezTo>
                      <a:pt x="485" y="150"/>
                      <a:pt x="488" y="147"/>
                      <a:pt x="489" y="145"/>
                    </a:cubicBezTo>
                    <a:cubicBezTo>
                      <a:pt x="489" y="146"/>
                      <a:pt x="488" y="145"/>
                      <a:pt x="487" y="145"/>
                    </a:cubicBezTo>
                    <a:cubicBezTo>
                      <a:pt x="488" y="143"/>
                      <a:pt x="487" y="141"/>
                      <a:pt x="487" y="139"/>
                    </a:cubicBezTo>
                    <a:cubicBezTo>
                      <a:pt x="487" y="136"/>
                      <a:pt x="487" y="135"/>
                      <a:pt x="489" y="133"/>
                    </a:cubicBezTo>
                    <a:cubicBezTo>
                      <a:pt x="487" y="132"/>
                      <a:pt x="485" y="130"/>
                      <a:pt x="482" y="130"/>
                    </a:cubicBezTo>
                    <a:cubicBezTo>
                      <a:pt x="479" y="131"/>
                      <a:pt x="478" y="129"/>
                      <a:pt x="477" y="126"/>
                    </a:cubicBezTo>
                    <a:cubicBezTo>
                      <a:pt x="476" y="124"/>
                      <a:pt x="473" y="122"/>
                      <a:pt x="471" y="121"/>
                    </a:cubicBezTo>
                    <a:cubicBezTo>
                      <a:pt x="469" y="119"/>
                      <a:pt x="467" y="118"/>
                      <a:pt x="464" y="119"/>
                    </a:cubicBezTo>
                    <a:cubicBezTo>
                      <a:pt x="460" y="121"/>
                      <a:pt x="455" y="117"/>
                      <a:pt x="450" y="118"/>
                    </a:cubicBezTo>
                    <a:cubicBezTo>
                      <a:pt x="447" y="118"/>
                      <a:pt x="446" y="119"/>
                      <a:pt x="446" y="122"/>
                    </a:cubicBezTo>
                    <a:cubicBezTo>
                      <a:pt x="448" y="126"/>
                      <a:pt x="448" y="127"/>
                      <a:pt x="446" y="131"/>
                    </a:cubicBezTo>
                    <a:cubicBezTo>
                      <a:pt x="446" y="134"/>
                      <a:pt x="447" y="137"/>
                      <a:pt x="448" y="139"/>
                    </a:cubicBezTo>
                    <a:cubicBezTo>
                      <a:pt x="449" y="144"/>
                      <a:pt x="448" y="143"/>
                      <a:pt x="445" y="147"/>
                    </a:cubicBezTo>
                    <a:cubicBezTo>
                      <a:pt x="443" y="149"/>
                      <a:pt x="443" y="149"/>
                      <a:pt x="446" y="152"/>
                    </a:cubicBezTo>
                    <a:cubicBezTo>
                      <a:pt x="447" y="155"/>
                      <a:pt x="449" y="157"/>
                      <a:pt x="452" y="159"/>
                    </a:cubicBezTo>
                    <a:cubicBezTo>
                      <a:pt x="454" y="162"/>
                      <a:pt x="453" y="171"/>
                      <a:pt x="452" y="175"/>
                    </a:cubicBezTo>
                    <a:cubicBezTo>
                      <a:pt x="449" y="179"/>
                      <a:pt x="442" y="181"/>
                      <a:pt x="438" y="184"/>
                    </a:cubicBezTo>
                    <a:cubicBezTo>
                      <a:pt x="439" y="186"/>
                      <a:pt x="442" y="189"/>
                      <a:pt x="442" y="191"/>
                    </a:cubicBezTo>
                    <a:cubicBezTo>
                      <a:pt x="443" y="195"/>
                      <a:pt x="443" y="199"/>
                      <a:pt x="444" y="203"/>
                    </a:cubicBezTo>
                    <a:cubicBezTo>
                      <a:pt x="445" y="206"/>
                      <a:pt x="437" y="214"/>
                      <a:pt x="434" y="210"/>
                    </a:cubicBezTo>
                    <a:cubicBezTo>
                      <a:pt x="430" y="206"/>
                      <a:pt x="425" y="201"/>
                      <a:pt x="425" y="195"/>
                    </a:cubicBezTo>
                    <a:cubicBezTo>
                      <a:pt x="425" y="190"/>
                      <a:pt x="425" y="186"/>
                      <a:pt x="425" y="181"/>
                    </a:cubicBezTo>
                    <a:cubicBezTo>
                      <a:pt x="425" y="180"/>
                      <a:pt x="420" y="181"/>
                      <a:pt x="419" y="180"/>
                    </a:cubicBezTo>
                    <a:cubicBezTo>
                      <a:pt x="416" y="180"/>
                      <a:pt x="413" y="179"/>
                      <a:pt x="410" y="179"/>
                    </a:cubicBezTo>
                    <a:cubicBezTo>
                      <a:pt x="407" y="179"/>
                      <a:pt x="404" y="175"/>
                      <a:pt x="403" y="174"/>
                    </a:cubicBezTo>
                    <a:cubicBezTo>
                      <a:pt x="397" y="170"/>
                      <a:pt x="393" y="168"/>
                      <a:pt x="387" y="165"/>
                    </a:cubicBezTo>
                    <a:cubicBezTo>
                      <a:pt x="385" y="164"/>
                      <a:pt x="383" y="163"/>
                      <a:pt x="381" y="164"/>
                    </a:cubicBezTo>
                    <a:cubicBezTo>
                      <a:pt x="376" y="164"/>
                      <a:pt x="376" y="166"/>
                      <a:pt x="374" y="162"/>
                    </a:cubicBezTo>
                    <a:cubicBezTo>
                      <a:pt x="373" y="159"/>
                      <a:pt x="372" y="153"/>
                      <a:pt x="370" y="151"/>
                    </a:cubicBezTo>
                    <a:cubicBezTo>
                      <a:pt x="369" y="149"/>
                      <a:pt x="364" y="149"/>
                      <a:pt x="362" y="149"/>
                    </a:cubicBezTo>
                    <a:cubicBezTo>
                      <a:pt x="363" y="143"/>
                      <a:pt x="364" y="138"/>
                      <a:pt x="365" y="133"/>
                    </a:cubicBezTo>
                    <a:cubicBezTo>
                      <a:pt x="366" y="128"/>
                      <a:pt x="370" y="123"/>
                      <a:pt x="372" y="119"/>
                    </a:cubicBezTo>
                    <a:cubicBezTo>
                      <a:pt x="373" y="118"/>
                      <a:pt x="374" y="115"/>
                      <a:pt x="376" y="115"/>
                    </a:cubicBezTo>
                    <a:cubicBezTo>
                      <a:pt x="379" y="115"/>
                      <a:pt x="380" y="115"/>
                      <a:pt x="383" y="114"/>
                    </a:cubicBezTo>
                    <a:cubicBezTo>
                      <a:pt x="385" y="112"/>
                      <a:pt x="383" y="110"/>
                      <a:pt x="381" y="109"/>
                    </a:cubicBezTo>
                    <a:cubicBezTo>
                      <a:pt x="378" y="107"/>
                      <a:pt x="377" y="107"/>
                      <a:pt x="374" y="108"/>
                    </a:cubicBezTo>
                    <a:cubicBezTo>
                      <a:pt x="375" y="107"/>
                      <a:pt x="376" y="107"/>
                      <a:pt x="376" y="107"/>
                    </a:cubicBezTo>
                    <a:cubicBezTo>
                      <a:pt x="374" y="105"/>
                      <a:pt x="372" y="105"/>
                      <a:pt x="370" y="104"/>
                    </a:cubicBezTo>
                    <a:cubicBezTo>
                      <a:pt x="373" y="105"/>
                      <a:pt x="376" y="105"/>
                      <a:pt x="379" y="106"/>
                    </a:cubicBezTo>
                    <a:cubicBezTo>
                      <a:pt x="383" y="108"/>
                      <a:pt x="384" y="107"/>
                      <a:pt x="388" y="105"/>
                    </a:cubicBezTo>
                    <a:cubicBezTo>
                      <a:pt x="390" y="103"/>
                      <a:pt x="391" y="104"/>
                      <a:pt x="393" y="104"/>
                    </a:cubicBezTo>
                    <a:cubicBezTo>
                      <a:pt x="394" y="105"/>
                      <a:pt x="395" y="103"/>
                      <a:pt x="397" y="103"/>
                    </a:cubicBezTo>
                    <a:cubicBezTo>
                      <a:pt x="399" y="101"/>
                      <a:pt x="400" y="95"/>
                      <a:pt x="402" y="93"/>
                    </a:cubicBezTo>
                    <a:cubicBezTo>
                      <a:pt x="399" y="93"/>
                      <a:pt x="394" y="93"/>
                      <a:pt x="392" y="92"/>
                    </a:cubicBezTo>
                    <a:cubicBezTo>
                      <a:pt x="388" y="90"/>
                      <a:pt x="384" y="88"/>
                      <a:pt x="380" y="86"/>
                    </a:cubicBezTo>
                    <a:cubicBezTo>
                      <a:pt x="386" y="86"/>
                      <a:pt x="390" y="86"/>
                      <a:pt x="395" y="89"/>
                    </a:cubicBezTo>
                    <a:cubicBezTo>
                      <a:pt x="398" y="91"/>
                      <a:pt x="399" y="92"/>
                      <a:pt x="402" y="90"/>
                    </a:cubicBezTo>
                    <a:cubicBezTo>
                      <a:pt x="404" y="89"/>
                      <a:pt x="406" y="86"/>
                      <a:pt x="407" y="84"/>
                    </a:cubicBezTo>
                    <a:cubicBezTo>
                      <a:pt x="406" y="83"/>
                      <a:pt x="404" y="82"/>
                      <a:pt x="403" y="82"/>
                    </a:cubicBezTo>
                    <a:cubicBezTo>
                      <a:pt x="404" y="79"/>
                      <a:pt x="407" y="80"/>
                      <a:pt x="409" y="80"/>
                    </a:cubicBezTo>
                    <a:cubicBezTo>
                      <a:pt x="410" y="80"/>
                      <a:pt x="409" y="82"/>
                      <a:pt x="410" y="82"/>
                    </a:cubicBezTo>
                    <a:cubicBezTo>
                      <a:pt x="411" y="83"/>
                      <a:pt x="413" y="83"/>
                      <a:pt x="415" y="84"/>
                    </a:cubicBezTo>
                    <a:cubicBezTo>
                      <a:pt x="414" y="83"/>
                      <a:pt x="414" y="82"/>
                      <a:pt x="414" y="82"/>
                    </a:cubicBezTo>
                    <a:cubicBezTo>
                      <a:pt x="415" y="82"/>
                      <a:pt x="416" y="83"/>
                      <a:pt x="418" y="84"/>
                    </a:cubicBezTo>
                    <a:cubicBezTo>
                      <a:pt x="417" y="82"/>
                      <a:pt x="416" y="80"/>
                      <a:pt x="415" y="78"/>
                    </a:cubicBezTo>
                    <a:cubicBezTo>
                      <a:pt x="417" y="80"/>
                      <a:pt x="418" y="82"/>
                      <a:pt x="421" y="81"/>
                    </a:cubicBezTo>
                    <a:cubicBezTo>
                      <a:pt x="423" y="80"/>
                      <a:pt x="427" y="78"/>
                      <a:pt x="429" y="76"/>
                    </a:cubicBezTo>
                    <a:cubicBezTo>
                      <a:pt x="431" y="73"/>
                      <a:pt x="430" y="71"/>
                      <a:pt x="427" y="69"/>
                    </a:cubicBezTo>
                    <a:cubicBezTo>
                      <a:pt x="425" y="67"/>
                      <a:pt x="425" y="64"/>
                      <a:pt x="423" y="61"/>
                    </a:cubicBezTo>
                    <a:cubicBezTo>
                      <a:pt x="425" y="61"/>
                      <a:pt x="428" y="61"/>
                      <a:pt x="429" y="60"/>
                    </a:cubicBezTo>
                    <a:cubicBezTo>
                      <a:pt x="430" y="58"/>
                      <a:pt x="429" y="56"/>
                      <a:pt x="430" y="53"/>
                    </a:cubicBezTo>
                    <a:cubicBezTo>
                      <a:pt x="426" y="53"/>
                      <a:pt x="425" y="52"/>
                      <a:pt x="423" y="49"/>
                    </a:cubicBezTo>
                    <a:cubicBezTo>
                      <a:pt x="422" y="48"/>
                      <a:pt x="416" y="48"/>
                      <a:pt x="415" y="47"/>
                    </a:cubicBezTo>
                    <a:cubicBezTo>
                      <a:pt x="412" y="47"/>
                      <a:pt x="410" y="46"/>
                      <a:pt x="409" y="49"/>
                    </a:cubicBezTo>
                    <a:cubicBezTo>
                      <a:pt x="409" y="53"/>
                      <a:pt x="411" y="54"/>
                      <a:pt x="413" y="57"/>
                    </a:cubicBezTo>
                    <a:cubicBezTo>
                      <a:pt x="408" y="59"/>
                      <a:pt x="408" y="59"/>
                      <a:pt x="408" y="64"/>
                    </a:cubicBezTo>
                    <a:cubicBezTo>
                      <a:pt x="408" y="66"/>
                      <a:pt x="406" y="67"/>
                      <a:pt x="405" y="68"/>
                    </a:cubicBezTo>
                    <a:cubicBezTo>
                      <a:pt x="404" y="69"/>
                      <a:pt x="404" y="70"/>
                      <a:pt x="404" y="72"/>
                    </a:cubicBezTo>
                    <a:cubicBezTo>
                      <a:pt x="403" y="79"/>
                      <a:pt x="389" y="66"/>
                      <a:pt x="395" y="62"/>
                    </a:cubicBezTo>
                    <a:cubicBezTo>
                      <a:pt x="395" y="63"/>
                      <a:pt x="396" y="63"/>
                      <a:pt x="396" y="64"/>
                    </a:cubicBezTo>
                    <a:cubicBezTo>
                      <a:pt x="399" y="63"/>
                      <a:pt x="397" y="60"/>
                      <a:pt x="397" y="57"/>
                    </a:cubicBezTo>
                    <a:cubicBezTo>
                      <a:pt x="397" y="55"/>
                      <a:pt x="392" y="54"/>
                      <a:pt x="391" y="53"/>
                    </a:cubicBezTo>
                    <a:cubicBezTo>
                      <a:pt x="389" y="52"/>
                      <a:pt x="388" y="57"/>
                      <a:pt x="388" y="57"/>
                    </a:cubicBezTo>
                    <a:cubicBezTo>
                      <a:pt x="388" y="61"/>
                      <a:pt x="387" y="61"/>
                      <a:pt x="386" y="64"/>
                    </a:cubicBezTo>
                    <a:cubicBezTo>
                      <a:pt x="383" y="62"/>
                      <a:pt x="383" y="61"/>
                      <a:pt x="385" y="59"/>
                    </a:cubicBezTo>
                    <a:cubicBezTo>
                      <a:pt x="385" y="55"/>
                      <a:pt x="384" y="55"/>
                      <a:pt x="381" y="53"/>
                    </a:cubicBezTo>
                    <a:cubicBezTo>
                      <a:pt x="383" y="53"/>
                      <a:pt x="384" y="52"/>
                      <a:pt x="385" y="51"/>
                    </a:cubicBezTo>
                    <a:cubicBezTo>
                      <a:pt x="383" y="50"/>
                      <a:pt x="381" y="48"/>
                      <a:pt x="379" y="50"/>
                    </a:cubicBezTo>
                    <a:cubicBezTo>
                      <a:pt x="377" y="51"/>
                      <a:pt x="375" y="49"/>
                      <a:pt x="372" y="49"/>
                    </a:cubicBezTo>
                    <a:cubicBezTo>
                      <a:pt x="375" y="47"/>
                      <a:pt x="377" y="45"/>
                      <a:pt x="379" y="44"/>
                    </a:cubicBezTo>
                    <a:cubicBezTo>
                      <a:pt x="377" y="42"/>
                      <a:pt x="373" y="38"/>
                      <a:pt x="372" y="35"/>
                    </a:cubicBezTo>
                    <a:cubicBezTo>
                      <a:pt x="372" y="30"/>
                      <a:pt x="369" y="26"/>
                      <a:pt x="364" y="27"/>
                    </a:cubicBezTo>
                    <a:cubicBezTo>
                      <a:pt x="364" y="24"/>
                      <a:pt x="374" y="17"/>
                      <a:pt x="365" y="16"/>
                    </a:cubicBezTo>
                    <a:cubicBezTo>
                      <a:pt x="368" y="16"/>
                      <a:pt x="374" y="17"/>
                      <a:pt x="377" y="16"/>
                    </a:cubicBezTo>
                    <a:cubicBezTo>
                      <a:pt x="380" y="14"/>
                      <a:pt x="383" y="7"/>
                      <a:pt x="385" y="3"/>
                    </a:cubicBezTo>
                    <a:cubicBezTo>
                      <a:pt x="380" y="2"/>
                      <a:pt x="377" y="1"/>
                      <a:pt x="371" y="1"/>
                    </a:cubicBezTo>
                    <a:cubicBezTo>
                      <a:pt x="367" y="1"/>
                      <a:pt x="358" y="0"/>
                      <a:pt x="363" y="6"/>
                    </a:cubicBezTo>
                    <a:cubicBezTo>
                      <a:pt x="362" y="6"/>
                      <a:pt x="359" y="5"/>
                      <a:pt x="358" y="7"/>
                    </a:cubicBezTo>
                    <a:cubicBezTo>
                      <a:pt x="358" y="9"/>
                      <a:pt x="358" y="13"/>
                      <a:pt x="359" y="15"/>
                    </a:cubicBezTo>
                    <a:cubicBezTo>
                      <a:pt x="360" y="18"/>
                      <a:pt x="360" y="19"/>
                      <a:pt x="360" y="24"/>
                    </a:cubicBezTo>
                    <a:cubicBezTo>
                      <a:pt x="360" y="28"/>
                      <a:pt x="360" y="27"/>
                      <a:pt x="357" y="29"/>
                    </a:cubicBezTo>
                    <a:cubicBezTo>
                      <a:pt x="359" y="29"/>
                      <a:pt x="360" y="30"/>
                      <a:pt x="360" y="32"/>
                    </a:cubicBezTo>
                    <a:cubicBezTo>
                      <a:pt x="356" y="30"/>
                      <a:pt x="355" y="31"/>
                      <a:pt x="355" y="36"/>
                    </a:cubicBezTo>
                    <a:cubicBezTo>
                      <a:pt x="355" y="40"/>
                      <a:pt x="355" y="42"/>
                      <a:pt x="356" y="47"/>
                    </a:cubicBezTo>
                    <a:cubicBezTo>
                      <a:pt x="356" y="49"/>
                      <a:pt x="363" y="50"/>
                      <a:pt x="364" y="51"/>
                    </a:cubicBezTo>
                    <a:cubicBezTo>
                      <a:pt x="367" y="51"/>
                      <a:pt x="370" y="49"/>
                      <a:pt x="370" y="53"/>
                    </a:cubicBezTo>
                    <a:cubicBezTo>
                      <a:pt x="367" y="53"/>
                      <a:pt x="363" y="53"/>
                      <a:pt x="364" y="58"/>
                    </a:cubicBezTo>
                    <a:cubicBezTo>
                      <a:pt x="365" y="57"/>
                      <a:pt x="367" y="57"/>
                      <a:pt x="369" y="56"/>
                    </a:cubicBezTo>
                    <a:cubicBezTo>
                      <a:pt x="369" y="58"/>
                      <a:pt x="369" y="59"/>
                      <a:pt x="368" y="61"/>
                    </a:cubicBezTo>
                    <a:cubicBezTo>
                      <a:pt x="367" y="63"/>
                      <a:pt x="365" y="65"/>
                      <a:pt x="363" y="65"/>
                    </a:cubicBezTo>
                    <a:cubicBezTo>
                      <a:pt x="357" y="66"/>
                      <a:pt x="359" y="70"/>
                      <a:pt x="360" y="75"/>
                    </a:cubicBezTo>
                    <a:cubicBezTo>
                      <a:pt x="359" y="74"/>
                      <a:pt x="355" y="72"/>
                      <a:pt x="355" y="71"/>
                    </a:cubicBezTo>
                    <a:cubicBezTo>
                      <a:pt x="355" y="70"/>
                      <a:pt x="356" y="66"/>
                      <a:pt x="356" y="64"/>
                    </a:cubicBezTo>
                    <a:cubicBezTo>
                      <a:pt x="354" y="63"/>
                      <a:pt x="351" y="62"/>
                      <a:pt x="348" y="62"/>
                    </a:cubicBezTo>
                    <a:cubicBezTo>
                      <a:pt x="344" y="62"/>
                      <a:pt x="343" y="64"/>
                      <a:pt x="342" y="68"/>
                    </a:cubicBezTo>
                    <a:cubicBezTo>
                      <a:pt x="342" y="70"/>
                      <a:pt x="328" y="69"/>
                      <a:pt x="325" y="68"/>
                    </a:cubicBezTo>
                    <a:cubicBezTo>
                      <a:pt x="322" y="66"/>
                      <a:pt x="319" y="66"/>
                      <a:pt x="316" y="65"/>
                    </a:cubicBezTo>
                    <a:cubicBezTo>
                      <a:pt x="314" y="64"/>
                      <a:pt x="313" y="64"/>
                      <a:pt x="312" y="63"/>
                    </a:cubicBezTo>
                    <a:cubicBezTo>
                      <a:pt x="312" y="61"/>
                      <a:pt x="311" y="59"/>
                      <a:pt x="310" y="58"/>
                    </a:cubicBezTo>
                    <a:cubicBezTo>
                      <a:pt x="306" y="56"/>
                      <a:pt x="305" y="56"/>
                      <a:pt x="302" y="58"/>
                    </a:cubicBezTo>
                    <a:cubicBezTo>
                      <a:pt x="297" y="59"/>
                      <a:pt x="296" y="59"/>
                      <a:pt x="294" y="63"/>
                    </a:cubicBezTo>
                    <a:cubicBezTo>
                      <a:pt x="300" y="63"/>
                      <a:pt x="303" y="62"/>
                      <a:pt x="308" y="60"/>
                    </a:cubicBezTo>
                    <a:cubicBezTo>
                      <a:pt x="310" y="63"/>
                      <a:pt x="300" y="64"/>
                      <a:pt x="299" y="66"/>
                    </a:cubicBezTo>
                    <a:cubicBezTo>
                      <a:pt x="297" y="70"/>
                      <a:pt x="298" y="69"/>
                      <a:pt x="299" y="73"/>
                    </a:cubicBezTo>
                    <a:cubicBezTo>
                      <a:pt x="299" y="74"/>
                      <a:pt x="298" y="74"/>
                      <a:pt x="298" y="76"/>
                    </a:cubicBezTo>
                    <a:cubicBezTo>
                      <a:pt x="299" y="77"/>
                      <a:pt x="299" y="78"/>
                      <a:pt x="300" y="80"/>
                    </a:cubicBezTo>
                    <a:cubicBezTo>
                      <a:pt x="297" y="76"/>
                      <a:pt x="295" y="73"/>
                      <a:pt x="293" y="70"/>
                    </a:cubicBezTo>
                    <a:cubicBezTo>
                      <a:pt x="291" y="67"/>
                      <a:pt x="287" y="68"/>
                      <a:pt x="285" y="68"/>
                    </a:cubicBezTo>
                    <a:cubicBezTo>
                      <a:pt x="280" y="68"/>
                      <a:pt x="275" y="68"/>
                      <a:pt x="270" y="69"/>
                    </a:cubicBezTo>
                    <a:cubicBezTo>
                      <a:pt x="267" y="69"/>
                      <a:pt x="264" y="68"/>
                      <a:pt x="261" y="67"/>
                    </a:cubicBezTo>
                    <a:cubicBezTo>
                      <a:pt x="262" y="66"/>
                      <a:pt x="270" y="63"/>
                      <a:pt x="268" y="61"/>
                    </a:cubicBezTo>
                    <a:cubicBezTo>
                      <a:pt x="264" y="59"/>
                      <a:pt x="261" y="56"/>
                      <a:pt x="257" y="56"/>
                    </a:cubicBezTo>
                    <a:cubicBezTo>
                      <a:pt x="257" y="57"/>
                      <a:pt x="257" y="57"/>
                      <a:pt x="257" y="57"/>
                    </a:cubicBezTo>
                    <a:cubicBezTo>
                      <a:pt x="250" y="56"/>
                      <a:pt x="243" y="55"/>
                      <a:pt x="237" y="52"/>
                    </a:cubicBezTo>
                    <a:cubicBezTo>
                      <a:pt x="234" y="50"/>
                      <a:pt x="229" y="47"/>
                      <a:pt x="226" y="47"/>
                    </a:cubicBezTo>
                    <a:cubicBezTo>
                      <a:pt x="225" y="47"/>
                      <a:pt x="224" y="47"/>
                      <a:pt x="223" y="48"/>
                    </a:cubicBezTo>
                    <a:cubicBezTo>
                      <a:pt x="222" y="48"/>
                      <a:pt x="223" y="50"/>
                      <a:pt x="222" y="51"/>
                    </a:cubicBezTo>
                    <a:cubicBezTo>
                      <a:pt x="221" y="52"/>
                      <a:pt x="218" y="52"/>
                      <a:pt x="216" y="52"/>
                    </a:cubicBezTo>
                    <a:cubicBezTo>
                      <a:pt x="217" y="51"/>
                      <a:pt x="219" y="49"/>
                      <a:pt x="217" y="49"/>
                    </a:cubicBezTo>
                    <a:cubicBezTo>
                      <a:pt x="215" y="47"/>
                      <a:pt x="218" y="46"/>
                      <a:pt x="216" y="44"/>
                    </a:cubicBezTo>
                    <a:cubicBezTo>
                      <a:pt x="213" y="47"/>
                      <a:pt x="212" y="48"/>
                      <a:pt x="211" y="53"/>
                    </a:cubicBezTo>
                    <a:cubicBezTo>
                      <a:pt x="206" y="49"/>
                      <a:pt x="203" y="44"/>
                      <a:pt x="199" y="39"/>
                    </a:cubicBezTo>
                    <a:cubicBezTo>
                      <a:pt x="197" y="41"/>
                      <a:pt x="199" y="42"/>
                      <a:pt x="199" y="43"/>
                    </a:cubicBezTo>
                    <a:cubicBezTo>
                      <a:pt x="197" y="45"/>
                      <a:pt x="196" y="47"/>
                      <a:pt x="194" y="49"/>
                    </a:cubicBezTo>
                    <a:cubicBezTo>
                      <a:pt x="193" y="44"/>
                      <a:pt x="180" y="56"/>
                      <a:pt x="176" y="53"/>
                    </a:cubicBezTo>
                    <a:cubicBezTo>
                      <a:pt x="181" y="50"/>
                      <a:pt x="186" y="47"/>
                      <a:pt x="191" y="45"/>
                    </a:cubicBezTo>
                    <a:cubicBezTo>
                      <a:pt x="189" y="40"/>
                      <a:pt x="175" y="50"/>
                      <a:pt x="172" y="51"/>
                    </a:cubicBezTo>
                    <a:cubicBezTo>
                      <a:pt x="170" y="52"/>
                      <a:pt x="167" y="47"/>
                      <a:pt x="165" y="49"/>
                    </a:cubicBezTo>
                    <a:cubicBezTo>
                      <a:pt x="164" y="50"/>
                      <a:pt x="158" y="57"/>
                      <a:pt x="157" y="57"/>
                    </a:cubicBezTo>
                    <a:cubicBezTo>
                      <a:pt x="151" y="55"/>
                      <a:pt x="146" y="51"/>
                      <a:pt x="141" y="50"/>
                    </a:cubicBezTo>
                    <a:cubicBezTo>
                      <a:pt x="132" y="49"/>
                      <a:pt x="123" y="47"/>
                      <a:pt x="114" y="45"/>
                    </a:cubicBezTo>
                    <a:cubicBezTo>
                      <a:pt x="108" y="44"/>
                      <a:pt x="102" y="43"/>
                      <a:pt x="96" y="42"/>
                    </a:cubicBezTo>
                    <a:cubicBezTo>
                      <a:pt x="92" y="42"/>
                      <a:pt x="80" y="42"/>
                      <a:pt x="79" y="38"/>
                    </a:cubicBezTo>
                    <a:cubicBezTo>
                      <a:pt x="77" y="33"/>
                      <a:pt x="65" y="36"/>
                      <a:pt x="61" y="34"/>
                    </a:cubicBezTo>
                    <a:cubicBezTo>
                      <a:pt x="57" y="31"/>
                      <a:pt x="57" y="31"/>
                      <a:pt x="53" y="35"/>
                    </a:cubicBezTo>
                    <a:cubicBezTo>
                      <a:pt x="50" y="37"/>
                      <a:pt x="47" y="37"/>
                      <a:pt x="43" y="38"/>
                    </a:cubicBezTo>
                    <a:cubicBezTo>
                      <a:pt x="37" y="39"/>
                      <a:pt x="31" y="42"/>
                      <a:pt x="27" y="46"/>
                    </a:cubicBezTo>
                    <a:cubicBezTo>
                      <a:pt x="24" y="49"/>
                      <a:pt x="23" y="52"/>
                      <a:pt x="21" y="55"/>
                    </a:cubicBezTo>
                    <a:cubicBezTo>
                      <a:pt x="19" y="57"/>
                      <a:pt x="14" y="57"/>
                      <a:pt x="12" y="57"/>
                    </a:cubicBezTo>
                    <a:cubicBezTo>
                      <a:pt x="11" y="57"/>
                      <a:pt x="10" y="57"/>
                      <a:pt x="9" y="57"/>
                    </a:cubicBezTo>
                    <a:cubicBezTo>
                      <a:pt x="9" y="58"/>
                      <a:pt x="7" y="62"/>
                      <a:pt x="8" y="63"/>
                    </a:cubicBezTo>
                    <a:cubicBezTo>
                      <a:pt x="9" y="65"/>
                      <a:pt x="16" y="67"/>
                      <a:pt x="17" y="68"/>
                    </a:cubicBezTo>
                    <a:cubicBezTo>
                      <a:pt x="20" y="69"/>
                      <a:pt x="20" y="74"/>
                      <a:pt x="23" y="74"/>
                    </a:cubicBezTo>
                    <a:cubicBezTo>
                      <a:pt x="26" y="76"/>
                      <a:pt x="29" y="76"/>
                      <a:pt x="32" y="76"/>
                    </a:cubicBezTo>
                    <a:cubicBezTo>
                      <a:pt x="31" y="78"/>
                      <a:pt x="31" y="79"/>
                      <a:pt x="33" y="80"/>
                    </a:cubicBezTo>
                    <a:cubicBezTo>
                      <a:pt x="32" y="80"/>
                      <a:pt x="31" y="80"/>
                      <a:pt x="31" y="80"/>
                    </a:cubicBezTo>
                    <a:cubicBezTo>
                      <a:pt x="32" y="81"/>
                      <a:pt x="33" y="82"/>
                      <a:pt x="35" y="82"/>
                    </a:cubicBezTo>
                    <a:cubicBezTo>
                      <a:pt x="32" y="84"/>
                      <a:pt x="31" y="86"/>
                      <a:pt x="28" y="85"/>
                    </a:cubicBezTo>
                    <a:cubicBezTo>
                      <a:pt x="24" y="84"/>
                      <a:pt x="21" y="84"/>
                      <a:pt x="21" y="80"/>
                    </a:cubicBezTo>
                    <a:cubicBezTo>
                      <a:pt x="17" y="80"/>
                      <a:pt x="15" y="80"/>
                      <a:pt x="11" y="82"/>
                    </a:cubicBezTo>
                    <a:cubicBezTo>
                      <a:pt x="12" y="83"/>
                      <a:pt x="12" y="84"/>
                      <a:pt x="12" y="84"/>
                    </a:cubicBezTo>
                    <a:cubicBezTo>
                      <a:pt x="8" y="84"/>
                      <a:pt x="5" y="86"/>
                      <a:pt x="0" y="89"/>
                    </a:cubicBezTo>
                    <a:cubicBezTo>
                      <a:pt x="2" y="91"/>
                      <a:pt x="6" y="92"/>
                      <a:pt x="9" y="93"/>
                    </a:cubicBezTo>
                    <a:cubicBezTo>
                      <a:pt x="9" y="93"/>
                      <a:pt x="8" y="94"/>
                      <a:pt x="7" y="94"/>
                    </a:cubicBezTo>
                    <a:cubicBezTo>
                      <a:pt x="10" y="101"/>
                      <a:pt x="17" y="100"/>
                      <a:pt x="23" y="99"/>
                    </a:cubicBezTo>
                    <a:cubicBezTo>
                      <a:pt x="26" y="99"/>
                      <a:pt x="26" y="101"/>
                      <a:pt x="29" y="99"/>
                    </a:cubicBezTo>
                    <a:cubicBezTo>
                      <a:pt x="31" y="97"/>
                      <a:pt x="35" y="94"/>
                      <a:pt x="36" y="98"/>
                    </a:cubicBezTo>
                    <a:cubicBezTo>
                      <a:pt x="35" y="99"/>
                      <a:pt x="34" y="99"/>
                      <a:pt x="33" y="99"/>
                    </a:cubicBezTo>
                    <a:cubicBezTo>
                      <a:pt x="35" y="102"/>
                      <a:pt x="37" y="103"/>
                      <a:pt x="35" y="106"/>
                    </a:cubicBezTo>
                    <a:cubicBezTo>
                      <a:pt x="34" y="110"/>
                      <a:pt x="31" y="107"/>
                      <a:pt x="28" y="109"/>
                    </a:cubicBezTo>
                    <a:cubicBezTo>
                      <a:pt x="25" y="110"/>
                      <a:pt x="25" y="114"/>
                      <a:pt x="21" y="113"/>
                    </a:cubicBezTo>
                    <a:cubicBezTo>
                      <a:pt x="17" y="112"/>
                      <a:pt x="17" y="114"/>
                      <a:pt x="15" y="118"/>
                    </a:cubicBezTo>
                    <a:cubicBezTo>
                      <a:pt x="14" y="120"/>
                      <a:pt x="12" y="122"/>
                      <a:pt x="12" y="124"/>
                    </a:cubicBezTo>
                    <a:cubicBezTo>
                      <a:pt x="13" y="128"/>
                      <a:pt x="13" y="133"/>
                      <a:pt x="14" y="135"/>
                    </a:cubicBezTo>
                    <a:cubicBezTo>
                      <a:pt x="16" y="138"/>
                      <a:pt x="20" y="140"/>
                      <a:pt x="22" y="142"/>
                    </a:cubicBezTo>
                    <a:cubicBezTo>
                      <a:pt x="23" y="142"/>
                      <a:pt x="28" y="138"/>
                      <a:pt x="29" y="137"/>
                    </a:cubicBezTo>
                    <a:cubicBezTo>
                      <a:pt x="30" y="142"/>
                      <a:pt x="30" y="147"/>
                      <a:pt x="31" y="151"/>
                    </a:cubicBezTo>
                    <a:cubicBezTo>
                      <a:pt x="33" y="150"/>
                      <a:pt x="35" y="149"/>
                      <a:pt x="37" y="148"/>
                    </a:cubicBezTo>
                    <a:cubicBezTo>
                      <a:pt x="39" y="147"/>
                      <a:pt x="42" y="151"/>
                      <a:pt x="43" y="151"/>
                    </a:cubicBezTo>
                    <a:cubicBezTo>
                      <a:pt x="47" y="155"/>
                      <a:pt x="51" y="151"/>
                      <a:pt x="55" y="149"/>
                    </a:cubicBezTo>
                    <a:cubicBezTo>
                      <a:pt x="56" y="151"/>
                      <a:pt x="55" y="151"/>
                      <a:pt x="54" y="153"/>
                    </a:cubicBezTo>
                    <a:cubicBezTo>
                      <a:pt x="53" y="155"/>
                      <a:pt x="53" y="156"/>
                      <a:pt x="52" y="158"/>
                    </a:cubicBezTo>
                    <a:cubicBezTo>
                      <a:pt x="51" y="162"/>
                      <a:pt x="46" y="164"/>
                      <a:pt x="47" y="167"/>
                    </a:cubicBezTo>
                    <a:cubicBezTo>
                      <a:pt x="44" y="164"/>
                      <a:pt x="38" y="172"/>
                      <a:pt x="36" y="174"/>
                    </a:cubicBezTo>
                    <a:cubicBezTo>
                      <a:pt x="34" y="170"/>
                      <a:pt x="26" y="178"/>
                      <a:pt x="24" y="179"/>
                    </a:cubicBezTo>
                    <a:cubicBezTo>
                      <a:pt x="21" y="182"/>
                      <a:pt x="18" y="183"/>
                      <a:pt x="15" y="185"/>
                    </a:cubicBezTo>
                    <a:cubicBezTo>
                      <a:pt x="18" y="186"/>
                      <a:pt x="20" y="185"/>
                      <a:pt x="23" y="183"/>
                    </a:cubicBezTo>
                    <a:cubicBezTo>
                      <a:pt x="24" y="183"/>
                      <a:pt x="24" y="181"/>
                      <a:pt x="25" y="181"/>
                    </a:cubicBezTo>
                    <a:cubicBezTo>
                      <a:pt x="27" y="181"/>
                      <a:pt x="28" y="181"/>
                      <a:pt x="30" y="181"/>
                    </a:cubicBezTo>
                    <a:cubicBezTo>
                      <a:pt x="33" y="180"/>
                      <a:pt x="46" y="177"/>
                      <a:pt x="46" y="173"/>
                    </a:cubicBezTo>
                    <a:cubicBezTo>
                      <a:pt x="46" y="168"/>
                      <a:pt x="55" y="166"/>
                      <a:pt x="58" y="164"/>
                    </a:cubicBezTo>
                    <a:cubicBezTo>
                      <a:pt x="64" y="159"/>
                      <a:pt x="69" y="156"/>
                      <a:pt x="74" y="149"/>
                    </a:cubicBezTo>
                    <a:cubicBezTo>
                      <a:pt x="72" y="149"/>
                      <a:pt x="70" y="148"/>
                      <a:pt x="69" y="147"/>
                    </a:cubicBezTo>
                    <a:cubicBezTo>
                      <a:pt x="72" y="142"/>
                      <a:pt x="74" y="138"/>
                      <a:pt x="79" y="134"/>
                    </a:cubicBezTo>
                    <a:cubicBezTo>
                      <a:pt x="84" y="129"/>
                      <a:pt x="87" y="128"/>
                      <a:pt x="93" y="126"/>
                    </a:cubicBezTo>
                    <a:cubicBezTo>
                      <a:pt x="92" y="128"/>
                      <a:pt x="91" y="128"/>
                      <a:pt x="90" y="129"/>
                    </a:cubicBezTo>
                    <a:cubicBezTo>
                      <a:pt x="91" y="130"/>
                      <a:pt x="92" y="131"/>
                      <a:pt x="93" y="132"/>
                    </a:cubicBezTo>
                    <a:cubicBezTo>
                      <a:pt x="89" y="132"/>
                      <a:pt x="87" y="132"/>
                      <a:pt x="83" y="134"/>
                    </a:cubicBezTo>
                    <a:cubicBezTo>
                      <a:pt x="82" y="135"/>
                      <a:pt x="80" y="143"/>
                      <a:pt x="83" y="143"/>
                    </a:cubicBezTo>
                    <a:cubicBezTo>
                      <a:pt x="81" y="144"/>
                      <a:pt x="80" y="145"/>
                      <a:pt x="81" y="147"/>
                    </a:cubicBezTo>
                    <a:cubicBezTo>
                      <a:pt x="84" y="146"/>
                      <a:pt x="99" y="141"/>
                      <a:pt x="97" y="137"/>
                    </a:cubicBezTo>
                    <a:cubicBezTo>
                      <a:pt x="96" y="133"/>
                      <a:pt x="98" y="132"/>
                      <a:pt x="102" y="131"/>
                    </a:cubicBezTo>
                    <a:cubicBezTo>
                      <a:pt x="106" y="130"/>
                      <a:pt x="106" y="132"/>
                      <a:pt x="110" y="134"/>
                    </a:cubicBezTo>
                    <a:cubicBezTo>
                      <a:pt x="113" y="136"/>
                      <a:pt x="116" y="139"/>
                      <a:pt x="119" y="140"/>
                    </a:cubicBezTo>
                    <a:cubicBezTo>
                      <a:pt x="122" y="141"/>
                      <a:pt x="125" y="138"/>
                      <a:pt x="128" y="139"/>
                    </a:cubicBezTo>
                    <a:cubicBezTo>
                      <a:pt x="135" y="142"/>
                      <a:pt x="141" y="144"/>
                      <a:pt x="147" y="149"/>
                    </a:cubicBezTo>
                    <a:cubicBezTo>
                      <a:pt x="150" y="151"/>
                      <a:pt x="153" y="153"/>
                      <a:pt x="155" y="155"/>
                    </a:cubicBezTo>
                    <a:cubicBezTo>
                      <a:pt x="158" y="158"/>
                      <a:pt x="160" y="162"/>
                      <a:pt x="162" y="166"/>
                    </a:cubicBezTo>
                    <a:cubicBezTo>
                      <a:pt x="164" y="170"/>
                      <a:pt x="165" y="170"/>
                      <a:pt x="169" y="172"/>
                    </a:cubicBezTo>
                    <a:cubicBezTo>
                      <a:pt x="171" y="174"/>
                      <a:pt x="174" y="181"/>
                      <a:pt x="175" y="183"/>
                    </a:cubicBezTo>
                    <a:cubicBezTo>
                      <a:pt x="178" y="186"/>
                      <a:pt x="180" y="179"/>
                      <a:pt x="181" y="180"/>
                    </a:cubicBezTo>
                    <a:cubicBezTo>
                      <a:pt x="186" y="183"/>
                      <a:pt x="187" y="183"/>
                      <a:pt x="186" y="189"/>
                    </a:cubicBezTo>
                    <a:cubicBezTo>
                      <a:pt x="185" y="197"/>
                      <a:pt x="195" y="200"/>
                      <a:pt x="197" y="206"/>
                    </a:cubicBezTo>
                    <a:cubicBezTo>
                      <a:pt x="199" y="212"/>
                      <a:pt x="200" y="212"/>
                      <a:pt x="205" y="214"/>
                    </a:cubicBezTo>
                    <a:cubicBezTo>
                      <a:pt x="208" y="216"/>
                      <a:pt x="212" y="216"/>
                      <a:pt x="214" y="218"/>
                    </a:cubicBezTo>
                    <a:cubicBezTo>
                      <a:pt x="217" y="220"/>
                      <a:pt x="220" y="223"/>
                      <a:pt x="223" y="226"/>
                    </a:cubicBezTo>
                    <a:cubicBezTo>
                      <a:pt x="226" y="230"/>
                      <a:pt x="226" y="231"/>
                      <a:pt x="226" y="237"/>
                    </a:cubicBezTo>
                    <a:cubicBezTo>
                      <a:pt x="222" y="235"/>
                      <a:pt x="219" y="234"/>
                      <a:pt x="215" y="233"/>
                    </a:cubicBezTo>
                    <a:cubicBezTo>
                      <a:pt x="217" y="240"/>
                      <a:pt x="219" y="244"/>
                      <a:pt x="218" y="252"/>
                    </a:cubicBezTo>
                    <a:cubicBezTo>
                      <a:pt x="218" y="259"/>
                      <a:pt x="217" y="267"/>
                      <a:pt x="217" y="273"/>
                    </a:cubicBezTo>
                    <a:cubicBezTo>
                      <a:pt x="217" y="283"/>
                      <a:pt x="217" y="288"/>
                      <a:pt x="219" y="296"/>
                    </a:cubicBezTo>
                    <a:cubicBezTo>
                      <a:pt x="220" y="302"/>
                      <a:pt x="226" y="306"/>
                      <a:pt x="228" y="312"/>
                    </a:cubicBezTo>
                    <a:cubicBezTo>
                      <a:pt x="230" y="316"/>
                      <a:pt x="231" y="320"/>
                      <a:pt x="233" y="324"/>
                    </a:cubicBezTo>
                    <a:cubicBezTo>
                      <a:pt x="235" y="328"/>
                      <a:pt x="236" y="327"/>
                      <a:pt x="240" y="329"/>
                    </a:cubicBezTo>
                    <a:cubicBezTo>
                      <a:pt x="244" y="329"/>
                      <a:pt x="250" y="334"/>
                      <a:pt x="252" y="339"/>
                    </a:cubicBezTo>
                    <a:cubicBezTo>
                      <a:pt x="253" y="343"/>
                      <a:pt x="255" y="348"/>
                      <a:pt x="256" y="352"/>
                    </a:cubicBezTo>
                    <a:cubicBezTo>
                      <a:pt x="257" y="354"/>
                      <a:pt x="258" y="359"/>
                      <a:pt x="260" y="360"/>
                    </a:cubicBezTo>
                    <a:cubicBezTo>
                      <a:pt x="264" y="361"/>
                      <a:pt x="264" y="363"/>
                      <a:pt x="267" y="367"/>
                    </a:cubicBezTo>
                    <a:cubicBezTo>
                      <a:pt x="270" y="371"/>
                      <a:pt x="265" y="371"/>
                      <a:pt x="263" y="372"/>
                    </a:cubicBezTo>
                    <a:cubicBezTo>
                      <a:pt x="264" y="373"/>
                      <a:pt x="266" y="375"/>
                      <a:pt x="268" y="377"/>
                    </a:cubicBezTo>
                    <a:cubicBezTo>
                      <a:pt x="270" y="378"/>
                      <a:pt x="271" y="377"/>
                      <a:pt x="272" y="379"/>
                    </a:cubicBezTo>
                    <a:cubicBezTo>
                      <a:pt x="273" y="380"/>
                      <a:pt x="277" y="381"/>
                      <a:pt x="277" y="384"/>
                    </a:cubicBezTo>
                    <a:cubicBezTo>
                      <a:pt x="277" y="385"/>
                      <a:pt x="276" y="390"/>
                      <a:pt x="277" y="390"/>
                    </a:cubicBezTo>
                    <a:cubicBezTo>
                      <a:pt x="281" y="393"/>
                      <a:pt x="285" y="396"/>
                      <a:pt x="287" y="400"/>
                    </a:cubicBezTo>
                    <a:cubicBezTo>
                      <a:pt x="288" y="402"/>
                      <a:pt x="290" y="401"/>
                      <a:pt x="291" y="398"/>
                    </a:cubicBezTo>
                    <a:cubicBezTo>
                      <a:pt x="291" y="396"/>
                      <a:pt x="288" y="394"/>
                      <a:pt x="287" y="393"/>
                    </a:cubicBezTo>
                    <a:cubicBezTo>
                      <a:pt x="286" y="392"/>
                      <a:pt x="284" y="395"/>
                      <a:pt x="284" y="391"/>
                    </a:cubicBezTo>
                    <a:cubicBezTo>
                      <a:pt x="284" y="388"/>
                      <a:pt x="283" y="386"/>
                      <a:pt x="282" y="384"/>
                    </a:cubicBezTo>
                    <a:cubicBezTo>
                      <a:pt x="282" y="382"/>
                      <a:pt x="281" y="380"/>
                      <a:pt x="279" y="378"/>
                    </a:cubicBezTo>
                    <a:cubicBezTo>
                      <a:pt x="277" y="376"/>
                      <a:pt x="277" y="375"/>
                      <a:pt x="275" y="372"/>
                    </a:cubicBezTo>
                    <a:cubicBezTo>
                      <a:pt x="273" y="367"/>
                      <a:pt x="270" y="364"/>
                      <a:pt x="267" y="359"/>
                    </a:cubicBezTo>
                    <a:cubicBezTo>
                      <a:pt x="265" y="357"/>
                      <a:pt x="264" y="350"/>
                      <a:pt x="263" y="346"/>
                    </a:cubicBezTo>
                    <a:cubicBezTo>
                      <a:pt x="266" y="348"/>
                      <a:pt x="270" y="349"/>
                      <a:pt x="272" y="350"/>
                    </a:cubicBezTo>
                    <a:cubicBezTo>
                      <a:pt x="274" y="351"/>
                      <a:pt x="275" y="360"/>
                      <a:pt x="276" y="362"/>
                    </a:cubicBezTo>
                    <a:cubicBezTo>
                      <a:pt x="277" y="365"/>
                      <a:pt x="279" y="367"/>
                      <a:pt x="282" y="369"/>
                    </a:cubicBezTo>
                    <a:cubicBezTo>
                      <a:pt x="285" y="371"/>
                      <a:pt x="287" y="374"/>
                      <a:pt x="289" y="377"/>
                    </a:cubicBezTo>
                    <a:cubicBezTo>
                      <a:pt x="289" y="378"/>
                      <a:pt x="291" y="380"/>
                      <a:pt x="291" y="381"/>
                    </a:cubicBezTo>
                    <a:cubicBezTo>
                      <a:pt x="291" y="382"/>
                      <a:pt x="290" y="384"/>
                      <a:pt x="291" y="384"/>
                    </a:cubicBezTo>
                    <a:cubicBezTo>
                      <a:pt x="294" y="388"/>
                      <a:pt x="297" y="391"/>
                      <a:pt x="301" y="394"/>
                    </a:cubicBezTo>
                    <a:cubicBezTo>
                      <a:pt x="303" y="396"/>
                      <a:pt x="304" y="398"/>
                      <a:pt x="305" y="401"/>
                    </a:cubicBezTo>
                    <a:cubicBezTo>
                      <a:pt x="307" y="403"/>
                      <a:pt x="312" y="408"/>
                      <a:pt x="311" y="411"/>
                    </a:cubicBezTo>
                    <a:cubicBezTo>
                      <a:pt x="310" y="415"/>
                      <a:pt x="308" y="417"/>
                      <a:pt x="311" y="420"/>
                    </a:cubicBezTo>
                    <a:cubicBezTo>
                      <a:pt x="314" y="423"/>
                      <a:pt x="317" y="426"/>
                      <a:pt x="320" y="430"/>
                    </a:cubicBezTo>
                    <a:cubicBezTo>
                      <a:pt x="321" y="431"/>
                      <a:pt x="324" y="432"/>
                      <a:pt x="325" y="432"/>
                    </a:cubicBezTo>
                    <a:cubicBezTo>
                      <a:pt x="330" y="434"/>
                      <a:pt x="335" y="436"/>
                      <a:pt x="339" y="438"/>
                    </a:cubicBezTo>
                    <a:cubicBezTo>
                      <a:pt x="345" y="440"/>
                      <a:pt x="351" y="445"/>
                      <a:pt x="358" y="443"/>
                    </a:cubicBezTo>
                    <a:cubicBezTo>
                      <a:pt x="360" y="442"/>
                      <a:pt x="363" y="440"/>
                      <a:pt x="365" y="442"/>
                    </a:cubicBezTo>
                    <a:cubicBezTo>
                      <a:pt x="369" y="446"/>
                      <a:pt x="372" y="449"/>
                      <a:pt x="376" y="453"/>
                    </a:cubicBezTo>
                    <a:cubicBezTo>
                      <a:pt x="379" y="457"/>
                      <a:pt x="388" y="457"/>
                      <a:pt x="393" y="459"/>
                    </a:cubicBezTo>
                    <a:cubicBezTo>
                      <a:pt x="399" y="461"/>
                      <a:pt x="402" y="465"/>
                      <a:pt x="406" y="471"/>
                    </a:cubicBezTo>
                    <a:cubicBezTo>
                      <a:pt x="408" y="474"/>
                      <a:pt x="407" y="477"/>
                      <a:pt x="409" y="480"/>
                    </a:cubicBezTo>
                    <a:cubicBezTo>
                      <a:pt x="411" y="482"/>
                      <a:pt x="415" y="484"/>
                      <a:pt x="418" y="486"/>
                    </a:cubicBezTo>
                    <a:cubicBezTo>
                      <a:pt x="419" y="487"/>
                      <a:pt x="420" y="488"/>
                      <a:pt x="422" y="489"/>
                    </a:cubicBezTo>
                    <a:cubicBezTo>
                      <a:pt x="422" y="490"/>
                      <a:pt x="423" y="488"/>
                      <a:pt x="424" y="488"/>
                    </a:cubicBezTo>
                    <a:cubicBezTo>
                      <a:pt x="426" y="489"/>
                      <a:pt x="430" y="493"/>
                      <a:pt x="430" y="491"/>
                    </a:cubicBezTo>
                    <a:cubicBezTo>
                      <a:pt x="432" y="495"/>
                      <a:pt x="432" y="495"/>
                      <a:pt x="436" y="493"/>
                    </a:cubicBezTo>
                    <a:cubicBezTo>
                      <a:pt x="436" y="493"/>
                      <a:pt x="434" y="490"/>
                      <a:pt x="434" y="489"/>
                    </a:cubicBezTo>
                    <a:cubicBezTo>
                      <a:pt x="436" y="488"/>
                      <a:pt x="437" y="486"/>
                      <a:pt x="438" y="486"/>
                    </a:cubicBezTo>
                    <a:cubicBezTo>
                      <a:pt x="440" y="484"/>
                      <a:pt x="440" y="484"/>
                      <a:pt x="442" y="486"/>
                    </a:cubicBezTo>
                    <a:cubicBezTo>
                      <a:pt x="445" y="487"/>
                      <a:pt x="445" y="487"/>
                      <a:pt x="445" y="490"/>
                    </a:cubicBezTo>
                    <a:cubicBezTo>
                      <a:pt x="447" y="484"/>
                      <a:pt x="447" y="484"/>
                      <a:pt x="447" y="484"/>
                    </a:cubicBezTo>
                    <a:cubicBezTo>
                      <a:pt x="445" y="484"/>
                      <a:pt x="444" y="483"/>
                      <a:pt x="443" y="482"/>
                    </a:cubicBezTo>
                    <a:cubicBezTo>
                      <a:pt x="438" y="481"/>
                      <a:pt x="436" y="483"/>
                      <a:pt x="432" y="485"/>
                    </a:cubicBezTo>
                    <a:cubicBezTo>
                      <a:pt x="425" y="488"/>
                      <a:pt x="416" y="475"/>
                      <a:pt x="417" y="467"/>
                    </a:cubicBezTo>
                    <a:cubicBezTo>
                      <a:pt x="418" y="465"/>
                      <a:pt x="419" y="464"/>
                      <a:pt x="419" y="462"/>
                    </a:cubicBezTo>
                    <a:cubicBezTo>
                      <a:pt x="420" y="459"/>
                      <a:pt x="420" y="457"/>
                      <a:pt x="420" y="453"/>
                    </a:cubicBezTo>
                    <a:cubicBezTo>
                      <a:pt x="421" y="449"/>
                      <a:pt x="418" y="447"/>
                      <a:pt x="415" y="444"/>
                    </a:cubicBezTo>
                    <a:cubicBezTo>
                      <a:pt x="413" y="444"/>
                      <a:pt x="411" y="444"/>
                      <a:pt x="409" y="444"/>
                    </a:cubicBezTo>
                    <a:cubicBezTo>
                      <a:pt x="407" y="443"/>
                      <a:pt x="406" y="445"/>
                      <a:pt x="404" y="444"/>
                    </a:cubicBezTo>
                    <a:cubicBezTo>
                      <a:pt x="400" y="444"/>
                      <a:pt x="396" y="445"/>
                      <a:pt x="392" y="444"/>
                    </a:cubicBezTo>
                    <a:cubicBezTo>
                      <a:pt x="393" y="442"/>
                      <a:pt x="396" y="439"/>
                      <a:pt x="395" y="437"/>
                    </a:cubicBezTo>
                    <a:cubicBezTo>
                      <a:pt x="395" y="435"/>
                      <a:pt x="398" y="429"/>
                      <a:pt x="395" y="429"/>
                    </a:cubicBezTo>
                    <a:cubicBezTo>
                      <a:pt x="395" y="428"/>
                      <a:pt x="396" y="427"/>
                      <a:pt x="397" y="426"/>
                    </a:cubicBezTo>
                    <a:cubicBezTo>
                      <a:pt x="396" y="428"/>
                      <a:pt x="397" y="430"/>
                      <a:pt x="397" y="430"/>
                    </a:cubicBezTo>
                    <a:cubicBezTo>
                      <a:pt x="398" y="428"/>
                      <a:pt x="399" y="426"/>
                      <a:pt x="399" y="424"/>
                    </a:cubicBezTo>
                    <a:cubicBezTo>
                      <a:pt x="399" y="424"/>
                      <a:pt x="399" y="424"/>
                      <a:pt x="399" y="424"/>
                    </a:cubicBezTo>
                    <a:cubicBezTo>
                      <a:pt x="399" y="424"/>
                      <a:pt x="399" y="424"/>
                      <a:pt x="398" y="424"/>
                    </a:cubicBezTo>
                    <a:cubicBezTo>
                      <a:pt x="399" y="424"/>
                      <a:pt x="399" y="423"/>
                      <a:pt x="400" y="422"/>
                    </a:cubicBezTo>
                    <a:cubicBezTo>
                      <a:pt x="398" y="422"/>
                      <a:pt x="399" y="421"/>
                      <a:pt x="398" y="421"/>
                    </a:cubicBezTo>
                    <a:cubicBezTo>
                      <a:pt x="399" y="421"/>
                      <a:pt x="402" y="415"/>
                      <a:pt x="402" y="413"/>
                    </a:cubicBezTo>
                    <a:cubicBezTo>
                      <a:pt x="404" y="409"/>
                      <a:pt x="398" y="410"/>
                      <a:pt x="396" y="410"/>
                    </a:cubicBezTo>
                    <a:cubicBezTo>
                      <a:pt x="395" y="409"/>
                      <a:pt x="390" y="411"/>
                      <a:pt x="388" y="411"/>
                    </a:cubicBezTo>
                    <a:cubicBezTo>
                      <a:pt x="385" y="413"/>
                      <a:pt x="385" y="417"/>
                      <a:pt x="383" y="421"/>
                    </a:cubicBezTo>
                    <a:cubicBezTo>
                      <a:pt x="383" y="424"/>
                      <a:pt x="382" y="424"/>
                      <a:pt x="381" y="426"/>
                    </a:cubicBezTo>
                    <a:cubicBezTo>
                      <a:pt x="380" y="426"/>
                      <a:pt x="381" y="427"/>
                      <a:pt x="381" y="428"/>
                    </a:cubicBezTo>
                    <a:cubicBezTo>
                      <a:pt x="380" y="428"/>
                      <a:pt x="379" y="428"/>
                      <a:pt x="378" y="429"/>
                    </a:cubicBezTo>
                    <a:cubicBezTo>
                      <a:pt x="377" y="429"/>
                      <a:pt x="377" y="427"/>
                      <a:pt x="376" y="428"/>
                    </a:cubicBezTo>
                    <a:cubicBezTo>
                      <a:pt x="374" y="428"/>
                      <a:pt x="372" y="428"/>
                      <a:pt x="370" y="428"/>
                    </a:cubicBezTo>
                    <a:cubicBezTo>
                      <a:pt x="369" y="429"/>
                      <a:pt x="367" y="430"/>
                      <a:pt x="365" y="431"/>
                    </a:cubicBezTo>
                    <a:cubicBezTo>
                      <a:pt x="364" y="431"/>
                      <a:pt x="363" y="428"/>
                      <a:pt x="362" y="428"/>
                    </a:cubicBezTo>
                    <a:cubicBezTo>
                      <a:pt x="358" y="427"/>
                      <a:pt x="356" y="424"/>
                      <a:pt x="354" y="419"/>
                    </a:cubicBezTo>
                    <a:cubicBezTo>
                      <a:pt x="349" y="412"/>
                      <a:pt x="348" y="406"/>
                      <a:pt x="348" y="397"/>
                    </a:cubicBezTo>
                    <a:cubicBezTo>
                      <a:pt x="348" y="394"/>
                      <a:pt x="349" y="390"/>
                      <a:pt x="351" y="387"/>
                    </a:cubicBezTo>
                    <a:cubicBezTo>
                      <a:pt x="351" y="386"/>
                      <a:pt x="352" y="384"/>
                      <a:pt x="352" y="383"/>
                    </a:cubicBezTo>
                    <a:cubicBezTo>
                      <a:pt x="351" y="381"/>
                      <a:pt x="349" y="379"/>
                      <a:pt x="349" y="377"/>
                    </a:cubicBezTo>
                    <a:cubicBezTo>
                      <a:pt x="349" y="371"/>
                      <a:pt x="359" y="363"/>
                      <a:pt x="363" y="362"/>
                    </a:cubicBezTo>
                    <a:cubicBezTo>
                      <a:pt x="365" y="361"/>
                      <a:pt x="369" y="358"/>
                      <a:pt x="372" y="359"/>
                    </a:cubicBezTo>
                    <a:cubicBezTo>
                      <a:pt x="373" y="359"/>
                      <a:pt x="375" y="361"/>
                      <a:pt x="376" y="360"/>
                    </a:cubicBezTo>
                    <a:cubicBezTo>
                      <a:pt x="379" y="359"/>
                      <a:pt x="380" y="361"/>
                      <a:pt x="382" y="363"/>
                    </a:cubicBezTo>
                    <a:cubicBezTo>
                      <a:pt x="384" y="364"/>
                      <a:pt x="385" y="361"/>
                      <a:pt x="386" y="364"/>
                    </a:cubicBezTo>
                    <a:cubicBezTo>
                      <a:pt x="386" y="363"/>
                      <a:pt x="386" y="362"/>
                      <a:pt x="386" y="361"/>
                    </a:cubicBezTo>
                    <a:cubicBezTo>
                      <a:pt x="388" y="361"/>
                      <a:pt x="390" y="363"/>
                      <a:pt x="390" y="364"/>
                    </a:cubicBezTo>
                    <a:cubicBezTo>
                      <a:pt x="391" y="365"/>
                      <a:pt x="392" y="364"/>
                      <a:pt x="392" y="363"/>
                    </a:cubicBezTo>
                    <a:cubicBezTo>
                      <a:pt x="392" y="362"/>
                      <a:pt x="388" y="361"/>
                      <a:pt x="388" y="361"/>
                    </a:cubicBezTo>
                    <a:cubicBezTo>
                      <a:pt x="393" y="358"/>
                      <a:pt x="386" y="357"/>
                      <a:pt x="385" y="357"/>
                    </a:cubicBezTo>
                    <a:cubicBezTo>
                      <a:pt x="387" y="354"/>
                      <a:pt x="396" y="358"/>
                      <a:pt x="397" y="353"/>
                    </a:cubicBezTo>
                    <a:cubicBezTo>
                      <a:pt x="397" y="359"/>
                      <a:pt x="402" y="354"/>
                      <a:pt x="405" y="355"/>
                    </a:cubicBezTo>
                    <a:cubicBezTo>
                      <a:pt x="406" y="356"/>
                      <a:pt x="408" y="358"/>
                      <a:pt x="409" y="359"/>
                    </a:cubicBezTo>
                    <a:cubicBezTo>
                      <a:pt x="411" y="360"/>
                      <a:pt x="413" y="359"/>
                      <a:pt x="415" y="358"/>
                    </a:cubicBezTo>
                    <a:cubicBezTo>
                      <a:pt x="418" y="357"/>
                      <a:pt x="419" y="361"/>
                      <a:pt x="422" y="363"/>
                    </a:cubicBezTo>
                    <a:cubicBezTo>
                      <a:pt x="425" y="365"/>
                      <a:pt x="422" y="369"/>
                      <a:pt x="423" y="372"/>
                    </a:cubicBezTo>
                    <a:cubicBezTo>
                      <a:pt x="423" y="372"/>
                      <a:pt x="423" y="371"/>
                      <a:pt x="424" y="371"/>
                    </a:cubicBezTo>
                    <a:cubicBezTo>
                      <a:pt x="423" y="374"/>
                      <a:pt x="424" y="375"/>
                      <a:pt x="425" y="377"/>
                    </a:cubicBezTo>
                    <a:cubicBezTo>
                      <a:pt x="426" y="379"/>
                      <a:pt x="427" y="380"/>
                      <a:pt x="427" y="383"/>
                    </a:cubicBezTo>
                    <a:cubicBezTo>
                      <a:pt x="427" y="383"/>
                      <a:pt x="430" y="386"/>
                      <a:pt x="431" y="387"/>
                    </a:cubicBezTo>
                    <a:cubicBezTo>
                      <a:pt x="432" y="389"/>
                      <a:pt x="434" y="387"/>
                      <a:pt x="435" y="386"/>
                    </a:cubicBezTo>
                    <a:cubicBezTo>
                      <a:pt x="437" y="384"/>
                      <a:pt x="436" y="377"/>
                      <a:pt x="436" y="374"/>
                    </a:cubicBezTo>
                    <a:cubicBezTo>
                      <a:pt x="434" y="369"/>
                      <a:pt x="432" y="365"/>
                      <a:pt x="430" y="360"/>
                    </a:cubicBezTo>
                    <a:cubicBezTo>
                      <a:pt x="429" y="357"/>
                      <a:pt x="429" y="352"/>
                      <a:pt x="430" y="349"/>
                    </a:cubicBezTo>
                    <a:cubicBezTo>
                      <a:pt x="432" y="344"/>
                      <a:pt x="433" y="342"/>
                      <a:pt x="438" y="339"/>
                    </a:cubicBezTo>
                    <a:cubicBezTo>
                      <a:pt x="439" y="338"/>
                      <a:pt x="441" y="336"/>
                      <a:pt x="442" y="335"/>
                    </a:cubicBezTo>
                    <a:cubicBezTo>
                      <a:pt x="443" y="334"/>
                      <a:pt x="445" y="334"/>
                      <a:pt x="446" y="333"/>
                    </a:cubicBezTo>
                    <a:cubicBezTo>
                      <a:pt x="446" y="331"/>
                      <a:pt x="448" y="328"/>
                      <a:pt x="449" y="327"/>
                    </a:cubicBezTo>
                    <a:cubicBezTo>
                      <a:pt x="450" y="327"/>
                      <a:pt x="451" y="328"/>
                      <a:pt x="452" y="328"/>
                    </a:cubicBezTo>
                    <a:cubicBezTo>
                      <a:pt x="453" y="327"/>
                      <a:pt x="454" y="327"/>
                      <a:pt x="455" y="326"/>
                    </a:cubicBezTo>
                    <a:cubicBezTo>
                      <a:pt x="453" y="325"/>
                      <a:pt x="452" y="327"/>
                      <a:pt x="452" y="325"/>
                    </a:cubicBezTo>
                    <a:cubicBezTo>
                      <a:pt x="452" y="325"/>
                      <a:pt x="453" y="324"/>
                      <a:pt x="453" y="324"/>
                    </a:cubicBezTo>
                    <a:cubicBezTo>
                      <a:pt x="453" y="323"/>
                      <a:pt x="453" y="323"/>
                      <a:pt x="452" y="323"/>
                    </a:cubicBezTo>
                    <a:cubicBezTo>
                      <a:pt x="453" y="323"/>
                      <a:pt x="457" y="323"/>
                      <a:pt x="457" y="321"/>
                    </a:cubicBezTo>
                    <a:cubicBezTo>
                      <a:pt x="457" y="319"/>
                      <a:pt x="454" y="319"/>
                      <a:pt x="452" y="319"/>
                    </a:cubicBezTo>
                    <a:cubicBezTo>
                      <a:pt x="455" y="318"/>
                      <a:pt x="456" y="319"/>
                      <a:pt x="457" y="316"/>
                    </a:cubicBezTo>
                    <a:cubicBezTo>
                      <a:pt x="457" y="313"/>
                      <a:pt x="455" y="314"/>
                      <a:pt x="454" y="312"/>
                    </a:cubicBezTo>
                    <a:cubicBezTo>
                      <a:pt x="454" y="310"/>
                      <a:pt x="455" y="307"/>
                      <a:pt x="455" y="306"/>
                    </a:cubicBezTo>
                    <a:cubicBezTo>
                      <a:pt x="454" y="305"/>
                      <a:pt x="452" y="304"/>
                      <a:pt x="451" y="303"/>
                    </a:cubicBezTo>
                    <a:cubicBezTo>
                      <a:pt x="452" y="303"/>
                      <a:pt x="453" y="304"/>
                      <a:pt x="454" y="305"/>
                    </a:cubicBezTo>
                    <a:cubicBezTo>
                      <a:pt x="453" y="300"/>
                      <a:pt x="452" y="298"/>
                      <a:pt x="456" y="296"/>
                    </a:cubicBezTo>
                    <a:cubicBezTo>
                      <a:pt x="457" y="294"/>
                      <a:pt x="456" y="298"/>
                      <a:pt x="456" y="298"/>
                    </a:cubicBezTo>
                    <a:cubicBezTo>
                      <a:pt x="455" y="300"/>
                      <a:pt x="455" y="302"/>
                      <a:pt x="455" y="303"/>
                    </a:cubicBezTo>
                    <a:cubicBezTo>
                      <a:pt x="457" y="302"/>
                      <a:pt x="457" y="305"/>
                      <a:pt x="458" y="306"/>
                    </a:cubicBezTo>
                    <a:cubicBezTo>
                      <a:pt x="457" y="308"/>
                      <a:pt x="456" y="309"/>
                      <a:pt x="456" y="311"/>
                    </a:cubicBezTo>
                    <a:cubicBezTo>
                      <a:pt x="456" y="311"/>
                      <a:pt x="456" y="311"/>
                      <a:pt x="457" y="311"/>
                    </a:cubicBezTo>
                    <a:cubicBezTo>
                      <a:pt x="457" y="308"/>
                      <a:pt x="459" y="306"/>
                      <a:pt x="460" y="303"/>
                    </a:cubicBezTo>
                    <a:cubicBezTo>
                      <a:pt x="462" y="300"/>
                      <a:pt x="459" y="297"/>
                      <a:pt x="459" y="294"/>
                    </a:cubicBezTo>
                    <a:cubicBezTo>
                      <a:pt x="459" y="296"/>
                      <a:pt x="462" y="298"/>
                      <a:pt x="461" y="300"/>
                    </a:cubicBezTo>
                    <a:cubicBezTo>
                      <a:pt x="463" y="298"/>
                      <a:pt x="469" y="290"/>
                      <a:pt x="465" y="289"/>
                    </a:cubicBezTo>
                    <a:cubicBezTo>
                      <a:pt x="466" y="287"/>
                      <a:pt x="469" y="287"/>
                      <a:pt x="471" y="287"/>
                    </a:cubicBezTo>
                    <a:cubicBezTo>
                      <a:pt x="473" y="287"/>
                      <a:pt x="475" y="286"/>
                      <a:pt x="476" y="285"/>
                    </a:cubicBezTo>
                    <a:cubicBezTo>
                      <a:pt x="475" y="285"/>
                      <a:pt x="475" y="285"/>
                      <a:pt x="474" y="285"/>
                    </a:cubicBezTo>
                    <a:cubicBezTo>
                      <a:pt x="474" y="285"/>
                      <a:pt x="475" y="285"/>
                      <a:pt x="475" y="284"/>
                    </a:cubicBezTo>
                    <a:cubicBezTo>
                      <a:pt x="472" y="285"/>
                      <a:pt x="469" y="286"/>
                      <a:pt x="467" y="287"/>
                    </a:cubicBezTo>
                    <a:cubicBezTo>
                      <a:pt x="471" y="283"/>
                      <a:pt x="473" y="283"/>
                      <a:pt x="478" y="283"/>
                    </a:cubicBezTo>
                    <a:cubicBezTo>
                      <a:pt x="479" y="283"/>
                      <a:pt x="479" y="280"/>
                      <a:pt x="480" y="280"/>
                    </a:cubicBezTo>
                    <a:cubicBezTo>
                      <a:pt x="482" y="281"/>
                      <a:pt x="484" y="282"/>
                      <a:pt x="486" y="280"/>
                    </a:cubicBezTo>
                    <a:cubicBezTo>
                      <a:pt x="485" y="280"/>
                      <a:pt x="485" y="279"/>
                      <a:pt x="485" y="279"/>
                    </a:cubicBezTo>
                    <a:cubicBezTo>
                      <a:pt x="485" y="279"/>
                      <a:pt x="485" y="279"/>
                      <a:pt x="485" y="280"/>
                    </a:cubicBezTo>
                    <a:cubicBezTo>
                      <a:pt x="478" y="281"/>
                      <a:pt x="483" y="272"/>
                      <a:pt x="484" y="269"/>
                    </a:cubicBezTo>
                    <a:cubicBezTo>
                      <a:pt x="485" y="267"/>
                      <a:pt x="485" y="266"/>
                      <a:pt x="487" y="265"/>
                    </a:cubicBezTo>
                    <a:cubicBezTo>
                      <a:pt x="489" y="264"/>
                      <a:pt x="490" y="264"/>
                      <a:pt x="492" y="261"/>
                    </a:cubicBezTo>
                    <a:cubicBezTo>
                      <a:pt x="492" y="261"/>
                      <a:pt x="492" y="262"/>
                      <a:pt x="492" y="262"/>
                    </a:cubicBezTo>
                    <a:cubicBezTo>
                      <a:pt x="494" y="260"/>
                      <a:pt x="502" y="262"/>
                      <a:pt x="500" y="256"/>
                    </a:cubicBezTo>
                    <a:cubicBezTo>
                      <a:pt x="501" y="256"/>
                      <a:pt x="503" y="257"/>
                      <a:pt x="504" y="256"/>
                    </a:cubicBezTo>
                    <a:cubicBezTo>
                      <a:pt x="505" y="254"/>
                      <a:pt x="505" y="256"/>
                      <a:pt x="506" y="256"/>
                    </a:cubicBezTo>
                    <a:cubicBezTo>
                      <a:pt x="508" y="254"/>
                      <a:pt x="512" y="251"/>
                      <a:pt x="513" y="252"/>
                    </a:cubicBezTo>
                    <a:cubicBezTo>
                      <a:pt x="513" y="252"/>
                      <a:pt x="512" y="254"/>
                      <a:pt x="512" y="255"/>
                    </a:cubicBezTo>
                    <a:cubicBezTo>
                      <a:pt x="514" y="254"/>
                      <a:pt x="517" y="254"/>
                      <a:pt x="519" y="254"/>
                    </a:cubicBezTo>
                    <a:cubicBezTo>
                      <a:pt x="517" y="256"/>
                      <a:pt x="516" y="258"/>
                      <a:pt x="514" y="256"/>
                    </a:cubicBezTo>
                    <a:cubicBezTo>
                      <a:pt x="513" y="256"/>
                      <a:pt x="514" y="254"/>
                      <a:pt x="512" y="256"/>
                    </a:cubicBezTo>
                    <a:cubicBezTo>
                      <a:pt x="510" y="258"/>
                      <a:pt x="502" y="262"/>
                      <a:pt x="505" y="267"/>
                    </a:cubicBezTo>
                    <a:cubicBezTo>
                      <a:pt x="506" y="267"/>
                      <a:pt x="508" y="269"/>
                      <a:pt x="509" y="267"/>
                    </a:cubicBezTo>
                    <a:cubicBezTo>
                      <a:pt x="512" y="265"/>
                      <a:pt x="513" y="262"/>
                      <a:pt x="515" y="260"/>
                    </a:cubicBezTo>
                    <a:cubicBezTo>
                      <a:pt x="516" y="259"/>
                      <a:pt x="517" y="262"/>
                      <a:pt x="518" y="260"/>
                    </a:cubicBezTo>
                    <a:cubicBezTo>
                      <a:pt x="519" y="260"/>
                      <a:pt x="520" y="260"/>
                      <a:pt x="521" y="259"/>
                    </a:cubicBezTo>
                    <a:cubicBezTo>
                      <a:pt x="524" y="258"/>
                      <a:pt x="528" y="256"/>
                      <a:pt x="530" y="255"/>
                    </a:cubicBezTo>
                    <a:cubicBezTo>
                      <a:pt x="529" y="254"/>
                      <a:pt x="529" y="254"/>
                      <a:pt x="529" y="253"/>
                    </a:cubicBezTo>
                    <a:cubicBezTo>
                      <a:pt x="531" y="254"/>
                      <a:pt x="534" y="252"/>
                      <a:pt x="536" y="251"/>
                    </a:cubicBezTo>
                    <a:cubicBezTo>
                      <a:pt x="538" y="250"/>
                      <a:pt x="535" y="247"/>
                      <a:pt x="533" y="248"/>
                    </a:cubicBezTo>
                    <a:cubicBezTo>
                      <a:pt x="533" y="246"/>
                      <a:pt x="535" y="243"/>
                      <a:pt x="532" y="242"/>
                    </a:cubicBezTo>
                    <a:cubicBezTo>
                      <a:pt x="531" y="245"/>
                      <a:pt x="526" y="249"/>
                      <a:pt x="528" y="252"/>
                    </a:cubicBezTo>
                    <a:cubicBezTo>
                      <a:pt x="528" y="252"/>
                      <a:pt x="527" y="253"/>
                      <a:pt x="526" y="253"/>
                    </a:cubicBezTo>
                    <a:cubicBezTo>
                      <a:pt x="526" y="252"/>
                      <a:pt x="526" y="252"/>
                      <a:pt x="526" y="251"/>
                    </a:cubicBezTo>
                    <a:cubicBezTo>
                      <a:pt x="522" y="254"/>
                      <a:pt x="519" y="252"/>
                      <a:pt x="515" y="250"/>
                    </a:cubicBezTo>
                    <a:cubicBezTo>
                      <a:pt x="516" y="250"/>
                      <a:pt x="516" y="250"/>
                      <a:pt x="516" y="249"/>
                    </a:cubicBezTo>
                    <a:cubicBezTo>
                      <a:pt x="513" y="248"/>
                      <a:pt x="510" y="246"/>
                      <a:pt x="512" y="242"/>
                    </a:cubicBezTo>
                    <a:cubicBezTo>
                      <a:pt x="511" y="242"/>
                      <a:pt x="510" y="242"/>
                      <a:pt x="509" y="242"/>
                    </a:cubicBezTo>
                    <a:cubicBezTo>
                      <a:pt x="510" y="241"/>
                      <a:pt x="512" y="239"/>
                      <a:pt x="512" y="237"/>
                    </a:cubicBezTo>
                    <a:cubicBezTo>
                      <a:pt x="510" y="237"/>
                      <a:pt x="509" y="237"/>
                      <a:pt x="508" y="238"/>
                    </a:cubicBezTo>
                    <a:cubicBezTo>
                      <a:pt x="508" y="238"/>
                      <a:pt x="505" y="235"/>
                      <a:pt x="504" y="235"/>
                    </a:cubicBezTo>
                    <a:cubicBezTo>
                      <a:pt x="506" y="233"/>
                      <a:pt x="508" y="237"/>
                      <a:pt x="510" y="235"/>
                    </a:cubicBezTo>
                    <a:cubicBezTo>
                      <a:pt x="512" y="233"/>
                      <a:pt x="516" y="231"/>
                      <a:pt x="513" y="229"/>
                    </a:cubicBezTo>
                    <a:cubicBezTo>
                      <a:pt x="513" y="229"/>
                      <a:pt x="514" y="229"/>
                      <a:pt x="515" y="230"/>
                    </a:cubicBezTo>
                    <a:cubicBezTo>
                      <a:pt x="512" y="222"/>
                      <a:pt x="500" y="229"/>
                      <a:pt x="496" y="231"/>
                    </a:cubicBezTo>
                    <a:cubicBezTo>
                      <a:pt x="489" y="234"/>
                      <a:pt x="486" y="241"/>
                      <a:pt x="480" y="244"/>
                    </a:cubicBezTo>
                    <a:cubicBezTo>
                      <a:pt x="483" y="241"/>
                      <a:pt x="485" y="237"/>
                      <a:pt x="488" y="233"/>
                    </a:cubicBezTo>
                    <a:cubicBezTo>
                      <a:pt x="490" y="232"/>
                      <a:pt x="491" y="229"/>
                      <a:pt x="494" y="227"/>
                    </a:cubicBezTo>
                    <a:cubicBezTo>
                      <a:pt x="495" y="227"/>
                      <a:pt x="499" y="226"/>
                      <a:pt x="499" y="224"/>
                    </a:cubicBezTo>
                    <a:cubicBezTo>
                      <a:pt x="501" y="218"/>
                      <a:pt x="506" y="219"/>
                      <a:pt x="510" y="219"/>
                    </a:cubicBezTo>
                    <a:cubicBezTo>
                      <a:pt x="516" y="218"/>
                      <a:pt x="520" y="218"/>
                      <a:pt x="526" y="219"/>
                    </a:cubicBezTo>
                    <a:cubicBezTo>
                      <a:pt x="531" y="220"/>
                      <a:pt x="535" y="219"/>
                      <a:pt x="538" y="215"/>
                    </a:cubicBezTo>
                    <a:cubicBezTo>
                      <a:pt x="540" y="213"/>
                      <a:pt x="540" y="212"/>
                      <a:pt x="543" y="211"/>
                    </a:cubicBezTo>
                    <a:close/>
                    <a:moveTo>
                      <a:pt x="249" y="87"/>
                    </a:moveTo>
                    <a:cubicBezTo>
                      <a:pt x="247" y="91"/>
                      <a:pt x="242" y="86"/>
                      <a:pt x="238" y="89"/>
                    </a:cubicBezTo>
                    <a:cubicBezTo>
                      <a:pt x="240" y="89"/>
                      <a:pt x="240" y="91"/>
                      <a:pt x="241" y="92"/>
                    </a:cubicBezTo>
                    <a:cubicBezTo>
                      <a:pt x="237" y="91"/>
                      <a:pt x="234" y="99"/>
                      <a:pt x="231" y="96"/>
                    </a:cubicBezTo>
                    <a:cubicBezTo>
                      <a:pt x="231" y="95"/>
                      <a:pt x="233" y="95"/>
                      <a:pt x="233" y="95"/>
                    </a:cubicBezTo>
                    <a:cubicBezTo>
                      <a:pt x="234" y="95"/>
                      <a:pt x="234" y="93"/>
                      <a:pt x="235" y="93"/>
                    </a:cubicBezTo>
                    <a:cubicBezTo>
                      <a:pt x="238" y="90"/>
                      <a:pt x="234" y="89"/>
                      <a:pt x="232" y="91"/>
                    </a:cubicBezTo>
                    <a:cubicBezTo>
                      <a:pt x="231" y="91"/>
                      <a:pt x="229" y="95"/>
                      <a:pt x="227" y="95"/>
                    </a:cubicBezTo>
                    <a:cubicBezTo>
                      <a:pt x="226" y="94"/>
                      <a:pt x="223" y="95"/>
                      <a:pt x="221" y="93"/>
                    </a:cubicBezTo>
                    <a:cubicBezTo>
                      <a:pt x="222" y="93"/>
                      <a:pt x="226" y="93"/>
                      <a:pt x="224" y="90"/>
                    </a:cubicBezTo>
                    <a:cubicBezTo>
                      <a:pt x="225" y="89"/>
                      <a:pt x="226" y="89"/>
                      <a:pt x="227" y="89"/>
                    </a:cubicBezTo>
                    <a:cubicBezTo>
                      <a:pt x="226" y="87"/>
                      <a:pt x="226" y="86"/>
                      <a:pt x="224" y="86"/>
                    </a:cubicBezTo>
                    <a:cubicBezTo>
                      <a:pt x="227" y="85"/>
                      <a:pt x="231" y="87"/>
                      <a:pt x="232" y="84"/>
                    </a:cubicBezTo>
                    <a:cubicBezTo>
                      <a:pt x="229" y="83"/>
                      <a:pt x="226" y="82"/>
                      <a:pt x="223" y="83"/>
                    </a:cubicBezTo>
                    <a:cubicBezTo>
                      <a:pt x="224" y="83"/>
                      <a:pt x="224" y="83"/>
                      <a:pt x="224" y="84"/>
                    </a:cubicBezTo>
                    <a:cubicBezTo>
                      <a:pt x="222" y="83"/>
                      <a:pt x="217" y="83"/>
                      <a:pt x="215" y="84"/>
                    </a:cubicBezTo>
                    <a:cubicBezTo>
                      <a:pt x="215" y="84"/>
                      <a:pt x="215" y="84"/>
                      <a:pt x="215" y="85"/>
                    </a:cubicBezTo>
                    <a:cubicBezTo>
                      <a:pt x="215" y="85"/>
                      <a:pt x="215" y="86"/>
                      <a:pt x="214" y="86"/>
                    </a:cubicBezTo>
                    <a:cubicBezTo>
                      <a:pt x="210" y="83"/>
                      <a:pt x="216" y="82"/>
                      <a:pt x="217" y="82"/>
                    </a:cubicBezTo>
                    <a:cubicBezTo>
                      <a:pt x="220" y="81"/>
                      <a:pt x="223" y="80"/>
                      <a:pt x="226" y="80"/>
                    </a:cubicBezTo>
                    <a:cubicBezTo>
                      <a:pt x="229" y="79"/>
                      <a:pt x="231" y="78"/>
                      <a:pt x="234" y="77"/>
                    </a:cubicBezTo>
                    <a:cubicBezTo>
                      <a:pt x="238" y="75"/>
                      <a:pt x="239" y="76"/>
                      <a:pt x="243" y="77"/>
                    </a:cubicBezTo>
                    <a:cubicBezTo>
                      <a:pt x="241" y="78"/>
                      <a:pt x="238" y="79"/>
                      <a:pt x="236" y="82"/>
                    </a:cubicBezTo>
                    <a:cubicBezTo>
                      <a:pt x="240" y="83"/>
                      <a:pt x="241" y="82"/>
                      <a:pt x="244" y="82"/>
                    </a:cubicBezTo>
                    <a:cubicBezTo>
                      <a:pt x="246" y="82"/>
                      <a:pt x="248" y="78"/>
                      <a:pt x="250" y="79"/>
                    </a:cubicBezTo>
                    <a:cubicBezTo>
                      <a:pt x="249" y="80"/>
                      <a:pt x="249" y="80"/>
                      <a:pt x="249" y="80"/>
                    </a:cubicBezTo>
                    <a:cubicBezTo>
                      <a:pt x="249" y="80"/>
                      <a:pt x="250" y="81"/>
                      <a:pt x="250" y="81"/>
                    </a:cubicBezTo>
                    <a:cubicBezTo>
                      <a:pt x="250" y="82"/>
                      <a:pt x="250" y="84"/>
                      <a:pt x="249" y="84"/>
                    </a:cubicBezTo>
                    <a:cubicBezTo>
                      <a:pt x="249" y="86"/>
                      <a:pt x="247" y="84"/>
                      <a:pt x="247" y="87"/>
                    </a:cubicBezTo>
                    <a:cubicBezTo>
                      <a:pt x="248" y="87"/>
                      <a:pt x="249" y="87"/>
                      <a:pt x="249" y="87"/>
                    </a:cubicBezTo>
                    <a:close/>
                    <a:moveTo>
                      <a:pt x="291" y="117"/>
                    </a:moveTo>
                    <a:cubicBezTo>
                      <a:pt x="291" y="112"/>
                      <a:pt x="280" y="115"/>
                      <a:pt x="279" y="119"/>
                    </a:cubicBezTo>
                    <a:cubicBezTo>
                      <a:pt x="282" y="117"/>
                      <a:pt x="286" y="114"/>
                      <a:pt x="289" y="116"/>
                    </a:cubicBezTo>
                    <a:cubicBezTo>
                      <a:pt x="287" y="116"/>
                      <a:pt x="287" y="116"/>
                      <a:pt x="286" y="116"/>
                    </a:cubicBezTo>
                    <a:cubicBezTo>
                      <a:pt x="287" y="116"/>
                      <a:pt x="288" y="116"/>
                      <a:pt x="289" y="116"/>
                    </a:cubicBezTo>
                    <a:cubicBezTo>
                      <a:pt x="288" y="117"/>
                      <a:pt x="287" y="117"/>
                      <a:pt x="286" y="118"/>
                    </a:cubicBezTo>
                    <a:cubicBezTo>
                      <a:pt x="287" y="118"/>
                      <a:pt x="287" y="118"/>
                      <a:pt x="288" y="117"/>
                    </a:cubicBezTo>
                    <a:cubicBezTo>
                      <a:pt x="287" y="119"/>
                      <a:pt x="286" y="118"/>
                      <a:pt x="284" y="119"/>
                    </a:cubicBezTo>
                    <a:cubicBezTo>
                      <a:pt x="282" y="119"/>
                      <a:pt x="281" y="120"/>
                      <a:pt x="279" y="122"/>
                    </a:cubicBezTo>
                    <a:cubicBezTo>
                      <a:pt x="280" y="122"/>
                      <a:pt x="280" y="122"/>
                      <a:pt x="280" y="122"/>
                    </a:cubicBezTo>
                    <a:cubicBezTo>
                      <a:pt x="279" y="123"/>
                      <a:pt x="277" y="125"/>
                      <a:pt x="276" y="126"/>
                    </a:cubicBezTo>
                    <a:cubicBezTo>
                      <a:pt x="273" y="128"/>
                      <a:pt x="272" y="126"/>
                      <a:pt x="269" y="129"/>
                    </a:cubicBezTo>
                    <a:cubicBezTo>
                      <a:pt x="270" y="132"/>
                      <a:pt x="263" y="133"/>
                      <a:pt x="261" y="133"/>
                    </a:cubicBezTo>
                    <a:cubicBezTo>
                      <a:pt x="257" y="132"/>
                      <a:pt x="252" y="131"/>
                      <a:pt x="250" y="128"/>
                    </a:cubicBezTo>
                    <a:cubicBezTo>
                      <a:pt x="252" y="128"/>
                      <a:pt x="253" y="129"/>
                      <a:pt x="254" y="129"/>
                    </a:cubicBezTo>
                    <a:cubicBezTo>
                      <a:pt x="254" y="128"/>
                      <a:pt x="254" y="128"/>
                      <a:pt x="254" y="128"/>
                    </a:cubicBezTo>
                    <a:cubicBezTo>
                      <a:pt x="256" y="128"/>
                      <a:pt x="257" y="130"/>
                      <a:pt x="259" y="128"/>
                    </a:cubicBezTo>
                    <a:cubicBezTo>
                      <a:pt x="258" y="128"/>
                      <a:pt x="258" y="128"/>
                      <a:pt x="258" y="128"/>
                    </a:cubicBezTo>
                    <a:cubicBezTo>
                      <a:pt x="259" y="127"/>
                      <a:pt x="259" y="126"/>
                      <a:pt x="260" y="125"/>
                    </a:cubicBezTo>
                    <a:cubicBezTo>
                      <a:pt x="261" y="124"/>
                      <a:pt x="262" y="125"/>
                      <a:pt x="263" y="124"/>
                    </a:cubicBezTo>
                    <a:cubicBezTo>
                      <a:pt x="267" y="124"/>
                      <a:pt x="261" y="121"/>
                      <a:pt x="262" y="118"/>
                    </a:cubicBezTo>
                    <a:cubicBezTo>
                      <a:pt x="261" y="118"/>
                      <a:pt x="257" y="116"/>
                      <a:pt x="257" y="116"/>
                    </a:cubicBezTo>
                    <a:cubicBezTo>
                      <a:pt x="258" y="115"/>
                      <a:pt x="261" y="117"/>
                      <a:pt x="262" y="117"/>
                    </a:cubicBezTo>
                    <a:cubicBezTo>
                      <a:pt x="263" y="119"/>
                      <a:pt x="266" y="118"/>
                      <a:pt x="267" y="119"/>
                    </a:cubicBezTo>
                    <a:cubicBezTo>
                      <a:pt x="268" y="122"/>
                      <a:pt x="272" y="122"/>
                      <a:pt x="273" y="122"/>
                    </a:cubicBezTo>
                    <a:cubicBezTo>
                      <a:pt x="276" y="122"/>
                      <a:pt x="277" y="121"/>
                      <a:pt x="279" y="119"/>
                    </a:cubicBezTo>
                    <a:cubicBezTo>
                      <a:pt x="279" y="118"/>
                      <a:pt x="280" y="116"/>
                      <a:pt x="281" y="116"/>
                    </a:cubicBezTo>
                    <a:cubicBezTo>
                      <a:pt x="284" y="113"/>
                      <a:pt x="289" y="114"/>
                      <a:pt x="293" y="115"/>
                    </a:cubicBezTo>
                    <a:cubicBezTo>
                      <a:pt x="293" y="116"/>
                      <a:pt x="292" y="117"/>
                      <a:pt x="291" y="117"/>
                    </a:cubicBezTo>
                    <a:close/>
                    <a:moveTo>
                      <a:pt x="355" y="215"/>
                    </a:moveTo>
                    <a:cubicBezTo>
                      <a:pt x="355" y="216"/>
                      <a:pt x="353" y="219"/>
                      <a:pt x="353" y="217"/>
                    </a:cubicBezTo>
                    <a:cubicBezTo>
                      <a:pt x="352" y="214"/>
                      <a:pt x="352" y="212"/>
                      <a:pt x="354" y="210"/>
                    </a:cubicBezTo>
                    <a:cubicBezTo>
                      <a:pt x="353" y="211"/>
                      <a:pt x="353" y="211"/>
                      <a:pt x="352" y="212"/>
                    </a:cubicBezTo>
                    <a:cubicBezTo>
                      <a:pt x="353" y="210"/>
                      <a:pt x="354" y="208"/>
                      <a:pt x="353" y="208"/>
                    </a:cubicBezTo>
                    <a:cubicBezTo>
                      <a:pt x="352" y="208"/>
                      <a:pt x="351" y="208"/>
                      <a:pt x="351" y="210"/>
                    </a:cubicBezTo>
                    <a:cubicBezTo>
                      <a:pt x="351" y="208"/>
                      <a:pt x="351" y="206"/>
                      <a:pt x="350" y="205"/>
                    </a:cubicBezTo>
                    <a:cubicBezTo>
                      <a:pt x="349" y="206"/>
                      <a:pt x="349" y="206"/>
                      <a:pt x="349" y="206"/>
                    </a:cubicBezTo>
                    <a:cubicBezTo>
                      <a:pt x="349" y="206"/>
                      <a:pt x="349" y="205"/>
                      <a:pt x="349" y="204"/>
                    </a:cubicBezTo>
                    <a:cubicBezTo>
                      <a:pt x="348" y="205"/>
                      <a:pt x="349" y="204"/>
                      <a:pt x="348" y="206"/>
                    </a:cubicBezTo>
                    <a:cubicBezTo>
                      <a:pt x="347" y="206"/>
                      <a:pt x="347" y="206"/>
                      <a:pt x="347" y="206"/>
                    </a:cubicBezTo>
                    <a:cubicBezTo>
                      <a:pt x="346" y="203"/>
                      <a:pt x="341" y="198"/>
                      <a:pt x="345" y="197"/>
                    </a:cubicBezTo>
                    <a:cubicBezTo>
                      <a:pt x="341" y="196"/>
                      <a:pt x="340" y="197"/>
                      <a:pt x="342" y="192"/>
                    </a:cubicBezTo>
                    <a:cubicBezTo>
                      <a:pt x="342" y="189"/>
                      <a:pt x="346" y="191"/>
                      <a:pt x="347" y="192"/>
                    </a:cubicBezTo>
                    <a:cubicBezTo>
                      <a:pt x="346" y="190"/>
                      <a:pt x="346" y="189"/>
                      <a:pt x="347" y="186"/>
                    </a:cubicBezTo>
                    <a:cubicBezTo>
                      <a:pt x="347" y="186"/>
                      <a:pt x="348" y="187"/>
                      <a:pt x="348" y="187"/>
                    </a:cubicBezTo>
                    <a:cubicBezTo>
                      <a:pt x="347" y="187"/>
                      <a:pt x="346" y="188"/>
                      <a:pt x="346" y="189"/>
                    </a:cubicBezTo>
                    <a:cubicBezTo>
                      <a:pt x="347" y="189"/>
                      <a:pt x="347" y="189"/>
                      <a:pt x="348" y="189"/>
                    </a:cubicBezTo>
                    <a:cubicBezTo>
                      <a:pt x="348" y="189"/>
                      <a:pt x="348" y="189"/>
                      <a:pt x="349" y="189"/>
                    </a:cubicBezTo>
                    <a:cubicBezTo>
                      <a:pt x="346" y="190"/>
                      <a:pt x="351" y="202"/>
                      <a:pt x="352" y="204"/>
                    </a:cubicBezTo>
                    <a:cubicBezTo>
                      <a:pt x="353" y="206"/>
                      <a:pt x="354" y="209"/>
                      <a:pt x="355" y="210"/>
                    </a:cubicBezTo>
                    <a:cubicBezTo>
                      <a:pt x="356" y="212"/>
                      <a:pt x="355" y="214"/>
                      <a:pt x="356" y="216"/>
                    </a:cubicBezTo>
                    <a:cubicBezTo>
                      <a:pt x="355" y="216"/>
                      <a:pt x="355" y="216"/>
                      <a:pt x="355" y="215"/>
                    </a:cubicBezTo>
                    <a:close/>
                    <a:moveTo>
                      <a:pt x="416" y="266"/>
                    </a:moveTo>
                    <a:cubicBezTo>
                      <a:pt x="416" y="265"/>
                      <a:pt x="418" y="262"/>
                      <a:pt x="419" y="262"/>
                    </a:cubicBezTo>
                    <a:cubicBezTo>
                      <a:pt x="420" y="261"/>
                      <a:pt x="420" y="258"/>
                      <a:pt x="419" y="257"/>
                    </a:cubicBezTo>
                    <a:cubicBezTo>
                      <a:pt x="420" y="257"/>
                      <a:pt x="420" y="257"/>
                      <a:pt x="420" y="257"/>
                    </a:cubicBezTo>
                    <a:cubicBezTo>
                      <a:pt x="420" y="254"/>
                      <a:pt x="417" y="255"/>
                      <a:pt x="416" y="253"/>
                    </a:cubicBezTo>
                    <a:cubicBezTo>
                      <a:pt x="415" y="252"/>
                      <a:pt x="409" y="251"/>
                      <a:pt x="412" y="254"/>
                    </a:cubicBezTo>
                    <a:cubicBezTo>
                      <a:pt x="409" y="254"/>
                      <a:pt x="410" y="257"/>
                      <a:pt x="408" y="258"/>
                    </a:cubicBezTo>
                    <a:cubicBezTo>
                      <a:pt x="409" y="258"/>
                      <a:pt x="408" y="257"/>
                      <a:pt x="409" y="256"/>
                    </a:cubicBezTo>
                    <a:cubicBezTo>
                      <a:pt x="407" y="259"/>
                      <a:pt x="404" y="260"/>
                      <a:pt x="404" y="265"/>
                    </a:cubicBezTo>
                    <a:cubicBezTo>
                      <a:pt x="405" y="270"/>
                      <a:pt x="406" y="273"/>
                      <a:pt x="404" y="277"/>
                    </a:cubicBezTo>
                    <a:cubicBezTo>
                      <a:pt x="400" y="287"/>
                      <a:pt x="397" y="275"/>
                      <a:pt x="397" y="271"/>
                    </a:cubicBezTo>
                    <a:cubicBezTo>
                      <a:pt x="397" y="268"/>
                      <a:pt x="399" y="265"/>
                      <a:pt x="399" y="262"/>
                    </a:cubicBezTo>
                    <a:cubicBezTo>
                      <a:pt x="400" y="260"/>
                      <a:pt x="401" y="257"/>
                      <a:pt x="401" y="255"/>
                    </a:cubicBezTo>
                    <a:cubicBezTo>
                      <a:pt x="399" y="256"/>
                      <a:pt x="399" y="260"/>
                      <a:pt x="397" y="260"/>
                    </a:cubicBezTo>
                    <a:cubicBezTo>
                      <a:pt x="397" y="258"/>
                      <a:pt x="400" y="252"/>
                      <a:pt x="402" y="251"/>
                    </a:cubicBezTo>
                    <a:cubicBezTo>
                      <a:pt x="402" y="251"/>
                      <a:pt x="402" y="252"/>
                      <a:pt x="402" y="252"/>
                    </a:cubicBezTo>
                    <a:cubicBezTo>
                      <a:pt x="402" y="252"/>
                      <a:pt x="403" y="252"/>
                      <a:pt x="404" y="251"/>
                    </a:cubicBezTo>
                    <a:cubicBezTo>
                      <a:pt x="404" y="252"/>
                      <a:pt x="403" y="252"/>
                      <a:pt x="403" y="252"/>
                    </a:cubicBezTo>
                    <a:cubicBezTo>
                      <a:pt x="403" y="252"/>
                      <a:pt x="403" y="252"/>
                      <a:pt x="404" y="253"/>
                    </a:cubicBezTo>
                    <a:cubicBezTo>
                      <a:pt x="405" y="250"/>
                      <a:pt x="410" y="248"/>
                      <a:pt x="413" y="251"/>
                    </a:cubicBezTo>
                    <a:cubicBezTo>
                      <a:pt x="413" y="249"/>
                      <a:pt x="415" y="250"/>
                      <a:pt x="417" y="250"/>
                    </a:cubicBezTo>
                    <a:cubicBezTo>
                      <a:pt x="416" y="249"/>
                      <a:pt x="415" y="247"/>
                      <a:pt x="415" y="247"/>
                    </a:cubicBezTo>
                    <a:cubicBezTo>
                      <a:pt x="413" y="246"/>
                      <a:pt x="411" y="247"/>
                      <a:pt x="411" y="244"/>
                    </a:cubicBezTo>
                    <a:cubicBezTo>
                      <a:pt x="411" y="244"/>
                      <a:pt x="403" y="247"/>
                      <a:pt x="402" y="247"/>
                    </a:cubicBezTo>
                    <a:cubicBezTo>
                      <a:pt x="401" y="246"/>
                      <a:pt x="400" y="247"/>
                      <a:pt x="399" y="245"/>
                    </a:cubicBezTo>
                    <a:cubicBezTo>
                      <a:pt x="397" y="243"/>
                      <a:pt x="396" y="243"/>
                      <a:pt x="394" y="244"/>
                    </a:cubicBezTo>
                    <a:cubicBezTo>
                      <a:pt x="395" y="242"/>
                      <a:pt x="396" y="240"/>
                      <a:pt x="398" y="240"/>
                    </a:cubicBezTo>
                    <a:cubicBezTo>
                      <a:pt x="394" y="237"/>
                      <a:pt x="387" y="248"/>
                      <a:pt x="383" y="245"/>
                    </a:cubicBezTo>
                    <a:cubicBezTo>
                      <a:pt x="383" y="244"/>
                      <a:pt x="383" y="243"/>
                      <a:pt x="383" y="243"/>
                    </a:cubicBezTo>
                    <a:cubicBezTo>
                      <a:pt x="381" y="244"/>
                      <a:pt x="379" y="246"/>
                      <a:pt x="377" y="244"/>
                    </a:cubicBezTo>
                    <a:cubicBezTo>
                      <a:pt x="379" y="242"/>
                      <a:pt x="381" y="240"/>
                      <a:pt x="383" y="238"/>
                    </a:cubicBezTo>
                    <a:cubicBezTo>
                      <a:pt x="385" y="237"/>
                      <a:pt x="387" y="236"/>
                      <a:pt x="390" y="235"/>
                    </a:cubicBezTo>
                    <a:cubicBezTo>
                      <a:pt x="391" y="234"/>
                      <a:pt x="390" y="231"/>
                      <a:pt x="393" y="231"/>
                    </a:cubicBezTo>
                    <a:cubicBezTo>
                      <a:pt x="392" y="231"/>
                      <a:pt x="392" y="232"/>
                      <a:pt x="392" y="233"/>
                    </a:cubicBezTo>
                    <a:cubicBezTo>
                      <a:pt x="393" y="232"/>
                      <a:pt x="393" y="230"/>
                      <a:pt x="395" y="229"/>
                    </a:cubicBezTo>
                    <a:cubicBezTo>
                      <a:pt x="395" y="231"/>
                      <a:pt x="395" y="231"/>
                      <a:pt x="394" y="232"/>
                    </a:cubicBezTo>
                    <a:cubicBezTo>
                      <a:pt x="395" y="231"/>
                      <a:pt x="397" y="230"/>
                      <a:pt x="395" y="228"/>
                    </a:cubicBezTo>
                    <a:cubicBezTo>
                      <a:pt x="397" y="228"/>
                      <a:pt x="399" y="229"/>
                      <a:pt x="400" y="230"/>
                    </a:cubicBezTo>
                    <a:cubicBezTo>
                      <a:pt x="402" y="231"/>
                      <a:pt x="403" y="228"/>
                      <a:pt x="405" y="230"/>
                    </a:cubicBezTo>
                    <a:cubicBezTo>
                      <a:pt x="407" y="234"/>
                      <a:pt x="407" y="237"/>
                      <a:pt x="412" y="235"/>
                    </a:cubicBezTo>
                    <a:cubicBezTo>
                      <a:pt x="411" y="239"/>
                      <a:pt x="413" y="238"/>
                      <a:pt x="413" y="241"/>
                    </a:cubicBezTo>
                    <a:cubicBezTo>
                      <a:pt x="414" y="241"/>
                      <a:pt x="413" y="242"/>
                      <a:pt x="413" y="243"/>
                    </a:cubicBezTo>
                    <a:cubicBezTo>
                      <a:pt x="414" y="243"/>
                      <a:pt x="415" y="244"/>
                      <a:pt x="414" y="246"/>
                    </a:cubicBezTo>
                    <a:cubicBezTo>
                      <a:pt x="413" y="246"/>
                      <a:pt x="420" y="248"/>
                      <a:pt x="422" y="249"/>
                    </a:cubicBezTo>
                    <a:cubicBezTo>
                      <a:pt x="425" y="250"/>
                      <a:pt x="429" y="250"/>
                      <a:pt x="432" y="250"/>
                    </a:cubicBezTo>
                    <a:cubicBezTo>
                      <a:pt x="436" y="251"/>
                      <a:pt x="436" y="256"/>
                      <a:pt x="438" y="259"/>
                    </a:cubicBezTo>
                    <a:cubicBezTo>
                      <a:pt x="436" y="258"/>
                      <a:pt x="436" y="260"/>
                      <a:pt x="436" y="260"/>
                    </a:cubicBezTo>
                    <a:cubicBezTo>
                      <a:pt x="435" y="260"/>
                      <a:pt x="432" y="259"/>
                      <a:pt x="432" y="260"/>
                    </a:cubicBezTo>
                    <a:cubicBezTo>
                      <a:pt x="431" y="259"/>
                      <a:pt x="431" y="260"/>
                      <a:pt x="430" y="259"/>
                    </a:cubicBezTo>
                    <a:cubicBezTo>
                      <a:pt x="431" y="258"/>
                      <a:pt x="431" y="258"/>
                      <a:pt x="431" y="258"/>
                    </a:cubicBezTo>
                    <a:cubicBezTo>
                      <a:pt x="429" y="258"/>
                      <a:pt x="430" y="254"/>
                      <a:pt x="428" y="256"/>
                    </a:cubicBezTo>
                    <a:cubicBezTo>
                      <a:pt x="431" y="258"/>
                      <a:pt x="429" y="260"/>
                      <a:pt x="428" y="263"/>
                    </a:cubicBezTo>
                    <a:cubicBezTo>
                      <a:pt x="428" y="264"/>
                      <a:pt x="429" y="267"/>
                      <a:pt x="428" y="267"/>
                    </a:cubicBezTo>
                    <a:cubicBezTo>
                      <a:pt x="427" y="269"/>
                      <a:pt x="425" y="270"/>
                      <a:pt x="424" y="271"/>
                    </a:cubicBezTo>
                    <a:cubicBezTo>
                      <a:pt x="424" y="270"/>
                      <a:pt x="424" y="264"/>
                      <a:pt x="422" y="264"/>
                    </a:cubicBezTo>
                    <a:cubicBezTo>
                      <a:pt x="421" y="264"/>
                      <a:pt x="417" y="268"/>
                      <a:pt x="416" y="266"/>
                    </a:cubicBezTo>
                    <a:close/>
                    <a:moveTo>
                      <a:pt x="432" y="279"/>
                    </a:moveTo>
                    <a:cubicBezTo>
                      <a:pt x="428" y="281"/>
                      <a:pt x="426" y="283"/>
                      <a:pt x="422" y="282"/>
                    </a:cubicBezTo>
                    <a:cubicBezTo>
                      <a:pt x="422" y="282"/>
                      <a:pt x="422" y="281"/>
                      <a:pt x="422" y="281"/>
                    </a:cubicBezTo>
                    <a:cubicBezTo>
                      <a:pt x="422" y="281"/>
                      <a:pt x="420" y="281"/>
                      <a:pt x="419" y="280"/>
                    </a:cubicBezTo>
                    <a:cubicBezTo>
                      <a:pt x="420" y="277"/>
                      <a:pt x="422" y="276"/>
                      <a:pt x="423" y="273"/>
                    </a:cubicBezTo>
                    <a:cubicBezTo>
                      <a:pt x="423" y="275"/>
                      <a:pt x="424" y="274"/>
                      <a:pt x="425" y="275"/>
                    </a:cubicBezTo>
                    <a:cubicBezTo>
                      <a:pt x="423" y="276"/>
                      <a:pt x="422" y="277"/>
                      <a:pt x="422" y="279"/>
                    </a:cubicBezTo>
                    <a:cubicBezTo>
                      <a:pt x="424" y="279"/>
                      <a:pt x="425" y="278"/>
                      <a:pt x="427" y="277"/>
                    </a:cubicBezTo>
                    <a:cubicBezTo>
                      <a:pt x="429" y="274"/>
                      <a:pt x="429" y="274"/>
                      <a:pt x="432" y="274"/>
                    </a:cubicBezTo>
                    <a:cubicBezTo>
                      <a:pt x="434" y="275"/>
                      <a:pt x="441" y="273"/>
                      <a:pt x="441" y="271"/>
                    </a:cubicBezTo>
                    <a:cubicBezTo>
                      <a:pt x="442" y="271"/>
                      <a:pt x="442" y="272"/>
                      <a:pt x="442" y="273"/>
                    </a:cubicBezTo>
                    <a:cubicBezTo>
                      <a:pt x="438" y="275"/>
                      <a:pt x="436" y="277"/>
                      <a:pt x="432" y="279"/>
                    </a:cubicBezTo>
                    <a:close/>
                    <a:moveTo>
                      <a:pt x="454" y="264"/>
                    </a:moveTo>
                    <a:cubicBezTo>
                      <a:pt x="458" y="266"/>
                      <a:pt x="450" y="273"/>
                      <a:pt x="447" y="269"/>
                    </a:cubicBezTo>
                    <a:cubicBezTo>
                      <a:pt x="445" y="267"/>
                      <a:pt x="434" y="274"/>
                      <a:pt x="440" y="266"/>
                    </a:cubicBezTo>
                    <a:cubicBezTo>
                      <a:pt x="443" y="265"/>
                      <a:pt x="446" y="264"/>
                      <a:pt x="449" y="264"/>
                    </a:cubicBezTo>
                    <a:cubicBezTo>
                      <a:pt x="450" y="266"/>
                      <a:pt x="455" y="262"/>
                      <a:pt x="457" y="261"/>
                    </a:cubicBezTo>
                    <a:cubicBezTo>
                      <a:pt x="456" y="262"/>
                      <a:pt x="455" y="263"/>
                      <a:pt x="454" y="264"/>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71" name="Freeform 47">
                <a:extLst>
                  <a:ext uri="{FF2B5EF4-FFF2-40B4-BE49-F238E27FC236}">
                    <a16:creationId xmlns:a16="http://schemas.microsoft.com/office/drawing/2014/main" id="{510D93D4-D4E9-4A73-B5B5-5AB9119F256E}"/>
                  </a:ext>
                </a:extLst>
              </p:cNvPr>
              <p:cNvSpPr>
                <a:spLocks/>
              </p:cNvSpPr>
              <p:nvPr/>
            </p:nvSpPr>
            <p:spPr bwMode="auto">
              <a:xfrm>
                <a:off x="3675063" y="3898900"/>
                <a:ext cx="19050" cy="28575"/>
              </a:xfrm>
              <a:custGeom>
                <a:avLst/>
                <a:gdLst>
                  <a:gd name="T0" fmla="*/ 23 w 26"/>
                  <a:gd name="T1" fmla="*/ 13 h 20"/>
                  <a:gd name="T2" fmla="*/ 20 w 26"/>
                  <a:gd name="T3" fmla="*/ 11 h 20"/>
                  <a:gd name="T4" fmla="*/ 17 w 26"/>
                  <a:gd name="T5" fmla="*/ 8 h 20"/>
                  <a:gd name="T6" fmla="*/ 9 w 26"/>
                  <a:gd name="T7" fmla="*/ 2 h 20"/>
                  <a:gd name="T8" fmla="*/ 0 w 26"/>
                  <a:gd name="T9" fmla="*/ 0 h 20"/>
                  <a:gd name="T10" fmla="*/ 21 w 26"/>
                  <a:gd name="T11" fmla="*/ 18 h 20"/>
                  <a:gd name="T12" fmla="*/ 23 w 26"/>
                  <a:gd name="T13" fmla="*/ 13 h 20"/>
                </a:gdLst>
                <a:ahLst/>
                <a:cxnLst>
                  <a:cxn ang="0">
                    <a:pos x="T0" y="T1"/>
                  </a:cxn>
                  <a:cxn ang="0">
                    <a:pos x="T2" y="T3"/>
                  </a:cxn>
                  <a:cxn ang="0">
                    <a:pos x="T4" y="T5"/>
                  </a:cxn>
                  <a:cxn ang="0">
                    <a:pos x="T6" y="T7"/>
                  </a:cxn>
                  <a:cxn ang="0">
                    <a:pos x="T8" y="T9"/>
                  </a:cxn>
                  <a:cxn ang="0">
                    <a:pos x="T10" y="T11"/>
                  </a:cxn>
                  <a:cxn ang="0">
                    <a:pos x="T12" y="T13"/>
                  </a:cxn>
                </a:cxnLst>
                <a:rect l="0" t="0" r="r" b="b"/>
                <a:pathLst>
                  <a:path w="26" h="20">
                    <a:moveTo>
                      <a:pt x="23" y="13"/>
                    </a:moveTo>
                    <a:cubicBezTo>
                      <a:pt x="23" y="12"/>
                      <a:pt x="21" y="12"/>
                      <a:pt x="20" y="11"/>
                    </a:cubicBezTo>
                    <a:cubicBezTo>
                      <a:pt x="18" y="11"/>
                      <a:pt x="18" y="10"/>
                      <a:pt x="17" y="8"/>
                    </a:cubicBezTo>
                    <a:cubicBezTo>
                      <a:pt x="14" y="3"/>
                      <a:pt x="14" y="4"/>
                      <a:pt x="9" y="2"/>
                    </a:cubicBezTo>
                    <a:cubicBezTo>
                      <a:pt x="5" y="1"/>
                      <a:pt x="4" y="0"/>
                      <a:pt x="0" y="0"/>
                    </a:cubicBezTo>
                    <a:cubicBezTo>
                      <a:pt x="7" y="9"/>
                      <a:pt x="13" y="13"/>
                      <a:pt x="21" y="18"/>
                    </a:cubicBezTo>
                    <a:cubicBezTo>
                      <a:pt x="26" y="20"/>
                      <a:pt x="26" y="18"/>
                      <a:pt x="2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72" name="Freeform 48">
                <a:extLst>
                  <a:ext uri="{FF2B5EF4-FFF2-40B4-BE49-F238E27FC236}">
                    <a16:creationId xmlns:a16="http://schemas.microsoft.com/office/drawing/2014/main" id="{374E6F03-ED70-4C04-8171-25A6A96FA65C}"/>
                  </a:ext>
                </a:extLst>
              </p:cNvPr>
              <p:cNvSpPr>
                <a:spLocks/>
              </p:cNvSpPr>
              <p:nvPr/>
            </p:nvSpPr>
            <p:spPr bwMode="auto">
              <a:xfrm>
                <a:off x="3727451" y="3532187"/>
                <a:ext cx="12700" cy="15875"/>
              </a:xfrm>
              <a:custGeom>
                <a:avLst/>
                <a:gdLst>
                  <a:gd name="T0" fmla="*/ 18 w 18"/>
                  <a:gd name="T1" fmla="*/ 2 h 12"/>
                  <a:gd name="T2" fmla="*/ 6 w 18"/>
                  <a:gd name="T3" fmla="*/ 3 h 12"/>
                  <a:gd name="T4" fmla="*/ 1 w 18"/>
                  <a:gd name="T5" fmla="*/ 9 h 12"/>
                  <a:gd name="T6" fmla="*/ 6 w 18"/>
                  <a:gd name="T7" fmla="*/ 11 h 12"/>
                  <a:gd name="T8" fmla="*/ 15 w 18"/>
                  <a:gd name="T9" fmla="*/ 9 h 12"/>
                  <a:gd name="T10" fmla="*/ 16 w 18"/>
                  <a:gd name="T11" fmla="*/ 7 h 12"/>
                  <a:gd name="T12" fmla="*/ 13 w 18"/>
                  <a:gd name="T13" fmla="*/ 5 h 12"/>
                  <a:gd name="T14" fmla="*/ 18 w 18"/>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18" y="2"/>
                    </a:moveTo>
                    <a:cubicBezTo>
                      <a:pt x="15" y="0"/>
                      <a:pt x="10" y="3"/>
                      <a:pt x="6" y="3"/>
                    </a:cubicBezTo>
                    <a:cubicBezTo>
                      <a:pt x="2" y="4"/>
                      <a:pt x="0" y="3"/>
                      <a:pt x="1" y="9"/>
                    </a:cubicBezTo>
                    <a:cubicBezTo>
                      <a:pt x="3" y="9"/>
                      <a:pt x="5" y="12"/>
                      <a:pt x="6" y="11"/>
                    </a:cubicBezTo>
                    <a:cubicBezTo>
                      <a:pt x="9" y="11"/>
                      <a:pt x="12" y="10"/>
                      <a:pt x="15" y="9"/>
                    </a:cubicBezTo>
                    <a:cubicBezTo>
                      <a:pt x="16" y="9"/>
                      <a:pt x="16" y="8"/>
                      <a:pt x="16" y="7"/>
                    </a:cubicBezTo>
                    <a:cubicBezTo>
                      <a:pt x="16" y="5"/>
                      <a:pt x="13" y="6"/>
                      <a:pt x="13" y="5"/>
                    </a:cubicBezTo>
                    <a:cubicBezTo>
                      <a:pt x="15" y="5"/>
                      <a:pt x="17" y="4"/>
                      <a:pt x="1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73" name="Freeform 49">
                <a:extLst>
                  <a:ext uri="{FF2B5EF4-FFF2-40B4-BE49-F238E27FC236}">
                    <a16:creationId xmlns:a16="http://schemas.microsoft.com/office/drawing/2014/main" id="{70FFE171-8EFE-40CA-8E9F-1F97CE5573B8}"/>
                  </a:ext>
                </a:extLst>
              </p:cNvPr>
              <p:cNvSpPr>
                <a:spLocks/>
              </p:cNvSpPr>
              <p:nvPr/>
            </p:nvSpPr>
            <p:spPr bwMode="auto">
              <a:xfrm>
                <a:off x="3713163" y="3552825"/>
                <a:ext cx="41275" cy="44450"/>
              </a:xfrm>
              <a:custGeom>
                <a:avLst/>
                <a:gdLst>
                  <a:gd name="T0" fmla="*/ 15 w 60"/>
                  <a:gd name="T1" fmla="*/ 6 h 32"/>
                  <a:gd name="T2" fmla="*/ 9 w 60"/>
                  <a:gd name="T3" fmla="*/ 8 h 32"/>
                  <a:gd name="T4" fmla="*/ 14 w 60"/>
                  <a:gd name="T5" fmla="*/ 11 h 32"/>
                  <a:gd name="T6" fmla="*/ 4 w 60"/>
                  <a:gd name="T7" fmla="*/ 11 h 32"/>
                  <a:gd name="T8" fmla="*/ 4 w 60"/>
                  <a:gd name="T9" fmla="*/ 13 h 32"/>
                  <a:gd name="T10" fmla="*/ 14 w 60"/>
                  <a:gd name="T11" fmla="*/ 13 h 32"/>
                  <a:gd name="T12" fmla="*/ 2 w 60"/>
                  <a:gd name="T13" fmla="*/ 17 h 32"/>
                  <a:gd name="T14" fmla="*/ 13 w 60"/>
                  <a:gd name="T15" fmla="*/ 16 h 32"/>
                  <a:gd name="T16" fmla="*/ 0 w 60"/>
                  <a:gd name="T17" fmla="*/ 21 h 32"/>
                  <a:gd name="T18" fmla="*/ 7 w 60"/>
                  <a:gd name="T19" fmla="*/ 21 h 32"/>
                  <a:gd name="T20" fmla="*/ 7 w 60"/>
                  <a:gd name="T21" fmla="*/ 23 h 32"/>
                  <a:gd name="T22" fmla="*/ 10 w 60"/>
                  <a:gd name="T23" fmla="*/ 24 h 32"/>
                  <a:gd name="T24" fmla="*/ 13 w 60"/>
                  <a:gd name="T25" fmla="*/ 25 h 32"/>
                  <a:gd name="T26" fmla="*/ 18 w 60"/>
                  <a:gd name="T27" fmla="*/ 18 h 32"/>
                  <a:gd name="T28" fmla="*/ 18 w 60"/>
                  <a:gd name="T29" fmla="*/ 23 h 32"/>
                  <a:gd name="T30" fmla="*/ 25 w 60"/>
                  <a:gd name="T31" fmla="*/ 21 h 32"/>
                  <a:gd name="T32" fmla="*/ 32 w 60"/>
                  <a:gd name="T33" fmla="*/ 21 h 32"/>
                  <a:gd name="T34" fmla="*/ 16 w 60"/>
                  <a:gd name="T35" fmla="*/ 27 h 32"/>
                  <a:gd name="T36" fmla="*/ 31 w 60"/>
                  <a:gd name="T37" fmla="*/ 28 h 32"/>
                  <a:gd name="T38" fmla="*/ 42 w 60"/>
                  <a:gd name="T39" fmla="*/ 24 h 32"/>
                  <a:gd name="T40" fmla="*/ 48 w 60"/>
                  <a:gd name="T41" fmla="*/ 25 h 32"/>
                  <a:gd name="T42" fmla="*/ 50 w 60"/>
                  <a:gd name="T43" fmla="*/ 23 h 32"/>
                  <a:gd name="T44" fmla="*/ 56 w 60"/>
                  <a:gd name="T45" fmla="*/ 23 h 32"/>
                  <a:gd name="T46" fmla="*/ 60 w 60"/>
                  <a:gd name="T47" fmla="*/ 17 h 32"/>
                  <a:gd name="T48" fmla="*/ 56 w 60"/>
                  <a:gd name="T49" fmla="*/ 12 h 32"/>
                  <a:gd name="T50" fmla="*/ 53 w 60"/>
                  <a:gd name="T51" fmla="*/ 17 h 32"/>
                  <a:gd name="T52" fmla="*/ 50 w 60"/>
                  <a:gd name="T53" fmla="*/ 13 h 32"/>
                  <a:gd name="T54" fmla="*/ 46 w 60"/>
                  <a:gd name="T55" fmla="*/ 9 h 32"/>
                  <a:gd name="T56" fmla="*/ 41 w 60"/>
                  <a:gd name="T57" fmla="*/ 2 h 32"/>
                  <a:gd name="T58" fmla="*/ 36 w 60"/>
                  <a:gd name="T59" fmla="*/ 9 h 32"/>
                  <a:gd name="T60" fmla="*/ 41 w 60"/>
                  <a:gd name="T61" fmla="*/ 12 h 32"/>
                  <a:gd name="T62" fmla="*/ 37 w 60"/>
                  <a:gd name="T63" fmla="*/ 13 h 32"/>
                  <a:gd name="T64" fmla="*/ 43 w 60"/>
                  <a:gd name="T65" fmla="*/ 17 h 32"/>
                  <a:gd name="T66" fmla="*/ 37 w 60"/>
                  <a:gd name="T67" fmla="*/ 18 h 32"/>
                  <a:gd name="T68" fmla="*/ 31 w 60"/>
                  <a:gd name="T69" fmla="*/ 17 h 32"/>
                  <a:gd name="T70" fmla="*/ 27 w 60"/>
                  <a:gd name="T71" fmla="*/ 15 h 32"/>
                  <a:gd name="T72" fmla="*/ 29 w 60"/>
                  <a:gd name="T73" fmla="*/ 13 h 32"/>
                  <a:gd name="T74" fmla="*/ 22 w 60"/>
                  <a:gd name="T75" fmla="*/ 9 h 32"/>
                  <a:gd name="T76" fmla="*/ 15 w 60"/>
                  <a:gd name="T77"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32">
                    <a:moveTo>
                      <a:pt x="15" y="6"/>
                    </a:moveTo>
                    <a:cubicBezTo>
                      <a:pt x="14" y="6"/>
                      <a:pt x="9" y="6"/>
                      <a:pt x="9" y="8"/>
                    </a:cubicBezTo>
                    <a:cubicBezTo>
                      <a:pt x="9" y="9"/>
                      <a:pt x="13" y="10"/>
                      <a:pt x="14" y="11"/>
                    </a:cubicBezTo>
                    <a:cubicBezTo>
                      <a:pt x="11" y="10"/>
                      <a:pt x="8" y="10"/>
                      <a:pt x="4" y="11"/>
                    </a:cubicBezTo>
                    <a:cubicBezTo>
                      <a:pt x="4" y="13"/>
                      <a:pt x="4" y="13"/>
                      <a:pt x="4" y="13"/>
                    </a:cubicBezTo>
                    <a:cubicBezTo>
                      <a:pt x="7" y="15"/>
                      <a:pt x="11" y="13"/>
                      <a:pt x="14" y="13"/>
                    </a:cubicBezTo>
                    <a:cubicBezTo>
                      <a:pt x="13" y="14"/>
                      <a:pt x="2" y="13"/>
                      <a:pt x="2" y="17"/>
                    </a:cubicBezTo>
                    <a:cubicBezTo>
                      <a:pt x="2" y="19"/>
                      <a:pt x="11" y="16"/>
                      <a:pt x="13" y="16"/>
                    </a:cubicBezTo>
                    <a:cubicBezTo>
                      <a:pt x="9" y="19"/>
                      <a:pt x="2" y="17"/>
                      <a:pt x="0" y="21"/>
                    </a:cubicBezTo>
                    <a:cubicBezTo>
                      <a:pt x="2" y="22"/>
                      <a:pt x="4" y="23"/>
                      <a:pt x="7" y="21"/>
                    </a:cubicBezTo>
                    <a:cubicBezTo>
                      <a:pt x="7" y="22"/>
                      <a:pt x="7" y="23"/>
                      <a:pt x="7" y="23"/>
                    </a:cubicBezTo>
                    <a:cubicBezTo>
                      <a:pt x="7" y="23"/>
                      <a:pt x="9" y="24"/>
                      <a:pt x="10" y="24"/>
                    </a:cubicBezTo>
                    <a:cubicBezTo>
                      <a:pt x="9" y="21"/>
                      <a:pt x="12" y="22"/>
                      <a:pt x="13" y="25"/>
                    </a:cubicBezTo>
                    <a:cubicBezTo>
                      <a:pt x="16" y="23"/>
                      <a:pt x="16" y="22"/>
                      <a:pt x="18" y="18"/>
                    </a:cubicBezTo>
                    <a:cubicBezTo>
                      <a:pt x="20" y="19"/>
                      <a:pt x="19" y="21"/>
                      <a:pt x="18" y="23"/>
                    </a:cubicBezTo>
                    <a:cubicBezTo>
                      <a:pt x="20" y="23"/>
                      <a:pt x="24" y="24"/>
                      <a:pt x="25" y="21"/>
                    </a:cubicBezTo>
                    <a:cubicBezTo>
                      <a:pt x="26" y="24"/>
                      <a:pt x="30" y="23"/>
                      <a:pt x="32" y="21"/>
                    </a:cubicBezTo>
                    <a:cubicBezTo>
                      <a:pt x="29" y="25"/>
                      <a:pt x="21" y="26"/>
                      <a:pt x="16" y="27"/>
                    </a:cubicBezTo>
                    <a:cubicBezTo>
                      <a:pt x="22" y="32"/>
                      <a:pt x="25" y="31"/>
                      <a:pt x="31" y="28"/>
                    </a:cubicBezTo>
                    <a:cubicBezTo>
                      <a:pt x="35" y="27"/>
                      <a:pt x="39" y="25"/>
                      <a:pt x="42" y="24"/>
                    </a:cubicBezTo>
                    <a:cubicBezTo>
                      <a:pt x="44" y="23"/>
                      <a:pt x="46" y="25"/>
                      <a:pt x="48" y="25"/>
                    </a:cubicBezTo>
                    <a:cubicBezTo>
                      <a:pt x="48" y="25"/>
                      <a:pt x="49" y="23"/>
                      <a:pt x="50" y="23"/>
                    </a:cubicBezTo>
                    <a:cubicBezTo>
                      <a:pt x="52" y="23"/>
                      <a:pt x="54" y="23"/>
                      <a:pt x="56" y="23"/>
                    </a:cubicBezTo>
                    <a:cubicBezTo>
                      <a:pt x="58" y="23"/>
                      <a:pt x="59" y="20"/>
                      <a:pt x="60" y="17"/>
                    </a:cubicBezTo>
                    <a:cubicBezTo>
                      <a:pt x="60" y="14"/>
                      <a:pt x="60" y="11"/>
                      <a:pt x="56" y="12"/>
                    </a:cubicBezTo>
                    <a:cubicBezTo>
                      <a:pt x="51" y="13"/>
                      <a:pt x="55" y="14"/>
                      <a:pt x="53" y="17"/>
                    </a:cubicBezTo>
                    <a:cubicBezTo>
                      <a:pt x="52" y="14"/>
                      <a:pt x="52" y="13"/>
                      <a:pt x="50" y="13"/>
                    </a:cubicBezTo>
                    <a:cubicBezTo>
                      <a:pt x="48" y="12"/>
                      <a:pt x="48" y="9"/>
                      <a:pt x="46" y="9"/>
                    </a:cubicBezTo>
                    <a:cubicBezTo>
                      <a:pt x="44" y="6"/>
                      <a:pt x="46" y="0"/>
                      <a:pt x="41" y="2"/>
                    </a:cubicBezTo>
                    <a:cubicBezTo>
                      <a:pt x="39" y="5"/>
                      <a:pt x="38" y="6"/>
                      <a:pt x="36" y="9"/>
                    </a:cubicBezTo>
                    <a:cubicBezTo>
                      <a:pt x="37" y="10"/>
                      <a:pt x="39" y="11"/>
                      <a:pt x="41" y="12"/>
                    </a:cubicBezTo>
                    <a:cubicBezTo>
                      <a:pt x="40" y="13"/>
                      <a:pt x="39" y="13"/>
                      <a:pt x="37" y="13"/>
                    </a:cubicBezTo>
                    <a:cubicBezTo>
                      <a:pt x="39" y="14"/>
                      <a:pt x="43" y="15"/>
                      <a:pt x="43" y="17"/>
                    </a:cubicBezTo>
                    <a:cubicBezTo>
                      <a:pt x="43" y="20"/>
                      <a:pt x="40" y="18"/>
                      <a:pt x="37" y="18"/>
                    </a:cubicBezTo>
                    <a:cubicBezTo>
                      <a:pt x="37" y="18"/>
                      <a:pt x="32" y="19"/>
                      <a:pt x="31" y="17"/>
                    </a:cubicBezTo>
                    <a:cubicBezTo>
                      <a:pt x="30" y="14"/>
                      <a:pt x="30" y="14"/>
                      <a:pt x="27" y="15"/>
                    </a:cubicBezTo>
                    <a:cubicBezTo>
                      <a:pt x="27" y="14"/>
                      <a:pt x="28" y="14"/>
                      <a:pt x="29" y="13"/>
                    </a:cubicBezTo>
                    <a:cubicBezTo>
                      <a:pt x="27" y="12"/>
                      <a:pt x="24" y="9"/>
                      <a:pt x="22" y="9"/>
                    </a:cubicBezTo>
                    <a:cubicBezTo>
                      <a:pt x="17" y="10"/>
                      <a:pt x="19" y="8"/>
                      <a:pt x="1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74" name="Freeform 50">
                <a:extLst>
                  <a:ext uri="{FF2B5EF4-FFF2-40B4-BE49-F238E27FC236}">
                    <a16:creationId xmlns:a16="http://schemas.microsoft.com/office/drawing/2014/main" id="{9E97A9F0-9A46-4771-BBA3-0FAE0739BB14}"/>
                  </a:ext>
                </a:extLst>
              </p:cNvPr>
              <p:cNvSpPr>
                <a:spLocks/>
              </p:cNvSpPr>
              <p:nvPr/>
            </p:nvSpPr>
            <p:spPr bwMode="auto">
              <a:xfrm>
                <a:off x="3729038" y="3521075"/>
                <a:ext cx="14288" cy="12700"/>
              </a:xfrm>
              <a:custGeom>
                <a:avLst/>
                <a:gdLst>
                  <a:gd name="T0" fmla="*/ 1 w 21"/>
                  <a:gd name="T1" fmla="*/ 7 h 8"/>
                  <a:gd name="T2" fmla="*/ 6 w 21"/>
                  <a:gd name="T3" fmla="*/ 5 h 8"/>
                  <a:gd name="T4" fmla="*/ 10 w 21"/>
                  <a:gd name="T5" fmla="*/ 5 h 8"/>
                  <a:gd name="T6" fmla="*/ 19 w 21"/>
                  <a:gd name="T7" fmla="*/ 3 h 8"/>
                  <a:gd name="T8" fmla="*/ 10 w 21"/>
                  <a:gd name="T9" fmla="*/ 1 h 8"/>
                  <a:gd name="T10" fmla="*/ 0 w 21"/>
                  <a:gd name="T11" fmla="*/ 5 h 8"/>
                  <a:gd name="T12" fmla="*/ 1 w 2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 y="7"/>
                    </a:moveTo>
                    <a:cubicBezTo>
                      <a:pt x="2" y="6"/>
                      <a:pt x="5" y="5"/>
                      <a:pt x="6" y="5"/>
                    </a:cubicBezTo>
                    <a:cubicBezTo>
                      <a:pt x="8" y="7"/>
                      <a:pt x="8" y="5"/>
                      <a:pt x="10" y="5"/>
                    </a:cubicBezTo>
                    <a:cubicBezTo>
                      <a:pt x="12" y="5"/>
                      <a:pt x="21" y="8"/>
                      <a:pt x="19" y="3"/>
                    </a:cubicBezTo>
                    <a:cubicBezTo>
                      <a:pt x="19" y="0"/>
                      <a:pt x="12" y="1"/>
                      <a:pt x="10" y="1"/>
                    </a:cubicBezTo>
                    <a:cubicBezTo>
                      <a:pt x="7" y="2"/>
                      <a:pt x="1" y="3"/>
                      <a:pt x="0" y="5"/>
                    </a:cubicBezTo>
                    <a:cubicBezTo>
                      <a:pt x="0" y="6"/>
                      <a:pt x="0" y="6"/>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75" name="Freeform 51">
                <a:extLst>
                  <a:ext uri="{FF2B5EF4-FFF2-40B4-BE49-F238E27FC236}">
                    <a16:creationId xmlns:a16="http://schemas.microsoft.com/office/drawing/2014/main" id="{34B58B92-DC82-4B47-9A90-668A42608435}"/>
                  </a:ext>
                </a:extLst>
              </p:cNvPr>
              <p:cNvSpPr>
                <a:spLocks/>
              </p:cNvSpPr>
              <p:nvPr/>
            </p:nvSpPr>
            <p:spPr bwMode="auto">
              <a:xfrm>
                <a:off x="3752851" y="3538537"/>
                <a:ext cx="6350" cy="14288"/>
              </a:xfrm>
              <a:custGeom>
                <a:avLst/>
                <a:gdLst>
                  <a:gd name="T0" fmla="*/ 7 w 9"/>
                  <a:gd name="T1" fmla="*/ 8 h 10"/>
                  <a:gd name="T2" fmla="*/ 8 w 9"/>
                  <a:gd name="T3" fmla="*/ 6 h 10"/>
                  <a:gd name="T4" fmla="*/ 5 w 9"/>
                  <a:gd name="T5" fmla="*/ 3 h 10"/>
                  <a:gd name="T6" fmla="*/ 0 w 9"/>
                  <a:gd name="T7" fmla="*/ 1 h 10"/>
                  <a:gd name="T8" fmla="*/ 2 w 9"/>
                  <a:gd name="T9" fmla="*/ 6 h 10"/>
                  <a:gd name="T10" fmla="*/ 7 w 9"/>
                  <a:gd name="T11" fmla="*/ 8 h 10"/>
                </a:gdLst>
                <a:ahLst/>
                <a:cxnLst>
                  <a:cxn ang="0">
                    <a:pos x="T0" y="T1"/>
                  </a:cxn>
                  <a:cxn ang="0">
                    <a:pos x="T2" y="T3"/>
                  </a:cxn>
                  <a:cxn ang="0">
                    <a:pos x="T4" y="T5"/>
                  </a:cxn>
                  <a:cxn ang="0">
                    <a:pos x="T6" y="T7"/>
                  </a:cxn>
                  <a:cxn ang="0">
                    <a:pos x="T8" y="T9"/>
                  </a:cxn>
                  <a:cxn ang="0">
                    <a:pos x="T10" y="T11"/>
                  </a:cxn>
                </a:cxnLst>
                <a:rect l="0" t="0" r="r" b="b"/>
                <a:pathLst>
                  <a:path w="9" h="10">
                    <a:moveTo>
                      <a:pt x="7" y="8"/>
                    </a:moveTo>
                    <a:cubicBezTo>
                      <a:pt x="8" y="10"/>
                      <a:pt x="9" y="8"/>
                      <a:pt x="8" y="6"/>
                    </a:cubicBezTo>
                    <a:cubicBezTo>
                      <a:pt x="7" y="5"/>
                      <a:pt x="6" y="4"/>
                      <a:pt x="5" y="3"/>
                    </a:cubicBezTo>
                    <a:cubicBezTo>
                      <a:pt x="3" y="2"/>
                      <a:pt x="2" y="0"/>
                      <a:pt x="0" y="1"/>
                    </a:cubicBezTo>
                    <a:cubicBezTo>
                      <a:pt x="0" y="3"/>
                      <a:pt x="1" y="4"/>
                      <a:pt x="2" y="6"/>
                    </a:cubicBezTo>
                    <a:cubicBezTo>
                      <a:pt x="3" y="7"/>
                      <a:pt x="5" y="8"/>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76" name="Freeform 52">
                <a:extLst>
                  <a:ext uri="{FF2B5EF4-FFF2-40B4-BE49-F238E27FC236}">
                    <a16:creationId xmlns:a16="http://schemas.microsoft.com/office/drawing/2014/main" id="{23AE4072-6A72-434A-B210-9E1428823D5D}"/>
                  </a:ext>
                </a:extLst>
              </p:cNvPr>
              <p:cNvSpPr>
                <a:spLocks/>
              </p:cNvSpPr>
              <p:nvPr/>
            </p:nvSpPr>
            <p:spPr bwMode="auto">
              <a:xfrm>
                <a:off x="3706813" y="3568700"/>
                <a:ext cx="6350" cy="11113"/>
              </a:xfrm>
              <a:custGeom>
                <a:avLst/>
                <a:gdLst>
                  <a:gd name="T0" fmla="*/ 1 w 9"/>
                  <a:gd name="T1" fmla="*/ 6 h 8"/>
                  <a:gd name="T2" fmla="*/ 6 w 9"/>
                  <a:gd name="T3" fmla="*/ 6 h 8"/>
                  <a:gd name="T4" fmla="*/ 9 w 9"/>
                  <a:gd name="T5" fmla="*/ 0 h 8"/>
                  <a:gd name="T6" fmla="*/ 1 w 9"/>
                  <a:gd name="T7" fmla="*/ 6 h 8"/>
                </a:gdLst>
                <a:ahLst/>
                <a:cxnLst>
                  <a:cxn ang="0">
                    <a:pos x="T0" y="T1"/>
                  </a:cxn>
                  <a:cxn ang="0">
                    <a:pos x="T2" y="T3"/>
                  </a:cxn>
                  <a:cxn ang="0">
                    <a:pos x="T4" y="T5"/>
                  </a:cxn>
                  <a:cxn ang="0">
                    <a:pos x="T6" y="T7"/>
                  </a:cxn>
                </a:cxnLst>
                <a:rect l="0" t="0" r="r" b="b"/>
                <a:pathLst>
                  <a:path w="9" h="8">
                    <a:moveTo>
                      <a:pt x="1" y="6"/>
                    </a:moveTo>
                    <a:cubicBezTo>
                      <a:pt x="1" y="8"/>
                      <a:pt x="5" y="7"/>
                      <a:pt x="6" y="6"/>
                    </a:cubicBezTo>
                    <a:cubicBezTo>
                      <a:pt x="7" y="4"/>
                      <a:pt x="9" y="2"/>
                      <a:pt x="9" y="0"/>
                    </a:cubicBezTo>
                    <a:cubicBezTo>
                      <a:pt x="8" y="0"/>
                      <a:pt x="0" y="4"/>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77" name="Freeform 53">
                <a:extLst>
                  <a:ext uri="{FF2B5EF4-FFF2-40B4-BE49-F238E27FC236}">
                    <a16:creationId xmlns:a16="http://schemas.microsoft.com/office/drawing/2014/main" id="{E3439D05-40E7-4438-AE7D-7A7A87882CFD}"/>
                  </a:ext>
                </a:extLst>
              </p:cNvPr>
              <p:cNvSpPr>
                <a:spLocks/>
              </p:cNvSpPr>
              <p:nvPr/>
            </p:nvSpPr>
            <p:spPr bwMode="auto">
              <a:xfrm>
                <a:off x="3722688" y="3533775"/>
                <a:ext cx="4763" cy="7938"/>
              </a:xfrm>
              <a:custGeom>
                <a:avLst/>
                <a:gdLst>
                  <a:gd name="T0" fmla="*/ 7 w 7"/>
                  <a:gd name="T1" fmla="*/ 3 h 5"/>
                  <a:gd name="T2" fmla="*/ 0 w 7"/>
                  <a:gd name="T3" fmla="*/ 1 h 5"/>
                  <a:gd name="T4" fmla="*/ 4 w 7"/>
                  <a:gd name="T5" fmla="*/ 5 h 5"/>
                  <a:gd name="T6" fmla="*/ 7 w 7"/>
                  <a:gd name="T7" fmla="*/ 3 h 5"/>
                </a:gdLst>
                <a:ahLst/>
                <a:cxnLst>
                  <a:cxn ang="0">
                    <a:pos x="T0" y="T1"/>
                  </a:cxn>
                  <a:cxn ang="0">
                    <a:pos x="T2" y="T3"/>
                  </a:cxn>
                  <a:cxn ang="0">
                    <a:pos x="T4" y="T5"/>
                  </a:cxn>
                  <a:cxn ang="0">
                    <a:pos x="T6" y="T7"/>
                  </a:cxn>
                </a:cxnLst>
                <a:rect l="0" t="0" r="r" b="b"/>
                <a:pathLst>
                  <a:path w="7" h="5">
                    <a:moveTo>
                      <a:pt x="7" y="3"/>
                    </a:moveTo>
                    <a:cubicBezTo>
                      <a:pt x="3" y="0"/>
                      <a:pt x="3" y="0"/>
                      <a:pt x="0" y="1"/>
                    </a:cubicBezTo>
                    <a:cubicBezTo>
                      <a:pt x="1" y="3"/>
                      <a:pt x="2" y="3"/>
                      <a:pt x="4" y="5"/>
                    </a:cubicBezTo>
                    <a:cubicBezTo>
                      <a:pt x="5" y="4"/>
                      <a:pt x="6" y="4"/>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78" name="Freeform 54">
                <a:extLst>
                  <a:ext uri="{FF2B5EF4-FFF2-40B4-BE49-F238E27FC236}">
                    <a16:creationId xmlns:a16="http://schemas.microsoft.com/office/drawing/2014/main" id="{897FC331-7181-4880-AF4B-11E67373C001}"/>
                  </a:ext>
                </a:extLst>
              </p:cNvPr>
              <p:cNvSpPr>
                <a:spLocks/>
              </p:cNvSpPr>
              <p:nvPr/>
            </p:nvSpPr>
            <p:spPr bwMode="auto">
              <a:xfrm>
                <a:off x="3722688" y="3554412"/>
                <a:ext cx="4763" cy="3175"/>
              </a:xfrm>
              <a:custGeom>
                <a:avLst/>
                <a:gdLst>
                  <a:gd name="T0" fmla="*/ 0 w 6"/>
                  <a:gd name="T1" fmla="*/ 2 h 3"/>
                  <a:gd name="T2" fmla="*/ 6 w 6"/>
                  <a:gd name="T3" fmla="*/ 2 h 3"/>
                  <a:gd name="T4" fmla="*/ 5 w 6"/>
                  <a:gd name="T5" fmla="*/ 1 h 3"/>
                  <a:gd name="T6" fmla="*/ 0 w 6"/>
                  <a:gd name="T7" fmla="*/ 2 h 3"/>
                </a:gdLst>
                <a:ahLst/>
                <a:cxnLst>
                  <a:cxn ang="0">
                    <a:pos x="T0" y="T1"/>
                  </a:cxn>
                  <a:cxn ang="0">
                    <a:pos x="T2" y="T3"/>
                  </a:cxn>
                  <a:cxn ang="0">
                    <a:pos x="T4" y="T5"/>
                  </a:cxn>
                  <a:cxn ang="0">
                    <a:pos x="T6" y="T7"/>
                  </a:cxn>
                </a:cxnLst>
                <a:rect l="0" t="0" r="r" b="b"/>
                <a:pathLst>
                  <a:path w="6" h="3">
                    <a:moveTo>
                      <a:pt x="0" y="2"/>
                    </a:moveTo>
                    <a:cubicBezTo>
                      <a:pt x="2" y="2"/>
                      <a:pt x="4" y="3"/>
                      <a:pt x="6" y="2"/>
                    </a:cubicBezTo>
                    <a:cubicBezTo>
                      <a:pt x="6" y="1"/>
                      <a:pt x="6" y="1"/>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79" name="Freeform 55">
                <a:extLst>
                  <a:ext uri="{FF2B5EF4-FFF2-40B4-BE49-F238E27FC236}">
                    <a16:creationId xmlns:a16="http://schemas.microsoft.com/office/drawing/2014/main" id="{55CB5238-268A-4165-9718-6B77B3D6A124}"/>
                  </a:ext>
                </a:extLst>
              </p:cNvPr>
              <p:cNvSpPr>
                <a:spLocks/>
              </p:cNvSpPr>
              <p:nvPr/>
            </p:nvSpPr>
            <p:spPr bwMode="auto">
              <a:xfrm>
                <a:off x="3694113" y="3543300"/>
                <a:ext cx="26988" cy="30163"/>
              </a:xfrm>
              <a:custGeom>
                <a:avLst/>
                <a:gdLst>
                  <a:gd name="T0" fmla="*/ 8 w 38"/>
                  <a:gd name="T1" fmla="*/ 21 h 22"/>
                  <a:gd name="T2" fmla="*/ 10 w 38"/>
                  <a:gd name="T3" fmla="*/ 18 h 22"/>
                  <a:gd name="T4" fmla="*/ 13 w 38"/>
                  <a:gd name="T5" fmla="*/ 22 h 22"/>
                  <a:gd name="T6" fmla="*/ 17 w 38"/>
                  <a:gd name="T7" fmla="*/ 20 h 22"/>
                  <a:gd name="T8" fmla="*/ 17 w 38"/>
                  <a:gd name="T9" fmla="*/ 15 h 22"/>
                  <a:gd name="T10" fmla="*/ 21 w 38"/>
                  <a:gd name="T11" fmla="*/ 16 h 22"/>
                  <a:gd name="T12" fmla="*/ 20 w 38"/>
                  <a:gd name="T13" fmla="*/ 13 h 22"/>
                  <a:gd name="T14" fmla="*/ 24 w 38"/>
                  <a:gd name="T15" fmla="*/ 11 h 22"/>
                  <a:gd name="T16" fmla="*/ 26 w 38"/>
                  <a:gd name="T17" fmla="*/ 10 h 22"/>
                  <a:gd name="T18" fmla="*/ 29 w 38"/>
                  <a:gd name="T19" fmla="*/ 16 h 22"/>
                  <a:gd name="T20" fmla="*/ 34 w 38"/>
                  <a:gd name="T21" fmla="*/ 8 h 22"/>
                  <a:gd name="T22" fmla="*/ 36 w 38"/>
                  <a:gd name="T23" fmla="*/ 8 h 22"/>
                  <a:gd name="T24" fmla="*/ 38 w 38"/>
                  <a:gd name="T25" fmla="*/ 3 h 22"/>
                  <a:gd name="T26" fmla="*/ 29 w 38"/>
                  <a:gd name="T27" fmla="*/ 1 h 22"/>
                  <a:gd name="T28" fmla="*/ 31 w 38"/>
                  <a:gd name="T29" fmla="*/ 3 h 22"/>
                  <a:gd name="T30" fmla="*/ 26 w 38"/>
                  <a:gd name="T31" fmla="*/ 3 h 22"/>
                  <a:gd name="T32" fmla="*/ 22 w 38"/>
                  <a:gd name="T33" fmla="*/ 3 h 22"/>
                  <a:gd name="T34" fmla="*/ 15 w 38"/>
                  <a:gd name="T35" fmla="*/ 7 h 22"/>
                  <a:gd name="T36" fmla="*/ 6 w 38"/>
                  <a:gd name="T37" fmla="*/ 14 h 22"/>
                  <a:gd name="T38" fmla="*/ 3 w 38"/>
                  <a:gd name="T39" fmla="*/ 20 h 22"/>
                  <a:gd name="T40" fmla="*/ 8 w 38"/>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22">
                    <a:moveTo>
                      <a:pt x="8" y="21"/>
                    </a:moveTo>
                    <a:cubicBezTo>
                      <a:pt x="11" y="21"/>
                      <a:pt x="10" y="19"/>
                      <a:pt x="10" y="18"/>
                    </a:cubicBezTo>
                    <a:cubicBezTo>
                      <a:pt x="11" y="17"/>
                      <a:pt x="13" y="19"/>
                      <a:pt x="13" y="22"/>
                    </a:cubicBezTo>
                    <a:cubicBezTo>
                      <a:pt x="15" y="21"/>
                      <a:pt x="17" y="21"/>
                      <a:pt x="17" y="20"/>
                    </a:cubicBezTo>
                    <a:cubicBezTo>
                      <a:pt x="19" y="18"/>
                      <a:pt x="16" y="16"/>
                      <a:pt x="17" y="15"/>
                    </a:cubicBezTo>
                    <a:cubicBezTo>
                      <a:pt x="19" y="15"/>
                      <a:pt x="19" y="19"/>
                      <a:pt x="21" y="16"/>
                    </a:cubicBezTo>
                    <a:cubicBezTo>
                      <a:pt x="22" y="15"/>
                      <a:pt x="22" y="13"/>
                      <a:pt x="20" y="13"/>
                    </a:cubicBezTo>
                    <a:cubicBezTo>
                      <a:pt x="22" y="12"/>
                      <a:pt x="24" y="13"/>
                      <a:pt x="24" y="11"/>
                    </a:cubicBezTo>
                    <a:cubicBezTo>
                      <a:pt x="24" y="9"/>
                      <a:pt x="26" y="9"/>
                      <a:pt x="26" y="10"/>
                    </a:cubicBezTo>
                    <a:cubicBezTo>
                      <a:pt x="23" y="13"/>
                      <a:pt x="26" y="17"/>
                      <a:pt x="29" y="16"/>
                    </a:cubicBezTo>
                    <a:cubicBezTo>
                      <a:pt x="32" y="15"/>
                      <a:pt x="38" y="11"/>
                      <a:pt x="34" y="8"/>
                    </a:cubicBezTo>
                    <a:cubicBezTo>
                      <a:pt x="34" y="8"/>
                      <a:pt x="35" y="8"/>
                      <a:pt x="36" y="8"/>
                    </a:cubicBezTo>
                    <a:cubicBezTo>
                      <a:pt x="31" y="7"/>
                      <a:pt x="36" y="4"/>
                      <a:pt x="38" y="3"/>
                    </a:cubicBezTo>
                    <a:cubicBezTo>
                      <a:pt x="34" y="1"/>
                      <a:pt x="33" y="0"/>
                      <a:pt x="29" y="1"/>
                    </a:cubicBezTo>
                    <a:cubicBezTo>
                      <a:pt x="30" y="2"/>
                      <a:pt x="31" y="2"/>
                      <a:pt x="31" y="3"/>
                    </a:cubicBezTo>
                    <a:cubicBezTo>
                      <a:pt x="29" y="4"/>
                      <a:pt x="28" y="3"/>
                      <a:pt x="26" y="3"/>
                    </a:cubicBezTo>
                    <a:cubicBezTo>
                      <a:pt x="25" y="2"/>
                      <a:pt x="23" y="3"/>
                      <a:pt x="22" y="3"/>
                    </a:cubicBezTo>
                    <a:cubicBezTo>
                      <a:pt x="19" y="3"/>
                      <a:pt x="17" y="5"/>
                      <a:pt x="15" y="7"/>
                    </a:cubicBezTo>
                    <a:cubicBezTo>
                      <a:pt x="13" y="9"/>
                      <a:pt x="9" y="13"/>
                      <a:pt x="6" y="14"/>
                    </a:cubicBezTo>
                    <a:cubicBezTo>
                      <a:pt x="3" y="15"/>
                      <a:pt x="0" y="16"/>
                      <a:pt x="3" y="20"/>
                    </a:cubicBezTo>
                    <a:cubicBezTo>
                      <a:pt x="5" y="20"/>
                      <a:pt x="6" y="20"/>
                      <a:pt x="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80" name="Freeform 56">
                <a:extLst>
                  <a:ext uri="{FF2B5EF4-FFF2-40B4-BE49-F238E27FC236}">
                    <a16:creationId xmlns:a16="http://schemas.microsoft.com/office/drawing/2014/main" id="{86C0002F-924F-4732-94C8-FB5D64958B21}"/>
                  </a:ext>
                </a:extLst>
              </p:cNvPr>
              <p:cNvSpPr>
                <a:spLocks/>
              </p:cNvSpPr>
              <p:nvPr/>
            </p:nvSpPr>
            <p:spPr bwMode="auto">
              <a:xfrm>
                <a:off x="3897313" y="3938587"/>
                <a:ext cx="9525" cy="12700"/>
              </a:xfrm>
              <a:custGeom>
                <a:avLst/>
                <a:gdLst>
                  <a:gd name="T0" fmla="*/ 2 w 13"/>
                  <a:gd name="T1" fmla="*/ 0 h 9"/>
                  <a:gd name="T2" fmla="*/ 7 w 13"/>
                  <a:gd name="T3" fmla="*/ 8 h 9"/>
                  <a:gd name="T4" fmla="*/ 13 w 13"/>
                  <a:gd name="T5" fmla="*/ 5 h 9"/>
                  <a:gd name="T6" fmla="*/ 4 w 13"/>
                  <a:gd name="T7" fmla="*/ 4 h 9"/>
                  <a:gd name="T8" fmla="*/ 2 w 13"/>
                  <a:gd name="T9" fmla="*/ 0 h 9"/>
                </a:gdLst>
                <a:ahLst/>
                <a:cxnLst>
                  <a:cxn ang="0">
                    <a:pos x="T0" y="T1"/>
                  </a:cxn>
                  <a:cxn ang="0">
                    <a:pos x="T2" y="T3"/>
                  </a:cxn>
                  <a:cxn ang="0">
                    <a:pos x="T4" y="T5"/>
                  </a:cxn>
                  <a:cxn ang="0">
                    <a:pos x="T6" y="T7"/>
                  </a:cxn>
                  <a:cxn ang="0">
                    <a:pos x="T8" y="T9"/>
                  </a:cxn>
                </a:cxnLst>
                <a:rect l="0" t="0" r="r" b="b"/>
                <a:pathLst>
                  <a:path w="13" h="9">
                    <a:moveTo>
                      <a:pt x="2" y="0"/>
                    </a:moveTo>
                    <a:cubicBezTo>
                      <a:pt x="0" y="5"/>
                      <a:pt x="4" y="6"/>
                      <a:pt x="7" y="8"/>
                    </a:cubicBezTo>
                    <a:cubicBezTo>
                      <a:pt x="10" y="9"/>
                      <a:pt x="11" y="7"/>
                      <a:pt x="13" y="5"/>
                    </a:cubicBezTo>
                    <a:cubicBezTo>
                      <a:pt x="9" y="4"/>
                      <a:pt x="7" y="4"/>
                      <a:pt x="4" y="4"/>
                    </a:cubicBezTo>
                    <a:cubicBezTo>
                      <a:pt x="3" y="3"/>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81" name="Freeform 57">
                <a:extLst>
                  <a:ext uri="{FF2B5EF4-FFF2-40B4-BE49-F238E27FC236}">
                    <a16:creationId xmlns:a16="http://schemas.microsoft.com/office/drawing/2014/main" id="{9E874208-62C8-441B-87D0-6D0854ED87E4}"/>
                  </a:ext>
                </a:extLst>
              </p:cNvPr>
              <p:cNvSpPr>
                <a:spLocks/>
              </p:cNvSpPr>
              <p:nvPr/>
            </p:nvSpPr>
            <p:spPr bwMode="auto">
              <a:xfrm>
                <a:off x="3897313" y="3910012"/>
                <a:ext cx="11113" cy="12700"/>
              </a:xfrm>
              <a:custGeom>
                <a:avLst/>
                <a:gdLst>
                  <a:gd name="T0" fmla="*/ 0 w 15"/>
                  <a:gd name="T1" fmla="*/ 1 h 10"/>
                  <a:gd name="T2" fmla="*/ 15 w 15"/>
                  <a:gd name="T3" fmla="*/ 6 h 10"/>
                  <a:gd name="T4" fmla="*/ 0 w 15"/>
                  <a:gd name="T5" fmla="*/ 1 h 10"/>
                </a:gdLst>
                <a:ahLst/>
                <a:cxnLst>
                  <a:cxn ang="0">
                    <a:pos x="T0" y="T1"/>
                  </a:cxn>
                  <a:cxn ang="0">
                    <a:pos x="T2" y="T3"/>
                  </a:cxn>
                  <a:cxn ang="0">
                    <a:pos x="T4" y="T5"/>
                  </a:cxn>
                </a:cxnLst>
                <a:rect l="0" t="0" r="r" b="b"/>
                <a:pathLst>
                  <a:path w="15" h="10">
                    <a:moveTo>
                      <a:pt x="0" y="1"/>
                    </a:moveTo>
                    <a:cubicBezTo>
                      <a:pt x="3" y="3"/>
                      <a:pt x="10" y="10"/>
                      <a:pt x="15" y="6"/>
                    </a:cubicBezTo>
                    <a:cubicBezTo>
                      <a:pt x="11" y="2"/>
                      <a:pt x="5"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grpSp>
        <p:sp>
          <p:nvSpPr>
            <p:cNvPr id="20" name="Freeform 58">
              <a:extLst>
                <a:ext uri="{FF2B5EF4-FFF2-40B4-BE49-F238E27FC236}">
                  <a16:creationId xmlns:a16="http://schemas.microsoft.com/office/drawing/2014/main" id="{9880AA90-B1EF-4C77-8FE2-364D8185CD64}"/>
                </a:ext>
              </a:extLst>
            </p:cNvPr>
            <p:cNvSpPr>
              <a:spLocks/>
            </p:cNvSpPr>
            <p:nvPr/>
          </p:nvSpPr>
          <p:spPr bwMode="auto">
            <a:xfrm>
              <a:off x="4353719" y="3985598"/>
              <a:ext cx="867020" cy="1559304"/>
            </a:xfrm>
            <a:custGeom>
              <a:avLst/>
              <a:gdLst>
                <a:gd name="T0" fmla="*/ 222 w 233"/>
                <a:gd name="T1" fmla="*/ 102 h 435"/>
                <a:gd name="T2" fmla="*/ 185 w 233"/>
                <a:gd name="T3" fmla="*/ 81 h 435"/>
                <a:gd name="T4" fmla="*/ 161 w 233"/>
                <a:gd name="T5" fmla="*/ 68 h 435"/>
                <a:gd name="T6" fmla="*/ 139 w 233"/>
                <a:gd name="T7" fmla="*/ 41 h 435"/>
                <a:gd name="T8" fmla="*/ 102 w 233"/>
                <a:gd name="T9" fmla="*/ 15 h 435"/>
                <a:gd name="T10" fmla="*/ 63 w 233"/>
                <a:gd name="T11" fmla="*/ 4 h 435"/>
                <a:gd name="T12" fmla="*/ 40 w 233"/>
                <a:gd name="T13" fmla="*/ 6 h 435"/>
                <a:gd name="T14" fmla="*/ 25 w 233"/>
                <a:gd name="T15" fmla="*/ 26 h 435"/>
                <a:gd name="T16" fmla="*/ 15 w 233"/>
                <a:gd name="T17" fmla="*/ 18 h 435"/>
                <a:gd name="T18" fmla="*/ 15 w 233"/>
                <a:gd name="T19" fmla="*/ 22 h 435"/>
                <a:gd name="T20" fmla="*/ 22 w 233"/>
                <a:gd name="T21" fmla="*/ 35 h 435"/>
                <a:gd name="T22" fmla="*/ 23 w 233"/>
                <a:gd name="T23" fmla="*/ 44 h 435"/>
                <a:gd name="T24" fmla="*/ 8 w 233"/>
                <a:gd name="T25" fmla="*/ 73 h 435"/>
                <a:gd name="T26" fmla="*/ 3 w 233"/>
                <a:gd name="T27" fmla="*/ 102 h 435"/>
                <a:gd name="T28" fmla="*/ 28 w 233"/>
                <a:gd name="T29" fmla="*/ 154 h 435"/>
                <a:gd name="T30" fmla="*/ 48 w 233"/>
                <a:gd name="T31" fmla="*/ 173 h 435"/>
                <a:gd name="T32" fmla="*/ 56 w 233"/>
                <a:gd name="T33" fmla="*/ 189 h 435"/>
                <a:gd name="T34" fmla="*/ 55 w 233"/>
                <a:gd name="T35" fmla="*/ 215 h 435"/>
                <a:gd name="T36" fmla="*/ 40 w 233"/>
                <a:gd name="T37" fmla="*/ 299 h 435"/>
                <a:gd name="T38" fmla="*/ 31 w 233"/>
                <a:gd name="T39" fmla="*/ 386 h 435"/>
                <a:gd name="T40" fmla="*/ 44 w 233"/>
                <a:gd name="T41" fmla="*/ 422 h 435"/>
                <a:gd name="T42" fmla="*/ 73 w 233"/>
                <a:gd name="T43" fmla="*/ 433 h 435"/>
                <a:gd name="T44" fmla="*/ 75 w 233"/>
                <a:gd name="T45" fmla="*/ 422 h 435"/>
                <a:gd name="T46" fmla="*/ 66 w 233"/>
                <a:gd name="T47" fmla="*/ 409 h 435"/>
                <a:gd name="T48" fmla="*/ 70 w 233"/>
                <a:gd name="T49" fmla="*/ 385 h 435"/>
                <a:gd name="T50" fmla="*/ 79 w 233"/>
                <a:gd name="T51" fmla="*/ 370 h 435"/>
                <a:gd name="T52" fmla="*/ 70 w 233"/>
                <a:gd name="T53" fmla="*/ 359 h 435"/>
                <a:gd name="T54" fmla="*/ 81 w 233"/>
                <a:gd name="T55" fmla="*/ 349 h 435"/>
                <a:gd name="T56" fmla="*/ 83 w 233"/>
                <a:gd name="T57" fmla="*/ 331 h 435"/>
                <a:gd name="T58" fmla="*/ 96 w 233"/>
                <a:gd name="T59" fmla="*/ 323 h 435"/>
                <a:gd name="T60" fmla="*/ 97 w 233"/>
                <a:gd name="T61" fmla="*/ 309 h 435"/>
                <a:gd name="T62" fmla="*/ 121 w 233"/>
                <a:gd name="T63" fmla="*/ 303 h 435"/>
                <a:gd name="T64" fmla="*/ 123 w 233"/>
                <a:gd name="T65" fmla="*/ 288 h 435"/>
                <a:gd name="T66" fmla="*/ 134 w 233"/>
                <a:gd name="T67" fmla="*/ 283 h 435"/>
                <a:gd name="T68" fmla="*/ 163 w 233"/>
                <a:gd name="T69" fmla="*/ 242 h 435"/>
                <a:gd name="T70" fmla="*/ 166 w 233"/>
                <a:gd name="T71" fmla="*/ 223 h 435"/>
                <a:gd name="T72" fmla="*/ 194 w 233"/>
                <a:gd name="T73" fmla="*/ 209 h 435"/>
                <a:gd name="T74" fmla="*/ 209 w 233"/>
                <a:gd name="T75" fmla="*/ 184 h 435"/>
                <a:gd name="T76" fmla="*/ 216 w 233"/>
                <a:gd name="T77" fmla="*/ 144 h 435"/>
                <a:gd name="T78" fmla="*/ 231 w 233"/>
                <a:gd name="T79" fmla="*/ 11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435">
                  <a:moveTo>
                    <a:pt x="229" y="102"/>
                  </a:moveTo>
                  <a:cubicBezTo>
                    <a:pt x="229" y="102"/>
                    <a:pt x="222" y="102"/>
                    <a:pt x="222" y="102"/>
                  </a:cubicBezTo>
                  <a:cubicBezTo>
                    <a:pt x="217" y="98"/>
                    <a:pt x="211" y="91"/>
                    <a:pt x="205" y="89"/>
                  </a:cubicBezTo>
                  <a:cubicBezTo>
                    <a:pt x="199" y="86"/>
                    <a:pt x="192" y="84"/>
                    <a:pt x="185" y="81"/>
                  </a:cubicBezTo>
                  <a:cubicBezTo>
                    <a:pt x="178" y="79"/>
                    <a:pt x="171" y="76"/>
                    <a:pt x="165" y="73"/>
                  </a:cubicBezTo>
                  <a:cubicBezTo>
                    <a:pt x="164" y="73"/>
                    <a:pt x="162" y="69"/>
                    <a:pt x="161" y="68"/>
                  </a:cubicBezTo>
                  <a:cubicBezTo>
                    <a:pt x="158" y="64"/>
                    <a:pt x="155" y="60"/>
                    <a:pt x="152" y="55"/>
                  </a:cubicBezTo>
                  <a:cubicBezTo>
                    <a:pt x="148" y="51"/>
                    <a:pt x="145" y="42"/>
                    <a:pt x="139" y="41"/>
                  </a:cubicBezTo>
                  <a:cubicBezTo>
                    <a:pt x="134" y="39"/>
                    <a:pt x="125" y="39"/>
                    <a:pt x="121" y="35"/>
                  </a:cubicBezTo>
                  <a:cubicBezTo>
                    <a:pt x="115" y="29"/>
                    <a:pt x="108" y="22"/>
                    <a:pt x="102" y="15"/>
                  </a:cubicBezTo>
                  <a:cubicBezTo>
                    <a:pt x="98" y="12"/>
                    <a:pt x="93" y="12"/>
                    <a:pt x="89" y="10"/>
                  </a:cubicBezTo>
                  <a:cubicBezTo>
                    <a:pt x="80" y="8"/>
                    <a:pt x="72" y="6"/>
                    <a:pt x="63" y="4"/>
                  </a:cubicBezTo>
                  <a:cubicBezTo>
                    <a:pt x="60" y="4"/>
                    <a:pt x="55" y="0"/>
                    <a:pt x="51" y="1"/>
                  </a:cubicBezTo>
                  <a:cubicBezTo>
                    <a:pt x="48" y="3"/>
                    <a:pt x="44" y="4"/>
                    <a:pt x="40" y="6"/>
                  </a:cubicBezTo>
                  <a:cubicBezTo>
                    <a:pt x="39" y="6"/>
                    <a:pt x="34" y="7"/>
                    <a:pt x="33" y="8"/>
                  </a:cubicBezTo>
                  <a:cubicBezTo>
                    <a:pt x="31" y="13"/>
                    <a:pt x="25" y="20"/>
                    <a:pt x="25" y="26"/>
                  </a:cubicBezTo>
                  <a:cubicBezTo>
                    <a:pt x="21" y="22"/>
                    <a:pt x="20" y="20"/>
                    <a:pt x="16" y="18"/>
                  </a:cubicBezTo>
                  <a:cubicBezTo>
                    <a:pt x="15" y="18"/>
                    <a:pt x="15" y="18"/>
                    <a:pt x="15" y="18"/>
                  </a:cubicBezTo>
                  <a:cubicBezTo>
                    <a:pt x="14" y="21"/>
                    <a:pt x="14" y="21"/>
                    <a:pt x="14" y="21"/>
                  </a:cubicBezTo>
                  <a:cubicBezTo>
                    <a:pt x="15" y="21"/>
                    <a:pt x="15" y="22"/>
                    <a:pt x="15" y="22"/>
                  </a:cubicBezTo>
                  <a:cubicBezTo>
                    <a:pt x="18" y="23"/>
                    <a:pt x="18" y="23"/>
                    <a:pt x="18" y="27"/>
                  </a:cubicBezTo>
                  <a:cubicBezTo>
                    <a:pt x="17" y="29"/>
                    <a:pt x="23" y="32"/>
                    <a:pt x="22" y="35"/>
                  </a:cubicBezTo>
                  <a:cubicBezTo>
                    <a:pt x="22" y="36"/>
                    <a:pt x="23" y="39"/>
                    <a:pt x="23" y="39"/>
                  </a:cubicBezTo>
                  <a:cubicBezTo>
                    <a:pt x="21" y="41"/>
                    <a:pt x="22" y="42"/>
                    <a:pt x="23" y="44"/>
                  </a:cubicBezTo>
                  <a:cubicBezTo>
                    <a:pt x="24" y="54"/>
                    <a:pt x="19" y="58"/>
                    <a:pt x="14" y="64"/>
                  </a:cubicBezTo>
                  <a:cubicBezTo>
                    <a:pt x="12" y="67"/>
                    <a:pt x="10" y="71"/>
                    <a:pt x="8" y="73"/>
                  </a:cubicBezTo>
                  <a:cubicBezTo>
                    <a:pt x="6" y="75"/>
                    <a:pt x="6" y="81"/>
                    <a:pt x="5" y="83"/>
                  </a:cubicBezTo>
                  <a:cubicBezTo>
                    <a:pt x="4" y="88"/>
                    <a:pt x="0" y="97"/>
                    <a:pt x="3" y="102"/>
                  </a:cubicBezTo>
                  <a:cubicBezTo>
                    <a:pt x="7" y="110"/>
                    <a:pt x="10" y="117"/>
                    <a:pt x="14" y="125"/>
                  </a:cubicBezTo>
                  <a:cubicBezTo>
                    <a:pt x="19" y="135"/>
                    <a:pt x="24" y="144"/>
                    <a:pt x="28" y="154"/>
                  </a:cubicBezTo>
                  <a:cubicBezTo>
                    <a:pt x="31" y="158"/>
                    <a:pt x="32" y="161"/>
                    <a:pt x="36" y="164"/>
                  </a:cubicBezTo>
                  <a:cubicBezTo>
                    <a:pt x="40" y="167"/>
                    <a:pt x="44" y="169"/>
                    <a:pt x="48" y="173"/>
                  </a:cubicBezTo>
                  <a:cubicBezTo>
                    <a:pt x="49" y="174"/>
                    <a:pt x="54" y="176"/>
                    <a:pt x="55" y="178"/>
                  </a:cubicBezTo>
                  <a:cubicBezTo>
                    <a:pt x="56" y="180"/>
                    <a:pt x="56" y="186"/>
                    <a:pt x="56" y="189"/>
                  </a:cubicBezTo>
                  <a:cubicBezTo>
                    <a:pt x="57" y="193"/>
                    <a:pt x="58" y="197"/>
                    <a:pt x="58" y="201"/>
                  </a:cubicBezTo>
                  <a:cubicBezTo>
                    <a:pt x="58" y="206"/>
                    <a:pt x="56" y="211"/>
                    <a:pt x="55" y="215"/>
                  </a:cubicBezTo>
                  <a:cubicBezTo>
                    <a:pt x="54" y="226"/>
                    <a:pt x="52" y="236"/>
                    <a:pt x="50" y="247"/>
                  </a:cubicBezTo>
                  <a:cubicBezTo>
                    <a:pt x="47" y="265"/>
                    <a:pt x="44" y="282"/>
                    <a:pt x="40" y="299"/>
                  </a:cubicBezTo>
                  <a:cubicBezTo>
                    <a:pt x="38" y="313"/>
                    <a:pt x="37" y="328"/>
                    <a:pt x="36" y="342"/>
                  </a:cubicBezTo>
                  <a:cubicBezTo>
                    <a:pt x="34" y="357"/>
                    <a:pt x="33" y="371"/>
                    <a:pt x="31" y="386"/>
                  </a:cubicBezTo>
                  <a:cubicBezTo>
                    <a:pt x="30" y="395"/>
                    <a:pt x="36" y="404"/>
                    <a:pt x="39" y="413"/>
                  </a:cubicBezTo>
                  <a:cubicBezTo>
                    <a:pt x="41" y="416"/>
                    <a:pt x="41" y="420"/>
                    <a:pt x="44" y="422"/>
                  </a:cubicBezTo>
                  <a:cubicBezTo>
                    <a:pt x="51" y="425"/>
                    <a:pt x="57" y="429"/>
                    <a:pt x="63" y="432"/>
                  </a:cubicBezTo>
                  <a:cubicBezTo>
                    <a:pt x="68" y="434"/>
                    <a:pt x="69" y="435"/>
                    <a:pt x="73" y="433"/>
                  </a:cubicBezTo>
                  <a:cubicBezTo>
                    <a:pt x="78" y="431"/>
                    <a:pt x="83" y="428"/>
                    <a:pt x="88" y="425"/>
                  </a:cubicBezTo>
                  <a:cubicBezTo>
                    <a:pt x="83" y="425"/>
                    <a:pt x="79" y="426"/>
                    <a:pt x="75" y="422"/>
                  </a:cubicBezTo>
                  <a:cubicBezTo>
                    <a:pt x="72" y="420"/>
                    <a:pt x="70" y="417"/>
                    <a:pt x="67" y="415"/>
                  </a:cubicBezTo>
                  <a:cubicBezTo>
                    <a:pt x="66" y="414"/>
                    <a:pt x="66" y="410"/>
                    <a:pt x="66" y="409"/>
                  </a:cubicBezTo>
                  <a:cubicBezTo>
                    <a:pt x="65" y="405"/>
                    <a:pt x="62" y="393"/>
                    <a:pt x="65" y="391"/>
                  </a:cubicBezTo>
                  <a:cubicBezTo>
                    <a:pt x="69" y="389"/>
                    <a:pt x="69" y="389"/>
                    <a:pt x="70" y="385"/>
                  </a:cubicBezTo>
                  <a:cubicBezTo>
                    <a:pt x="72" y="382"/>
                    <a:pt x="74" y="379"/>
                    <a:pt x="76" y="377"/>
                  </a:cubicBezTo>
                  <a:cubicBezTo>
                    <a:pt x="78" y="374"/>
                    <a:pt x="78" y="374"/>
                    <a:pt x="79" y="370"/>
                  </a:cubicBezTo>
                  <a:cubicBezTo>
                    <a:pt x="80" y="367"/>
                    <a:pt x="76" y="369"/>
                    <a:pt x="74" y="367"/>
                  </a:cubicBezTo>
                  <a:cubicBezTo>
                    <a:pt x="73" y="365"/>
                    <a:pt x="70" y="362"/>
                    <a:pt x="70" y="359"/>
                  </a:cubicBezTo>
                  <a:cubicBezTo>
                    <a:pt x="72" y="357"/>
                    <a:pt x="72" y="354"/>
                    <a:pt x="76" y="353"/>
                  </a:cubicBezTo>
                  <a:cubicBezTo>
                    <a:pt x="79" y="352"/>
                    <a:pt x="79" y="353"/>
                    <a:pt x="81" y="349"/>
                  </a:cubicBezTo>
                  <a:cubicBezTo>
                    <a:pt x="83" y="345"/>
                    <a:pt x="84" y="342"/>
                    <a:pt x="86" y="338"/>
                  </a:cubicBezTo>
                  <a:cubicBezTo>
                    <a:pt x="86" y="336"/>
                    <a:pt x="83" y="333"/>
                    <a:pt x="83" y="331"/>
                  </a:cubicBezTo>
                  <a:cubicBezTo>
                    <a:pt x="83" y="329"/>
                    <a:pt x="83" y="325"/>
                    <a:pt x="83" y="322"/>
                  </a:cubicBezTo>
                  <a:cubicBezTo>
                    <a:pt x="88" y="325"/>
                    <a:pt x="92" y="327"/>
                    <a:pt x="96" y="323"/>
                  </a:cubicBezTo>
                  <a:cubicBezTo>
                    <a:pt x="97" y="322"/>
                    <a:pt x="97" y="319"/>
                    <a:pt x="97" y="317"/>
                  </a:cubicBezTo>
                  <a:cubicBezTo>
                    <a:pt x="98" y="314"/>
                    <a:pt x="97" y="313"/>
                    <a:pt x="97" y="309"/>
                  </a:cubicBezTo>
                  <a:cubicBezTo>
                    <a:pt x="101" y="310"/>
                    <a:pt x="104" y="311"/>
                    <a:pt x="109" y="309"/>
                  </a:cubicBezTo>
                  <a:cubicBezTo>
                    <a:pt x="113" y="307"/>
                    <a:pt x="118" y="308"/>
                    <a:pt x="121" y="303"/>
                  </a:cubicBezTo>
                  <a:cubicBezTo>
                    <a:pt x="122" y="301"/>
                    <a:pt x="125" y="299"/>
                    <a:pt x="125" y="297"/>
                  </a:cubicBezTo>
                  <a:cubicBezTo>
                    <a:pt x="125" y="294"/>
                    <a:pt x="123" y="290"/>
                    <a:pt x="123" y="288"/>
                  </a:cubicBezTo>
                  <a:cubicBezTo>
                    <a:pt x="122" y="283"/>
                    <a:pt x="114" y="282"/>
                    <a:pt x="115" y="277"/>
                  </a:cubicBezTo>
                  <a:cubicBezTo>
                    <a:pt x="118" y="278"/>
                    <a:pt x="132" y="284"/>
                    <a:pt x="134" y="283"/>
                  </a:cubicBezTo>
                  <a:cubicBezTo>
                    <a:pt x="138" y="276"/>
                    <a:pt x="143" y="270"/>
                    <a:pt x="148" y="263"/>
                  </a:cubicBezTo>
                  <a:cubicBezTo>
                    <a:pt x="153" y="257"/>
                    <a:pt x="158" y="250"/>
                    <a:pt x="163" y="242"/>
                  </a:cubicBezTo>
                  <a:cubicBezTo>
                    <a:pt x="164" y="241"/>
                    <a:pt x="164" y="238"/>
                    <a:pt x="164" y="236"/>
                  </a:cubicBezTo>
                  <a:cubicBezTo>
                    <a:pt x="164" y="234"/>
                    <a:pt x="164" y="224"/>
                    <a:pt x="166" y="223"/>
                  </a:cubicBezTo>
                  <a:cubicBezTo>
                    <a:pt x="171" y="219"/>
                    <a:pt x="178" y="214"/>
                    <a:pt x="184" y="209"/>
                  </a:cubicBezTo>
                  <a:cubicBezTo>
                    <a:pt x="186" y="208"/>
                    <a:pt x="192" y="209"/>
                    <a:pt x="194" y="209"/>
                  </a:cubicBezTo>
                  <a:cubicBezTo>
                    <a:pt x="197" y="209"/>
                    <a:pt x="198" y="205"/>
                    <a:pt x="199" y="202"/>
                  </a:cubicBezTo>
                  <a:cubicBezTo>
                    <a:pt x="203" y="197"/>
                    <a:pt x="209" y="190"/>
                    <a:pt x="209" y="184"/>
                  </a:cubicBezTo>
                  <a:cubicBezTo>
                    <a:pt x="210" y="174"/>
                    <a:pt x="210" y="164"/>
                    <a:pt x="211" y="154"/>
                  </a:cubicBezTo>
                  <a:cubicBezTo>
                    <a:pt x="212" y="150"/>
                    <a:pt x="214" y="148"/>
                    <a:pt x="216" y="144"/>
                  </a:cubicBezTo>
                  <a:cubicBezTo>
                    <a:pt x="221" y="138"/>
                    <a:pt x="225" y="131"/>
                    <a:pt x="229" y="125"/>
                  </a:cubicBezTo>
                  <a:cubicBezTo>
                    <a:pt x="233" y="119"/>
                    <a:pt x="233" y="119"/>
                    <a:pt x="231" y="112"/>
                  </a:cubicBezTo>
                  <a:cubicBezTo>
                    <a:pt x="231" y="109"/>
                    <a:pt x="230" y="106"/>
                    <a:pt x="229" y="102"/>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grpSp>
          <p:nvGrpSpPr>
            <p:cNvPr id="21" name="Group 342">
              <a:extLst>
                <a:ext uri="{FF2B5EF4-FFF2-40B4-BE49-F238E27FC236}">
                  <a16:creationId xmlns:a16="http://schemas.microsoft.com/office/drawing/2014/main" id="{3E250423-2A7D-4BD6-9322-96142E9F1AB9}"/>
                </a:ext>
              </a:extLst>
            </p:cNvPr>
            <p:cNvGrpSpPr/>
            <p:nvPr/>
          </p:nvGrpSpPr>
          <p:grpSpPr>
            <a:xfrm>
              <a:off x="5661662" y="3386617"/>
              <a:ext cx="1271066" cy="1567404"/>
              <a:chOff x="4072237" y="4036734"/>
              <a:chExt cx="239713" cy="614363"/>
            </a:xfrm>
            <a:solidFill>
              <a:schemeClr val="accent3"/>
            </a:solidFill>
          </p:grpSpPr>
          <p:sp>
            <p:nvSpPr>
              <p:cNvPr id="127" name="Freeform 59">
                <a:extLst>
                  <a:ext uri="{FF2B5EF4-FFF2-40B4-BE49-F238E27FC236}">
                    <a16:creationId xmlns:a16="http://schemas.microsoft.com/office/drawing/2014/main" id="{019621FE-F9DB-4F3E-B9B5-348D00936AB6}"/>
                  </a:ext>
                </a:extLst>
              </p:cNvPr>
              <p:cNvSpPr>
                <a:spLocks/>
              </p:cNvSpPr>
              <p:nvPr/>
            </p:nvSpPr>
            <p:spPr bwMode="auto">
              <a:xfrm>
                <a:off x="4072237" y="4036734"/>
                <a:ext cx="239713" cy="614363"/>
              </a:xfrm>
              <a:custGeom>
                <a:avLst/>
                <a:gdLst>
                  <a:gd name="T0" fmla="*/ 251 w 341"/>
                  <a:gd name="T1" fmla="*/ 376 h 437"/>
                  <a:gd name="T2" fmla="*/ 262 w 341"/>
                  <a:gd name="T3" fmla="*/ 359 h 437"/>
                  <a:gd name="T4" fmla="*/ 262 w 341"/>
                  <a:gd name="T5" fmla="*/ 341 h 437"/>
                  <a:gd name="T6" fmla="*/ 279 w 341"/>
                  <a:gd name="T7" fmla="*/ 326 h 437"/>
                  <a:gd name="T8" fmla="*/ 284 w 341"/>
                  <a:gd name="T9" fmla="*/ 286 h 437"/>
                  <a:gd name="T10" fmla="*/ 279 w 341"/>
                  <a:gd name="T11" fmla="*/ 264 h 437"/>
                  <a:gd name="T12" fmla="*/ 319 w 341"/>
                  <a:gd name="T13" fmla="*/ 207 h 437"/>
                  <a:gd name="T14" fmla="*/ 337 w 341"/>
                  <a:gd name="T15" fmla="*/ 172 h 437"/>
                  <a:gd name="T16" fmla="*/ 332 w 341"/>
                  <a:gd name="T17" fmla="*/ 161 h 437"/>
                  <a:gd name="T18" fmla="*/ 299 w 341"/>
                  <a:gd name="T19" fmla="*/ 161 h 437"/>
                  <a:gd name="T20" fmla="*/ 289 w 341"/>
                  <a:gd name="T21" fmla="*/ 142 h 437"/>
                  <a:gd name="T22" fmla="*/ 277 w 341"/>
                  <a:gd name="T23" fmla="*/ 123 h 437"/>
                  <a:gd name="T24" fmla="*/ 270 w 341"/>
                  <a:gd name="T25" fmla="*/ 110 h 437"/>
                  <a:gd name="T26" fmla="*/ 264 w 341"/>
                  <a:gd name="T27" fmla="*/ 94 h 437"/>
                  <a:gd name="T28" fmla="*/ 251 w 341"/>
                  <a:gd name="T29" fmla="*/ 62 h 437"/>
                  <a:gd name="T30" fmla="*/ 246 w 341"/>
                  <a:gd name="T31" fmla="*/ 42 h 437"/>
                  <a:gd name="T32" fmla="*/ 233 w 341"/>
                  <a:gd name="T33" fmla="*/ 41 h 437"/>
                  <a:gd name="T34" fmla="*/ 214 w 341"/>
                  <a:gd name="T35" fmla="*/ 39 h 437"/>
                  <a:gd name="T36" fmla="*/ 208 w 341"/>
                  <a:gd name="T37" fmla="*/ 36 h 437"/>
                  <a:gd name="T38" fmla="*/ 200 w 341"/>
                  <a:gd name="T39" fmla="*/ 32 h 437"/>
                  <a:gd name="T40" fmla="*/ 184 w 341"/>
                  <a:gd name="T41" fmla="*/ 37 h 437"/>
                  <a:gd name="T42" fmla="*/ 175 w 341"/>
                  <a:gd name="T43" fmla="*/ 44 h 437"/>
                  <a:gd name="T44" fmla="*/ 159 w 341"/>
                  <a:gd name="T45" fmla="*/ 33 h 437"/>
                  <a:gd name="T46" fmla="*/ 135 w 341"/>
                  <a:gd name="T47" fmla="*/ 22 h 437"/>
                  <a:gd name="T48" fmla="*/ 140 w 341"/>
                  <a:gd name="T49" fmla="*/ 4 h 437"/>
                  <a:gd name="T50" fmla="*/ 121 w 341"/>
                  <a:gd name="T51" fmla="*/ 4 h 437"/>
                  <a:gd name="T52" fmla="*/ 113 w 341"/>
                  <a:gd name="T53" fmla="*/ 6 h 437"/>
                  <a:gd name="T54" fmla="*/ 103 w 341"/>
                  <a:gd name="T55" fmla="*/ 4 h 437"/>
                  <a:gd name="T56" fmla="*/ 75 w 341"/>
                  <a:gd name="T57" fmla="*/ 16 h 437"/>
                  <a:gd name="T58" fmla="*/ 65 w 341"/>
                  <a:gd name="T59" fmla="*/ 15 h 437"/>
                  <a:gd name="T60" fmla="*/ 53 w 341"/>
                  <a:gd name="T61" fmla="*/ 21 h 437"/>
                  <a:gd name="T62" fmla="*/ 37 w 341"/>
                  <a:gd name="T63" fmla="*/ 48 h 437"/>
                  <a:gd name="T64" fmla="*/ 19 w 341"/>
                  <a:gd name="T65" fmla="*/ 66 h 437"/>
                  <a:gd name="T66" fmla="*/ 1 w 341"/>
                  <a:gd name="T67" fmla="*/ 100 h 437"/>
                  <a:gd name="T68" fmla="*/ 6 w 341"/>
                  <a:gd name="T69" fmla="*/ 125 h 437"/>
                  <a:gd name="T70" fmla="*/ 1 w 341"/>
                  <a:gd name="T71" fmla="*/ 142 h 437"/>
                  <a:gd name="T72" fmla="*/ 21 w 341"/>
                  <a:gd name="T73" fmla="*/ 179 h 437"/>
                  <a:gd name="T74" fmla="*/ 43 w 341"/>
                  <a:gd name="T75" fmla="*/ 199 h 437"/>
                  <a:gd name="T76" fmla="*/ 61 w 341"/>
                  <a:gd name="T77" fmla="*/ 198 h 437"/>
                  <a:gd name="T78" fmla="*/ 77 w 341"/>
                  <a:gd name="T79" fmla="*/ 198 h 437"/>
                  <a:gd name="T80" fmla="*/ 107 w 341"/>
                  <a:gd name="T81" fmla="*/ 190 h 437"/>
                  <a:gd name="T82" fmla="*/ 124 w 341"/>
                  <a:gd name="T83" fmla="*/ 201 h 437"/>
                  <a:gd name="T84" fmla="*/ 133 w 341"/>
                  <a:gd name="T85" fmla="*/ 213 h 437"/>
                  <a:gd name="T86" fmla="*/ 132 w 341"/>
                  <a:gd name="T87" fmla="*/ 236 h 437"/>
                  <a:gd name="T88" fmla="*/ 145 w 341"/>
                  <a:gd name="T89" fmla="*/ 256 h 437"/>
                  <a:gd name="T90" fmla="*/ 150 w 341"/>
                  <a:gd name="T91" fmla="*/ 302 h 437"/>
                  <a:gd name="T92" fmla="*/ 145 w 341"/>
                  <a:gd name="T93" fmla="*/ 334 h 437"/>
                  <a:gd name="T94" fmla="*/ 157 w 341"/>
                  <a:gd name="T95" fmla="*/ 366 h 437"/>
                  <a:gd name="T96" fmla="*/ 161 w 341"/>
                  <a:gd name="T97" fmla="*/ 391 h 437"/>
                  <a:gd name="T98" fmla="*/ 173 w 341"/>
                  <a:gd name="T99" fmla="*/ 412 h 437"/>
                  <a:gd name="T100" fmla="*/ 179 w 341"/>
                  <a:gd name="T101" fmla="*/ 431 h 437"/>
                  <a:gd name="T102" fmla="*/ 196 w 341"/>
                  <a:gd name="T103" fmla="*/ 434 h 437"/>
                  <a:gd name="T104" fmla="*/ 225 w 341"/>
                  <a:gd name="T105" fmla="*/ 423 h 437"/>
                  <a:gd name="T106" fmla="*/ 246 w 341"/>
                  <a:gd name="T107" fmla="*/ 39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1" h="437">
                    <a:moveTo>
                      <a:pt x="247" y="385"/>
                    </a:moveTo>
                    <a:cubicBezTo>
                      <a:pt x="248" y="380"/>
                      <a:pt x="247" y="378"/>
                      <a:pt x="251" y="376"/>
                    </a:cubicBezTo>
                    <a:cubicBezTo>
                      <a:pt x="253" y="375"/>
                      <a:pt x="259" y="374"/>
                      <a:pt x="260" y="372"/>
                    </a:cubicBezTo>
                    <a:cubicBezTo>
                      <a:pt x="262" y="369"/>
                      <a:pt x="262" y="362"/>
                      <a:pt x="262" y="359"/>
                    </a:cubicBezTo>
                    <a:cubicBezTo>
                      <a:pt x="262" y="356"/>
                      <a:pt x="259" y="351"/>
                      <a:pt x="258" y="348"/>
                    </a:cubicBezTo>
                    <a:cubicBezTo>
                      <a:pt x="256" y="345"/>
                      <a:pt x="259" y="343"/>
                      <a:pt x="262" y="341"/>
                    </a:cubicBezTo>
                    <a:cubicBezTo>
                      <a:pt x="264" y="338"/>
                      <a:pt x="267" y="334"/>
                      <a:pt x="269" y="331"/>
                    </a:cubicBezTo>
                    <a:cubicBezTo>
                      <a:pt x="271" y="329"/>
                      <a:pt x="276" y="328"/>
                      <a:pt x="279" y="326"/>
                    </a:cubicBezTo>
                    <a:cubicBezTo>
                      <a:pt x="283" y="324"/>
                      <a:pt x="288" y="317"/>
                      <a:pt x="288" y="311"/>
                    </a:cubicBezTo>
                    <a:cubicBezTo>
                      <a:pt x="287" y="303"/>
                      <a:pt x="289" y="293"/>
                      <a:pt x="284" y="286"/>
                    </a:cubicBezTo>
                    <a:cubicBezTo>
                      <a:pt x="281" y="282"/>
                      <a:pt x="281" y="282"/>
                      <a:pt x="281" y="276"/>
                    </a:cubicBezTo>
                    <a:cubicBezTo>
                      <a:pt x="281" y="270"/>
                      <a:pt x="281" y="269"/>
                      <a:pt x="279" y="264"/>
                    </a:cubicBezTo>
                    <a:cubicBezTo>
                      <a:pt x="277" y="261"/>
                      <a:pt x="288" y="246"/>
                      <a:pt x="289" y="243"/>
                    </a:cubicBezTo>
                    <a:cubicBezTo>
                      <a:pt x="297" y="229"/>
                      <a:pt x="309" y="219"/>
                      <a:pt x="319" y="207"/>
                    </a:cubicBezTo>
                    <a:cubicBezTo>
                      <a:pt x="323" y="203"/>
                      <a:pt x="325" y="197"/>
                      <a:pt x="327" y="192"/>
                    </a:cubicBezTo>
                    <a:cubicBezTo>
                      <a:pt x="330" y="186"/>
                      <a:pt x="336" y="179"/>
                      <a:pt x="337" y="172"/>
                    </a:cubicBezTo>
                    <a:cubicBezTo>
                      <a:pt x="337" y="170"/>
                      <a:pt x="341" y="162"/>
                      <a:pt x="339" y="161"/>
                    </a:cubicBezTo>
                    <a:cubicBezTo>
                      <a:pt x="338" y="158"/>
                      <a:pt x="334" y="160"/>
                      <a:pt x="332" y="161"/>
                    </a:cubicBezTo>
                    <a:cubicBezTo>
                      <a:pt x="324" y="163"/>
                      <a:pt x="316" y="165"/>
                      <a:pt x="307" y="167"/>
                    </a:cubicBezTo>
                    <a:cubicBezTo>
                      <a:pt x="305" y="168"/>
                      <a:pt x="302" y="161"/>
                      <a:pt x="299" y="161"/>
                    </a:cubicBezTo>
                    <a:cubicBezTo>
                      <a:pt x="303" y="156"/>
                      <a:pt x="297" y="152"/>
                      <a:pt x="294" y="148"/>
                    </a:cubicBezTo>
                    <a:cubicBezTo>
                      <a:pt x="292" y="146"/>
                      <a:pt x="291" y="144"/>
                      <a:pt x="289" y="142"/>
                    </a:cubicBezTo>
                    <a:cubicBezTo>
                      <a:pt x="288" y="140"/>
                      <a:pt x="283" y="141"/>
                      <a:pt x="283" y="139"/>
                    </a:cubicBezTo>
                    <a:cubicBezTo>
                      <a:pt x="281" y="134"/>
                      <a:pt x="280" y="127"/>
                      <a:pt x="277" y="123"/>
                    </a:cubicBezTo>
                    <a:cubicBezTo>
                      <a:pt x="276" y="121"/>
                      <a:pt x="273" y="119"/>
                      <a:pt x="271" y="117"/>
                    </a:cubicBezTo>
                    <a:cubicBezTo>
                      <a:pt x="270" y="116"/>
                      <a:pt x="270" y="112"/>
                      <a:pt x="270" y="110"/>
                    </a:cubicBezTo>
                    <a:cubicBezTo>
                      <a:pt x="269" y="106"/>
                      <a:pt x="269" y="103"/>
                      <a:pt x="269" y="100"/>
                    </a:cubicBezTo>
                    <a:cubicBezTo>
                      <a:pt x="268" y="98"/>
                      <a:pt x="265" y="96"/>
                      <a:pt x="264" y="94"/>
                    </a:cubicBezTo>
                    <a:cubicBezTo>
                      <a:pt x="261" y="91"/>
                      <a:pt x="262" y="86"/>
                      <a:pt x="260" y="82"/>
                    </a:cubicBezTo>
                    <a:cubicBezTo>
                      <a:pt x="257" y="75"/>
                      <a:pt x="254" y="68"/>
                      <a:pt x="251" y="62"/>
                    </a:cubicBezTo>
                    <a:cubicBezTo>
                      <a:pt x="249" y="58"/>
                      <a:pt x="244" y="52"/>
                      <a:pt x="247" y="49"/>
                    </a:cubicBezTo>
                    <a:cubicBezTo>
                      <a:pt x="246" y="42"/>
                      <a:pt x="246" y="42"/>
                      <a:pt x="246" y="42"/>
                    </a:cubicBezTo>
                    <a:cubicBezTo>
                      <a:pt x="245" y="42"/>
                      <a:pt x="243" y="41"/>
                      <a:pt x="242" y="41"/>
                    </a:cubicBezTo>
                    <a:cubicBezTo>
                      <a:pt x="239" y="39"/>
                      <a:pt x="238" y="39"/>
                      <a:pt x="233" y="41"/>
                    </a:cubicBezTo>
                    <a:cubicBezTo>
                      <a:pt x="230" y="43"/>
                      <a:pt x="229" y="43"/>
                      <a:pt x="225" y="42"/>
                    </a:cubicBezTo>
                    <a:cubicBezTo>
                      <a:pt x="221" y="41"/>
                      <a:pt x="217" y="40"/>
                      <a:pt x="214" y="39"/>
                    </a:cubicBezTo>
                    <a:cubicBezTo>
                      <a:pt x="213" y="38"/>
                      <a:pt x="212" y="41"/>
                      <a:pt x="211" y="39"/>
                    </a:cubicBezTo>
                    <a:cubicBezTo>
                      <a:pt x="210" y="37"/>
                      <a:pt x="210" y="37"/>
                      <a:pt x="208" y="36"/>
                    </a:cubicBezTo>
                    <a:cubicBezTo>
                      <a:pt x="206" y="36"/>
                      <a:pt x="203" y="35"/>
                      <a:pt x="201" y="35"/>
                    </a:cubicBezTo>
                    <a:cubicBezTo>
                      <a:pt x="200" y="35"/>
                      <a:pt x="201" y="32"/>
                      <a:pt x="200" y="32"/>
                    </a:cubicBezTo>
                    <a:cubicBezTo>
                      <a:pt x="194" y="30"/>
                      <a:pt x="192" y="31"/>
                      <a:pt x="187" y="33"/>
                    </a:cubicBezTo>
                    <a:cubicBezTo>
                      <a:pt x="186" y="33"/>
                      <a:pt x="185" y="36"/>
                      <a:pt x="184" y="37"/>
                    </a:cubicBezTo>
                    <a:cubicBezTo>
                      <a:pt x="184" y="39"/>
                      <a:pt x="186" y="41"/>
                      <a:pt x="186" y="42"/>
                    </a:cubicBezTo>
                    <a:cubicBezTo>
                      <a:pt x="182" y="48"/>
                      <a:pt x="180" y="48"/>
                      <a:pt x="175" y="44"/>
                    </a:cubicBezTo>
                    <a:cubicBezTo>
                      <a:pt x="172" y="41"/>
                      <a:pt x="169" y="42"/>
                      <a:pt x="166" y="41"/>
                    </a:cubicBezTo>
                    <a:cubicBezTo>
                      <a:pt x="162" y="39"/>
                      <a:pt x="163" y="34"/>
                      <a:pt x="159" y="33"/>
                    </a:cubicBezTo>
                    <a:cubicBezTo>
                      <a:pt x="154" y="32"/>
                      <a:pt x="149" y="31"/>
                      <a:pt x="143" y="29"/>
                    </a:cubicBezTo>
                    <a:cubicBezTo>
                      <a:pt x="141" y="28"/>
                      <a:pt x="138" y="24"/>
                      <a:pt x="135" y="22"/>
                    </a:cubicBezTo>
                    <a:cubicBezTo>
                      <a:pt x="137" y="20"/>
                      <a:pt x="141" y="16"/>
                      <a:pt x="140" y="14"/>
                    </a:cubicBezTo>
                    <a:cubicBezTo>
                      <a:pt x="138" y="10"/>
                      <a:pt x="138" y="9"/>
                      <a:pt x="140" y="4"/>
                    </a:cubicBezTo>
                    <a:cubicBezTo>
                      <a:pt x="137" y="3"/>
                      <a:pt x="134" y="0"/>
                      <a:pt x="132" y="2"/>
                    </a:cubicBezTo>
                    <a:cubicBezTo>
                      <a:pt x="128" y="4"/>
                      <a:pt x="126" y="4"/>
                      <a:pt x="121" y="4"/>
                    </a:cubicBezTo>
                    <a:cubicBezTo>
                      <a:pt x="120" y="4"/>
                      <a:pt x="119" y="3"/>
                      <a:pt x="117" y="4"/>
                    </a:cubicBezTo>
                    <a:cubicBezTo>
                      <a:pt x="116" y="4"/>
                      <a:pt x="114" y="6"/>
                      <a:pt x="113" y="6"/>
                    </a:cubicBezTo>
                    <a:cubicBezTo>
                      <a:pt x="111" y="6"/>
                      <a:pt x="110" y="4"/>
                      <a:pt x="108" y="4"/>
                    </a:cubicBezTo>
                    <a:cubicBezTo>
                      <a:pt x="106" y="4"/>
                      <a:pt x="104" y="4"/>
                      <a:pt x="103" y="4"/>
                    </a:cubicBezTo>
                    <a:cubicBezTo>
                      <a:pt x="96" y="6"/>
                      <a:pt x="89" y="8"/>
                      <a:pt x="84" y="10"/>
                    </a:cubicBezTo>
                    <a:cubicBezTo>
                      <a:pt x="81" y="12"/>
                      <a:pt x="78" y="14"/>
                      <a:pt x="75" y="16"/>
                    </a:cubicBezTo>
                    <a:cubicBezTo>
                      <a:pt x="74" y="16"/>
                      <a:pt x="71" y="14"/>
                      <a:pt x="71" y="14"/>
                    </a:cubicBezTo>
                    <a:cubicBezTo>
                      <a:pt x="69" y="13"/>
                      <a:pt x="67" y="15"/>
                      <a:pt x="65" y="15"/>
                    </a:cubicBezTo>
                    <a:cubicBezTo>
                      <a:pt x="62" y="16"/>
                      <a:pt x="60" y="10"/>
                      <a:pt x="58" y="11"/>
                    </a:cubicBezTo>
                    <a:cubicBezTo>
                      <a:pt x="55" y="12"/>
                      <a:pt x="54" y="17"/>
                      <a:pt x="53" y="21"/>
                    </a:cubicBezTo>
                    <a:cubicBezTo>
                      <a:pt x="51" y="27"/>
                      <a:pt x="40" y="28"/>
                      <a:pt x="39" y="33"/>
                    </a:cubicBezTo>
                    <a:cubicBezTo>
                      <a:pt x="38" y="39"/>
                      <a:pt x="37" y="43"/>
                      <a:pt x="37" y="48"/>
                    </a:cubicBezTo>
                    <a:cubicBezTo>
                      <a:pt x="36" y="52"/>
                      <a:pt x="35" y="52"/>
                      <a:pt x="32" y="54"/>
                    </a:cubicBezTo>
                    <a:cubicBezTo>
                      <a:pt x="26" y="58"/>
                      <a:pt x="22" y="60"/>
                      <a:pt x="19" y="66"/>
                    </a:cubicBezTo>
                    <a:cubicBezTo>
                      <a:pt x="14" y="76"/>
                      <a:pt x="9" y="85"/>
                      <a:pt x="4" y="94"/>
                    </a:cubicBezTo>
                    <a:cubicBezTo>
                      <a:pt x="4" y="96"/>
                      <a:pt x="1" y="98"/>
                      <a:pt x="1" y="100"/>
                    </a:cubicBezTo>
                    <a:cubicBezTo>
                      <a:pt x="1" y="103"/>
                      <a:pt x="3" y="108"/>
                      <a:pt x="4" y="112"/>
                    </a:cubicBezTo>
                    <a:cubicBezTo>
                      <a:pt x="4" y="116"/>
                      <a:pt x="6" y="121"/>
                      <a:pt x="6" y="125"/>
                    </a:cubicBezTo>
                    <a:cubicBezTo>
                      <a:pt x="7" y="127"/>
                      <a:pt x="4" y="132"/>
                      <a:pt x="4" y="134"/>
                    </a:cubicBezTo>
                    <a:cubicBezTo>
                      <a:pt x="3" y="135"/>
                      <a:pt x="0" y="141"/>
                      <a:pt x="1" y="142"/>
                    </a:cubicBezTo>
                    <a:cubicBezTo>
                      <a:pt x="2" y="145"/>
                      <a:pt x="4" y="148"/>
                      <a:pt x="6" y="151"/>
                    </a:cubicBezTo>
                    <a:cubicBezTo>
                      <a:pt x="11" y="161"/>
                      <a:pt x="16" y="169"/>
                      <a:pt x="21" y="179"/>
                    </a:cubicBezTo>
                    <a:cubicBezTo>
                      <a:pt x="24" y="184"/>
                      <a:pt x="27" y="186"/>
                      <a:pt x="31" y="190"/>
                    </a:cubicBezTo>
                    <a:cubicBezTo>
                      <a:pt x="35" y="193"/>
                      <a:pt x="39" y="196"/>
                      <a:pt x="43" y="199"/>
                    </a:cubicBezTo>
                    <a:cubicBezTo>
                      <a:pt x="44" y="200"/>
                      <a:pt x="47" y="203"/>
                      <a:pt x="49" y="202"/>
                    </a:cubicBezTo>
                    <a:cubicBezTo>
                      <a:pt x="53" y="201"/>
                      <a:pt x="57" y="199"/>
                      <a:pt x="61" y="198"/>
                    </a:cubicBezTo>
                    <a:cubicBezTo>
                      <a:pt x="64" y="196"/>
                      <a:pt x="66" y="198"/>
                      <a:pt x="70" y="198"/>
                    </a:cubicBezTo>
                    <a:cubicBezTo>
                      <a:pt x="73" y="200"/>
                      <a:pt x="74" y="200"/>
                      <a:pt x="77" y="198"/>
                    </a:cubicBezTo>
                    <a:cubicBezTo>
                      <a:pt x="81" y="196"/>
                      <a:pt x="85" y="194"/>
                      <a:pt x="89" y="192"/>
                    </a:cubicBezTo>
                    <a:cubicBezTo>
                      <a:pt x="90" y="192"/>
                      <a:pt x="106" y="189"/>
                      <a:pt x="107" y="190"/>
                    </a:cubicBezTo>
                    <a:cubicBezTo>
                      <a:pt x="110" y="194"/>
                      <a:pt x="112" y="197"/>
                      <a:pt x="115" y="200"/>
                    </a:cubicBezTo>
                    <a:cubicBezTo>
                      <a:pt x="117" y="203"/>
                      <a:pt x="122" y="201"/>
                      <a:pt x="124" y="201"/>
                    </a:cubicBezTo>
                    <a:cubicBezTo>
                      <a:pt x="129" y="200"/>
                      <a:pt x="129" y="201"/>
                      <a:pt x="131" y="205"/>
                    </a:cubicBezTo>
                    <a:cubicBezTo>
                      <a:pt x="134" y="209"/>
                      <a:pt x="134" y="209"/>
                      <a:pt x="133" y="213"/>
                    </a:cubicBezTo>
                    <a:cubicBezTo>
                      <a:pt x="133" y="219"/>
                      <a:pt x="132" y="224"/>
                      <a:pt x="131" y="230"/>
                    </a:cubicBezTo>
                    <a:cubicBezTo>
                      <a:pt x="131" y="232"/>
                      <a:pt x="130" y="234"/>
                      <a:pt x="132" y="236"/>
                    </a:cubicBezTo>
                    <a:cubicBezTo>
                      <a:pt x="134" y="240"/>
                      <a:pt x="137" y="244"/>
                      <a:pt x="140" y="248"/>
                    </a:cubicBezTo>
                    <a:cubicBezTo>
                      <a:pt x="141" y="250"/>
                      <a:pt x="144" y="253"/>
                      <a:pt x="145" y="256"/>
                    </a:cubicBezTo>
                    <a:cubicBezTo>
                      <a:pt x="147" y="264"/>
                      <a:pt x="149" y="272"/>
                      <a:pt x="150" y="281"/>
                    </a:cubicBezTo>
                    <a:cubicBezTo>
                      <a:pt x="152" y="288"/>
                      <a:pt x="155" y="295"/>
                      <a:pt x="150" y="302"/>
                    </a:cubicBezTo>
                    <a:cubicBezTo>
                      <a:pt x="147" y="310"/>
                      <a:pt x="147" y="318"/>
                      <a:pt x="145" y="328"/>
                    </a:cubicBezTo>
                    <a:cubicBezTo>
                      <a:pt x="145" y="330"/>
                      <a:pt x="143" y="333"/>
                      <a:pt x="145" y="334"/>
                    </a:cubicBezTo>
                    <a:cubicBezTo>
                      <a:pt x="147" y="339"/>
                      <a:pt x="149" y="343"/>
                      <a:pt x="150" y="347"/>
                    </a:cubicBezTo>
                    <a:cubicBezTo>
                      <a:pt x="153" y="353"/>
                      <a:pt x="157" y="359"/>
                      <a:pt x="157" y="366"/>
                    </a:cubicBezTo>
                    <a:cubicBezTo>
                      <a:pt x="158" y="371"/>
                      <a:pt x="159" y="376"/>
                      <a:pt x="160" y="382"/>
                    </a:cubicBezTo>
                    <a:cubicBezTo>
                      <a:pt x="160" y="384"/>
                      <a:pt x="160" y="390"/>
                      <a:pt x="161" y="391"/>
                    </a:cubicBezTo>
                    <a:cubicBezTo>
                      <a:pt x="163" y="393"/>
                      <a:pt x="166" y="395"/>
                      <a:pt x="168" y="398"/>
                    </a:cubicBezTo>
                    <a:cubicBezTo>
                      <a:pt x="169" y="403"/>
                      <a:pt x="171" y="408"/>
                      <a:pt x="173" y="412"/>
                    </a:cubicBezTo>
                    <a:cubicBezTo>
                      <a:pt x="173" y="414"/>
                      <a:pt x="176" y="418"/>
                      <a:pt x="176" y="421"/>
                    </a:cubicBezTo>
                    <a:cubicBezTo>
                      <a:pt x="175" y="427"/>
                      <a:pt x="175" y="427"/>
                      <a:pt x="179" y="431"/>
                    </a:cubicBezTo>
                    <a:cubicBezTo>
                      <a:pt x="180" y="432"/>
                      <a:pt x="184" y="437"/>
                      <a:pt x="186" y="437"/>
                    </a:cubicBezTo>
                    <a:cubicBezTo>
                      <a:pt x="189" y="435"/>
                      <a:pt x="193" y="435"/>
                      <a:pt x="196" y="434"/>
                    </a:cubicBezTo>
                    <a:cubicBezTo>
                      <a:pt x="203" y="433"/>
                      <a:pt x="210" y="431"/>
                      <a:pt x="218" y="429"/>
                    </a:cubicBezTo>
                    <a:cubicBezTo>
                      <a:pt x="220" y="429"/>
                      <a:pt x="223" y="424"/>
                      <a:pt x="225" y="423"/>
                    </a:cubicBezTo>
                    <a:cubicBezTo>
                      <a:pt x="228" y="420"/>
                      <a:pt x="231" y="418"/>
                      <a:pt x="233" y="415"/>
                    </a:cubicBezTo>
                    <a:cubicBezTo>
                      <a:pt x="239" y="410"/>
                      <a:pt x="242" y="402"/>
                      <a:pt x="246" y="395"/>
                    </a:cubicBezTo>
                    <a:cubicBezTo>
                      <a:pt x="248" y="393"/>
                      <a:pt x="247" y="387"/>
                      <a:pt x="247" y="385"/>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28" name="Freeform 60">
                <a:extLst>
                  <a:ext uri="{FF2B5EF4-FFF2-40B4-BE49-F238E27FC236}">
                    <a16:creationId xmlns:a16="http://schemas.microsoft.com/office/drawing/2014/main" id="{84F88FE5-E18D-4321-9BA4-EDEDB1255EF5}"/>
                  </a:ext>
                </a:extLst>
              </p:cNvPr>
              <p:cNvSpPr>
                <a:spLocks/>
              </p:cNvSpPr>
              <p:nvPr/>
            </p:nvSpPr>
            <p:spPr bwMode="auto">
              <a:xfrm>
                <a:off x="4283076" y="4452937"/>
                <a:ext cx="25400" cy="117475"/>
              </a:xfrm>
              <a:custGeom>
                <a:avLst/>
                <a:gdLst>
                  <a:gd name="T0" fmla="*/ 2 w 36"/>
                  <a:gd name="T1" fmla="*/ 69 h 84"/>
                  <a:gd name="T2" fmla="*/ 4 w 36"/>
                  <a:gd name="T3" fmla="*/ 80 h 84"/>
                  <a:gd name="T4" fmla="*/ 11 w 36"/>
                  <a:gd name="T5" fmla="*/ 83 h 84"/>
                  <a:gd name="T6" fmla="*/ 18 w 36"/>
                  <a:gd name="T7" fmla="*/ 81 h 84"/>
                  <a:gd name="T8" fmla="*/ 21 w 36"/>
                  <a:gd name="T9" fmla="*/ 72 h 84"/>
                  <a:gd name="T10" fmla="*/ 30 w 36"/>
                  <a:gd name="T11" fmla="*/ 41 h 84"/>
                  <a:gd name="T12" fmla="*/ 32 w 36"/>
                  <a:gd name="T13" fmla="*/ 23 h 84"/>
                  <a:gd name="T14" fmla="*/ 34 w 36"/>
                  <a:gd name="T15" fmla="*/ 25 h 84"/>
                  <a:gd name="T16" fmla="*/ 33 w 36"/>
                  <a:gd name="T17" fmla="*/ 9 h 84"/>
                  <a:gd name="T18" fmla="*/ 33 w 36"/>
                  <a:gd name="T19" fmla="*/ 8 h 84"/>
                  <a:gd name="T20" fmla="*/ 27 w 36"/>
                  <a:gd name="T21" fmla="*/ 6 h 84"/>
                  <a:gd name="T22" fmla="*/ 23 w 36"/>
                  <a:gd name="T23" fmla="*/ 15 h 84"/>
                  <a:gd name="T24" fmla="*/ 16 w 36"/>
                  <a:gd name="T25" fmla="*/ 23 h 84"/>
                  <a:gd name="T26" fmla="*/ 6 w 36"/>
                  <a:gd name="T27" fmla="*/ 27 h 84"/>
                  <a:gd name="T28" fmla="*/ 4 w 36"/>
                  <a:gd name="T29" fmla="*/ 35 h 84"/>
                  <a:gd name="T30" fmla="*/ 6 w 36"/>
                  <a:gd name="T31" fmla="*/ 48 h 84"/>
                  <a:gd name="T32" fmla="*/ 1 w 36"/>
                  <a:gd name="T33" fmla="*/ 58 h 84"/>
                  <a:gd name="T34" fmla="*/ 2 w 36"/>
                  <a:gd name="T35" fmla="*/ 6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84">
                    <a:moveTo>
                      <a:pt x="2" y="69"/>
                    </a:moveTo>
                    <a:cubicBezTo>
                      <a:pt x="2" y="73"/>
                      <a:pt x="3" y="77"/>
                      <a:pt x="4" y="80"/>
                    </a:cubicBezTo>
                    <a:cubicBezTo>
                      <a:pt x="4" y="81"/>
                      <a:pt x="9" y="84"/>
                      <a:pt x="11" y="83"/>
                    </a:cubicBezTo>
                    <a:cubicBezTo>
                      <a:pt x="12" y="83"/>
                      <a:pt x="18" y="81"/>
                      <a:pt x="18" y="81"/>
                    </a:cubicBezTo>
                    <a:cubicBezTo>
                      <a:pt x="19" y="78"/>
                      <a:pt x="20" y="75"/>
                      <a:pt x="21" y="72"/>
                    </a:cubicBezTo>
                    <a:cubicBezTo>
                      <a:pt x="23" y="62"/>
                      <a:pt x="27" y="51"/>
                      <a:pt x="30" y="41"/>
                    </a:cubicBezTo>
                    <a:cubicBezTo>
                      <a:pt x="32" y="33"/>
                      <a:pt x="32" y="30"/>
                      <a:pt x="32" y="23"/>
                    </a:cubicBezTo>
                    <a:cubicBezTo>
                      <a:pt x="32" y="24"/>
                      <a:pt x="33" y="25"/>
                      <a:pt x="34" y="25"/>
                    </a:cubicBezTo>
                    <a:cubicBezTo>
                      <a:pt x="36" y="20"/>
                      <a:pt x="34" y="15"/>
                      <a:pt x="33" y="9"/>
                    </a:cubicBezTo>
                    <a:cubicBezTo>
                      <a:pt x="33" y="8"/>
                      <a:pt x="33" y="8"/>
                      <a:pt x="33" y="8"/>
                    </a:cubicBezTo>
                    <a:cubicBezTo>
                      <a:pt x="32" y="7"/>
                      <a:pt x="28" y="0"/>
                      <a:pt x="27" y="6"/>
                    </a:cubicBezTo>
                    <a:cubicBezTo>
                      <a:pt x="27" y="12"/>
                      <a:pt x="26" y="12"/>
                      <a:pt x="23" y="15"/>
                    </a:cubicBezTo>
                    <a:cubicBezTo>
                      <a:pt x="20" y="18"/>
                      <a:pt x="19" y="21"/>
                      <a:pt x="16" y="23"/>
                    </a:cubicBezTo>
                    <a:cubicBezTo>
                      <a:pt x="13" y="25"/>
                      <a:pt x="10" y="26"/>
                      <a:pt x="6" y="27"/>
                    </a:cubicBezTo>
                    <a:cubicBezTo>
                      <a:pt x="5" y="27"/>
                      <a:pt x="3" y="34"/>
                      <a:pt x="4" y="35"/>
                    </a:cubicBezTo>
                    <a:cubicBezTo>
                      <a:pt x="4" y="39"/>
                      <a:pt x="6" y="44"/>
                      <a:pt x="6" y="48"/>
                    </a:cubicBezTo>
                    <a:cubicBezTo>
                      <a:pt x="6" y="51"/>
                      <a:pt x="2" y="54"/>
                      <a:pt x="1" y="58"/>
                    </a:cubicBezTo>
                    <a:cubicBezTo>
                      <a:pt x="0" y="62"/>
                      <a:pt x="0" y="65"/>
                      <a:pt x="2"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effectLst/>
                  <a:uLnTx/>
                  <a:uFillTx/>
                  <a:latin typeface="Calibri" panose="020F0502020204030204"/>
                  <a:ea typeface="+mn-ea"/>
                  <a:cs typeface="Arial"/>
                  <a:sym typeface="Arial"/>
                </a:endParaRPr>
              </a:p>
            </p:txBody>
          </p:sp>
        </p:grpSp>
        <p:grpSp>
          <p:nvGrpSpPr>
            <p:cNvPr id="22" name="Group 341">
              <a:extLst>
                <a:ext uri="{FF2B5EF4-FFF2-40B4-BE49-F238E27FC236}">
                  <a16:creationId xmlns:a16="http://schemas.microsoft.com/office/drawing/2014/main" id="{05A9951C-7024-42D0-BC32-585013EA2F98}"/>
                </a:ext>
              </a:extLst>
            </p:cNvPr>
            <p:cNvGrpSpPr/>
            <p:nvPr/>
          </p:nvGrpSpPr>
          <p:grpSpPr>
            <a:xfrm>
              <a:off x="8087558" y="4259323"/>
              <a:ext cx="1203725" cy="1053035"/>
              <a:chOff x="4895056" y="4445000"/>
              <a:chExt cx="227013" cy="412750"/>
            </a:xfrm>
            <a:solidFill>
              <a:schemeClr val="accent1"/>
            </a:solidFill>
          </p:grpSpPr>
          <p:sp>
            <p:nvSpPr>
              <p:cNvPr id="117" name="Freeform 149">
                <a:extLst>
                  <a:ext uri="{FF2B5EF4-FFF2-40B4-BE49-F238E27FC236}">
                    <a16:creationId xmlns:a16="http://schemas.microsoft.com/office/drawing/2014/main" id="{768A5403-114D-4E01-8A68-CBDD5F0139CA}"/>
                  </a:ext>
                </a:extLst>
              </p:cNvPr>
              <p:cNvSpPr>
                <a:spLocks/>
              </p:cNvSpPr>
              <p:nvPr/>
            </p:nvSpPr>
            <p:spPr bwMode="auto">
              <a:xfrm>
                <a:off x="4955381" y="4445000"/>
                <a:ext cx="69850" cy="85725"/>
              </a:xfrm>
              <a:custGeom>
                <a:avLst/>
                <a:gdLst>
                  <a:gd name="T0" fmla="*/ 74 w 98"/>
                  <a:gd name="T1" fmla="*/ 30 h 61"/>
                  <a:gd name="T2" fmla="*/ 71 w 98"/>
                  <a:gd name="T3" fmla="*/ 24 h 61"/>
                  <a:gd name="T4" fmla="*/ 65 w 98"/>
                  <a:gd name="T5" fmla="*/ 20 h 61"/>
                  <a:gd name="T6" fmla="*/ 53 w 98"/>
                  <a:gd name="T7" fmla="*/ 15 h 61"/>
                  <a:gd name="T8" fmla="*/ 37 w 98"/>
                  <a:gd name="T9" fmla="*/ 8 h 61"/>
                  <a:gd name="T10" fmla="*/ 27 w 98"/>
                  <a:gd name="T11" fmla="*/ 11 h 61"/>
                  <a:gd name="T12" fmla="*/ 23 w 98"/>
                  <a:gd name="T13" fmla="*/ 17 h 61"/>
                  <a:gd name="T14" fmla="*/ 18 w 98"/>
                  <a:gd name="T15" fmla="*/ 13 h 61"/>
                  <a:gd name="T16" fmla="*/ 16 w 98"/>
                  <a:gd name="T17" fmla="*/ 5 h 61"/>
                  <a:gd name="T18" fmla="*/ 12 w 98"/>
                  <a:gd name="T19" fmla="*/ 1 h 61"/>
                  <a:gd name="T20" fmla="*/ 0 w 98"/>
                  <a:gd name="T21" fmla="*/ 6 h 61"/>
                  <a:gd name="T22" fmla="*/ 5 w 98"/>
                  <a:gd name="T23" fmla="*/ 7 h 61"/>
                  <a:gd name="T24" fmla="*/ 6 w 98"/>
                  <a:gd name="T25" fmla="*/ 11 h 61"/>
                  <a:gd name="T26" fmla="*/ 15 w 98"/>
                  <a:gd name="T27" fmla="*/ 11 h 61"/>
                  <a:gd name="T28" fmla="*/ 15 w 98"/>
                  <a:gd name="T29" fmla="*/ 13 h 61"/>
                  <a:gd name="T30" fmla="*/ 5 w 98"/>
                  <a:gd name="T31" fmla="*/ 14 h 61"/>
                  <a:gd name="T32" fmla="*/ 10 w 98"/>
                  <a:gd name="T33" fmla="*/ 22 h 61"/>
                  <a:gd name="T34" fmla="*/ 14 w 98"/>
                  <a:gd name="T35" fmla="*/ 17 h 61"/>
                  <a:gd name="T36" fmla="*/ 18 w 98"/>
                  <a:gd name="T37" fmla="*/ 22 h 61"/>
                  <a:gd name="T38" fmla="*/ 30 w 98"/>
                  <a:gd name="T39" fmla="*/ 28 h 61"/>
                  <a:gd name="T40" fmla="*/ 37 w 98"/>
                  <a:gd name="T41" fmla="*/ 31 h 61"/>
                  <a:gd name="T42" fmla="*/ 41 w 98"/>
                  <a:gd name="T43" fmla="*/ 41 h 61"/>
                  <a:gd name="T44" fmla="*/ 35 w 98"/>
                  <a:gd name="T45" fmla="*/ 47 h 61"/>
                  <a:gd name="T46" fmla="*/ 45 w 98"/>
                  <a:gd name="T47" fmla="*/ 47 h 61"/>
                  <a:gd name="T48" fmla="*/ 51 w 98"/>
                  <a:gd name="T49" fmla="*/ 52 h 61"/>
                  <a:gd name="T50" fmla="*/ 61 w 98"/>
                  <a:gd name="T51" fmla="*/ 51 h 61"/>
                  <a:gd name="T52" fmla="*/ 65 w 98"/>
                  <a:gd name="T53" fmla="*/ 45 h 61"/>
                  <a:gd name="T54" fmla="*/ 74 w 98"/>
                  <a:gd name="T55" fmla="*/ 46 h 61"/>
                  <a:gd name="T56" fmla="*/ 83 w 98"/>
                  <a:gd name="T57" fmla="*/ 55 h 61"/>
                  <a:gd name="T58" fmla="*/ 91 w 98"/>
                  <a:gd name="T59" fmla="*/ 58 h 61"/>
                  <a:gd name="T60" fmla="*/ 98 w 98"/>
                  <a:gd name="T61" fmla="*/ 60 h 61"/>
                  <a:gd name="T62" fmla="*/ 95 w 98"/>
                  <a:gd name="T63" fmla="*/ 54 h 61"/>
                  <a:gd name="T64" fmla="*/ 92 w 98"/>
                  <a:gd name="T65" fmla="*/ 51 h 61"/>
                  <a:gd name="T66" fmla="*/ 85 w 98"/>
                  <a:gd name="T67" fmla="*/ 45 h 61"/>
                  <a:gd name="T68" fmla="*/ 81 w 98"/>
                  <a:gd name="T69" fmla="*/ 43 h 61"/>
                  <a:gd name="T70" fmla="*/ 79 w 98"/>
                  <a:gd name="T71" fmla="*/ 38 h 61"/>
                  <a:gd name="T72" fmla="*/ 84 w 98"/>
                  <a:gd name="T73" fmla="*/ 37 h 61"/>
                  <a:gd name="T74" fmla="*/ 74 w 98"/>
                  <a:gd name="T75"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 h="61">
                    <a:moveTo>
                      <a:pt x="74" y="30"/>
                    </a:moveTo>
                    <a:cubicBezTo>
                      <a:pt x="72" y="28"/>
                      <a:pt x="74" y="26"/>
                      <a:pt x="71" y="24"/>
                    </a:cubicBezTo>
                    <a:cubicBezTo>
                      <a:pt x="69" y="22"/>
                      <a:pt x="67" y="21"/>
                      <a:pt x="65" y="20"/>
                    </a:cubicBezTo>
                    <a:cubicBezTo>
                      <a:pt x="62" y="17"/>
                      <a:pt x="57" y="16"/>
                      <a:pt x="53" y="15"/>
                    </a:cubicBezTo>
                    <a:cubicBezTo>
                      <a:pt x="48" y="13"/>
                      <a:pt x="42" y="10"/>
                      <a:pt x="37" y="8"/>
                    </a:cubicBezTo>
                    <a:cubicBezTo>
                      <a:pt x="34" y="7"/>
                      <a:pt x="29" y="9"/>
                      <a:pt x="27" y="11"/>
                    </a:cubicBezTo>
                    <a:cubicBezTo>
                      <a:pt x="26" y="13"/>
                      <a:pt x="24" y="18"/>
                      <a:pt x="23" y="17"/>
                    </a:cubicBezTo>
                    <a:cubicBezTo>
                      <a:pt x="21" y="16"/>
                      <a:pt x="19" y="16"/>
                      <a:pt x="18" y="13"/>
                    </a:cubicBezTo>
                    <a:cubicBezTo>
                      <a:pt x="17" y="10"/>
                      <a:pt x="16" y="8"/>
                      <a:pt x="16" y="5"/>
                    </a:cubicBezTo>
                    <a:cubicBezTo>
                      <a:pt x="16" y="1"/>
                      <a:pt x="15" y="2"/>
                      <a:pt x="12" y="1"/>
                    </a:cubicBezTo>
                    <a:cubicBezTo>
                      <a:pt x="7" y="0"/>
                      <a:pt x="3" y="1"/>
                      <a:pt x="0" y="6"/>
                    </a:cubicBezTo>
                    <a:cubicBezTo>
                      <a:pt x="2" y="7"/>
                      <a:pt x="4" y="7"/>
                      <a:pt x="5" y="7"/>
                    </a:cubicBezTo>
                    <a:cubicBezTo>
                      <a:pt x="6" y="7"/>
                      <a:pt x="5" y="10"/>
                      <a:pt x="6" y="11"/>
                    </a:cubicBezTo>
                    <a:cubicBezTo>
                      <a:pt x="9" y="12"/>
                      <a:pt x="12" y="11"/>
                      <a:pt x="15" y="11"/>
                    </a:cubicBezTo>
                    <a:cubicBezTo>
                      <a:pt x="15" y="11"/>
                      <a:pt x="15" y="13"/>
                      <a:pt x="15" y="13"/>
                    </a:cubicBezTo>
                    <a:cubicBezTo>
                      <a:pt x="11" y="12"/>
                      <a:pt x="9" y="13"/>
                      <a:pt x="5" y="14"/>
                    </a:cubicBezTo>
                    <a:cubicBezTo>
                      <a:pt x="7" y="17"/>
                      <a:pt x="9" y="20"/>
                      <a:pt x="10" y="22"/>
                    </a:cubicBezTo>
                    <a:cubicBezTo>
                      <a:pt x="12" y="20"/>
                      <a:pt x="13" y="19"/>
                      <a:pt x="14" y="17"/>
                    </a:cubicBezTo>
                    <a:cubicBezTo>
                      <a:pt x="15" y="21"/>
                      <a:pt x="15" y="21"/>
                      <a:pt x="18" y="22"/>
                    </a:cubicBezTo>
                    <a:cubicBezTo>
                      <a:pt x="22" y="24"/>
                      <a:pt x="26" y="26"/>
                      <a:pt x="30" y="28"/>
                    </a:cubicBezTo>
                    <a:cubicBezTo>
                      <a:pt x="32" y="28"/>
                      <a:pt x="35" y="29"/>
                      <a:pt x="37" y="31"/>
                    </a:cubicBezTo>
                    <a:cubicBezTo>
                      <a:pt x="38" y="34"/>
                      <a:pt x="39" y="38"/>
                      <a:pt x="41" y="41"/>
                    </a:cubicBezTo>
                    <a:cubicBezTo>
                      <a:pt x="36" y="43"/>
                      <a:pt x="35" y="42"/>
                      <a:pt x="35" y="47"/>
                    </a:cubicBezTo>
                    <a:cubicBezTo>
                      <a:pt x="38" y="47"/>
                      <a:pt x="42" y="47"/>
                      <a:pt x="45" y="47"/>
                    </a:cubicBezTo>
                    <a:cubicBezTo>
                      <a:pt x="47" y="47"/>
                      <a:pt x="48" y="52"/>
                      <a:pt x="51" y="52"/>
                    </a:cubicBezTo>
                    <a:cubicBezTo>
                      <a:pt x="55" y="53"/>
                      <a:pt x="58" y="53"/>
                      <a:pt x="61" y="51"/>
                    </a:cubicBezTo>
                    <a:cubicBezTo>
                      <a:pt x="63" y="50"/>
                      <a:pt x="64" y="44"/>
                      <a:pt x="65" y="45"/>
                    </a:cubicBezTo>
                    <a:cubicBezTo>
                      <a:pt x="67" y="45"/>
                      <a:pt x="73" y="45"/>
                      <a:pt x="74" y="46"/>
                    </a:cubicBezTo>
                    <a:cubicBezTo>
                      <a:pt x="78" y="49"/>
                      <a:pt x="80" y="52"/>
                      <a:pt x="83" y="55"/>
                    </a:cubicBezTo>
                    <a:cubicBezTo>
                      <a:pt x="85" y="57"/>
                      <a:pt x="88" y="57"/>
                      <a:pt x="91" y="58"/>
                    </a:cubicBezTo>
                    <a:cubicBezTo>
                      <a:pt x="94" y="58"/>
                      <a:pt x="97" y="61"/>
                      <a:pt x="98" y="60"/>
                    </a:cubicBezTo>
                    <a:cubicBezTo>
                      <a:pt x="97" y="59"/>
                      <a:pt x="93" y="56"/>
                      <a:pt x="95" y="54"/>
                    </a:cubicBezTo>
                    <a:cubicBezTo>
                      <a:pt x="93" y="54"/>
                      <a:pt x="90" y="54"/>
                      <a:pt x="92" y="51"/>
                    </a:cubicBezTo>
                    <a:cubicBezTo>
                      <a:pt x="87" y="51"/>
                      <a:pt x="87" y="50"/>
                      <a:pt x="85" y="45"/>
                    </a:cubicBezTo>
                    <a:cubicBezTo>
                      <a:pt x="85" y="44"/>
                      <a:pt x="83" y="43"/>
                      <a:pt x="81" y="43"/>
                    </a:cubicBezTo>
                    <a:cubicBezTo>
                      <a:pt x="81" y="42"/>
                      <a:pt x="80" y="39"/>
                      <a:pt x="79" y="38"/>
                    </a:cubicBezTo>
                    <a:cubicBezTo>
                      <a:pt x="81" y="38"/>
                      <a:pt x="83" y="38"/>
                      <a:pt x="84" y="37"/>
                    </a:cubicBezTo>
                    <a:cubicBezTo>
                      <a:pt x="85" y="31"/>
                      <a:pt x="76" y="33"/>
                      <a:pt x="74" y="3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18" name="Freeform 150">
                <a:extLst>
                  <a:ext uri="{FF2B5EF4-FFF2-40B4-BE49-F238E27FC236}">
                    <a16:creationId xmlns:a16="http://schemas.microsoft.com/office/drawing/2014/main" id="{B6A2CC83-0C91-4180-8A69-164B9AF89E75}"/>
                  </a:ext>
                </a:extLst>
              </p:cNvPr>
              <p:cNvSpPr>
                <a:spLocks/>
              </p:cNvSpPr>
              <p:nvPr/>
            </p:nvSpPr>
            <p:spPr bwMode="auto">
              <a:xfrm>
                <a:off x="5083968" y="4851400"/>
                <a:ext cx="3175" cy="6350"/>
              </a:xfrm>
              <a:custGeom>
                <a:avLst/>
                <a:gdLst>
                  <a:gd name="T0" fmla="*/ 0 w 6"/>
                  <a:gd name="T1" fmla="*/ 4 h 4"/>
                  <a:gd name="T2" fmla="*/ 2 w 6"/>
                  <a:gd name="T3" fmla="*/ 0 h 4"/>
                  <a:gd name="T4" fmla="*/ 0 w 6"/>
                  <a:gd name="T5" fmla="*/ 4 h 4"/>
                </a:gdLst>
                <a:ahLst/>
                <a:cxnLst>
                  <a:cxn ang="0">
                    <a:pos x="T0" y="T1"/>
                  </a:cxn>
                  <a:cxn ang="0">
                    <a:pos x="T2" y="T3"/>
                  </a:cxn>
                  <a:cxn ang="0">
                    <a:pos x="T4" y="T5"/>
                  </a:cxn>
                </a:cxnLst>
                <a:rect l="0" t="0" r="r" b="b"/>
                <a:pathLst>
                  <a:path w="6" h="4">
                    <a:moveTo>
                      <a:pt x="0" y="4"/>
                    </a:moveTo>
                    <a:cubicBezTo>
                      <a:pt x="2" y="3"/>
                      <a:pt x="6" y="4"/>
                      <a:pt x="2" y="0"/>
                    </a:cubicBezTo>
                    <a:cubicBezTo>
                      <a:pt x="0" y="0"/>
                      <a:pt x="1"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19" name="Freeform 151">
                <a:extLst>
                  <a:ext uri="{FF2B5EF4-FFF2-40B4-BE49-F238E27FC236}">
                    <a16:creationId xmlns:a16="http://schemas.microsoft.com/office/drawing/2014/main" id="{28CC2221-9B0A-4BF3-8DD3-1D5D84BB7CE3}"/>
                  </a:ext>
                </a:extLst>
              </p:cNvPr>
              <p:cNvSpPr>
                <a:spLocks/>
              </p:cNvSpPr>
              <p:nvPr/>
            </p:nvSpPr>
            <p:spPr bwMode="auto">
              <a:xfrm>
                <a:off x="5101431" y="4733925"/>
                <a:ext cx="20638" cy="68263"/>
              </a:xfrm>
              <a:custGeom>
                <a:avLst/>
                <a:gdLst>
                  <a:gd name="T0" fmla="*/ 27 w 31"/>
                  <a:gd name="T1" fmla="*/ 21 h 49"/>
                  <a:gd name="T2" fmla="*/ 18 w 31"/>
                  <a:gd name="T3" fmla="*/ 22 h 49"/>
                  <a:gd name="T4" fmla="*/ 14 w 31"/>
                  <a:gd name="T5" fmla="*/ 14 h 49"/>
                  <a:gd name="T6" fmla="*/ 11 w 31"/>
                  <a:gd name="T7" fmla="*/ 16 h 49"/>
                  <a:gd name="T8" fmla="*/ 10 w 31"/>
                  <a:gd name="T9" fmla="*/ 12 h 49"/>
                  <a:gd name="T10" fmla="*/ 8 w 31"/>
                  <a:gd name="T11" fmla="*/ 9 h 49"/>
                  <a:gd name="T12" fmla="*/ 5 w 31"/>
                  <a:gd name="T13" fmla="*/ 4 h 49"/>
                  <a:gd name="T14" fmla="*/ 0 w 31"/>
                  <a:gd name="T15" fmla="*/ 0 h 49"/>
                  <a:gd name="T16" fmla="*/ 3 w 31"/>
                  <a:gd name="T17" fmla="*/ 7 h 49"/>
                  <a:gd name="T18" fmla="*/ 5 w 31"/>
                  <a:gd name="T19" fmla="*/ 6 h 49"/>
                  <a:gd name="T20" fmla="*/ 10 w 31"/>
                  <a:gd name="T21" fmla="*/ 17 h 49"/>
                  <a:gd name="T22" fmla="*/ 10 w 31"/>
                  <a:gd name="T23" fmla="*/ 25 h 49"/>
                  <a:gd name="T24" fmla="*/ 6 w 31"/>
                  <a:gd name="T25" fmla="*/ 33 h 49"/>
                  <a:gd name="T26" fmla="*/ 9 w 31"/>
                  <a:gd name="T27" fmla="*/ 36 h 49"/>
                  <a:gd name="T28" fmla="*/ 13 w 31"/>
                  <a:gd name="T29" fmla="*/ 38 h 49"/>
                  <a:gd name="T30" fmla="*/ 10 w 31"/>
                  <a:gd name="T31" fmla="*/ 46 h 49"/>
                  <a:gd name="T32" fmla="*/ 17 w 31"/>
                  <a:gd name="T33" fmla="*/ 45 h 49"/>
                  <a:gd name="T34" fmla="*/ 22 w 31"/>
                  <a:gd name="T35" fmla="*/ 33 h 49"/>
                  <a:gd name="T36" fmla="*/ 26 w 31"/>
                  <a:gd name="T37" fmla="*/ 31 h 49"/>
                  <a:gd name="T38" fmla="*/ 26 w 31"/>
                  <a:gd name="T39" fmla="*/ 29 h 49"/>
                  <a:gd name="T40" fmla="*/ 27 w 31"/>
                  <a:gd name="T41" fmla="*/ 2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49">
                    <a:moveTo>
                      <a:pt x="27" y="21"/>
                    </a:moveTo>
                    <a:cubicBezTo>
                      <a:pt x="23" y="23"/>
                      <a:pt x="22" y="23"/>
                      <a:pt x="18" y="22"/>
                    </a:cubicBezTo>
                    <a:cubicBezTo>
                      <a:pt x="15" y="21"/>
                      <a:pt x="17" y="16"/>
                      <a:pt x="14" y="14"/>
                    </a:cubicBezTo>
                    <a:cubicBezTo>
                      <a:pt x="14" y="17"/>
                      <a:pt x="12" y="20"/>
                      <a:pt x="11" y="16"/>
                    </a:cubicBezTo>
                    <a:cubicBezTo>
                      <a:pt x="10" y="15"/>
                      <a:pt x="11" y="13"/>
                      <a:pt x="10" y="12"/>
                    </a:cubicBezTo>
                    <a:cubicBezTo>
                      <a:pt x="10" y="11"/>
                      <a:pt x="9" y="10"/>
                      <a:pt x="8" y="9"/>
                    </a:cubicBezTo>
                    <a:cubicBezTo>
                      <a:pt x="7" y="5"/>
                      <a:pt x="10" y="6"/>
                      <a:pt x="5" y="4"/>
                    </a:cubicBezTo>
                    <a:cubicBezTo>
                      <a:pt x="3" y="3"/>
                      <a:pt x="2" y="1"/>
                      <a:pt x="0" y="0"/>
                    </a:cubicBezTo>
                    <a:cubicBezTo>
                      <a:pt x="1" y="2"/>
                      <a:pt x="2" y="5"/>
                      <a:pt x="3" y="7"/>
                    </a:cubicBezTo>
                    <a:cubicBezTo>
                      <a:pt x="4" y="7"/>
                      <a:pt x="4" y="6"/>
                      <a:pt x="5" y="6"/>
                    </a:cubicBezTo>
                    <a:cubicBezTo>
                      <a:pt x="6" y="8"/>
                      <a:pt x="8" y="18"/>
                      <a:pt x="10" y="17"/>
                    </a:cubicBezTo>
                    <a:cubicBezTo>
                      <a:pt x="10" y="20"/>
                      <a:pt x="12" y="23"/>
                      <a:pt x="10" y="25"/>
                    </a:cubicBezTo>
                    <a:cubicBezTo>
                      <a:pt x="9" y="29"/>
                      <a:pt x="8" y="30"/>
                      <a:pt x="6" y="33"/>
                    </a:cubicBezTo>
                    <a:cubicBezTo>
                      <a:pt x="7" y="33"/>
                      <a:pt x="8" y="35"/>
                      <a:pt x="9" y="36"/>
                    </a:cubicBezTo>
                    <a:cubicBezTo>
                      <a:pt x="10" y="36"/>
                      <a:pt x="13" y="36"/>
                      <a:pt x="13" y="38"/>
                    </a:cubicBezTo>
                    <a:cubicBezTo>
                      <a:pt x="15" y="40"/>
                      <a:pt x="11" y="44"/>
                      <a:pt x="10" y="46"/>
                    </a:cubicBezTo>
                    <a:cubicBezTo>
                      <a:pt x="12" y="47"/>
                      <a:pt x="15" y="49"/>
                      <a:pt x="17" y="45"/>
                    </a:cubicBezTo>
                    <a:cubicBezTo>
                      <a:pt x="19" y="42"/>
                      <a:pt x="22" y="37"/>
                      <a:pt x="22" y="33"/>
                    </a:cubicBezTo>
                    <a:cubicBezTo>
                      <a:pt x="21" y="31"/>
                      <a:pt x="24" y="31"/>
                      <a:pt x="26" y="31"/>
                    </a:cubicBezTo>
                    <a:cubicBezTo>
                      <a:pt x="27" y="32"/>
                      <a:pt x="26" y="30"/>
                      <a:pt x="26" y="29"/>
                    </a:cubicBezTo>
                    <a:cubicBezTo>
                      <a:pt x="28" y="27"/>
                      <a:pt x="31" y="21"/>
                      <a:pt x="27" y="2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20" name="Freeform 152">
                <a:extLst>
                  <a:ext uri="{FF2B5EF4-FFF2-40B4-BE49-F238E27FC236}">
                    <a16:creationId xmlns:a16="http://schemas.microsoft.com/office/drawing/2014/main" id="{8523C6D4-241D-4FBF-84C3-0BCDECCAE655}"/>
                  </a:ext>
                </a:extLst>
              </p:cNvPr>
              <p:cNvSpPr>
                <a:spLocks/>
              </p:cNvSpPr>
              <p:nvPr/>
            </p:nvSpPr>
            <p:spPr bwMode="auto">
              <a:xfrm>
                <a:off x="5077618" y="4791075"/>
                <a:ext cx="28575" cy="63500"/>
              </a:xfrm>
              <a:custGeom>
                <a:avLst/>
                <a:gdLst>
                  <a:gd name="T0" fmla="*/ 41 w 41"/>
                  <a:gd name="T1" fmla="*/ 9 h 45"/>
                  <a:gd name="T2" fmla="*/ 40 w 41"/>
                  <a:gd name="T3" fmla="*/ 3 h 45"/>
                  <a:gd name="T4" fmla="*/ 36 w 41"/>
                  <a:gd name="T5" fmla="*/ 5 h 45"/>
                  <a:gd name="T6" fmla="*/ 34 w 41"/>
                  <a:gd name="T7" fmla="*/ 0 h 45"/>
                  <a:gd name="T8" fmla="*/ 31 w 41"/>
                  <a:gd name="T9" fmla="*/ 4 h 45"/>
                  <a:gd name="T10" fmla="*/ 27 w 41"/>
                  <a:gd name="T11" fmla="*/ 8 h 45"/>
                  <a:gd name="T12" fmla="*/ 25 w 41"/>
                  <a:gd name="T13" fmla="*/ 13 h 45"/>
                  <a:gd name="T14" fmla="*/ 21 w 41"/>
                  <a:gd name="T15" fmla="*/ 18 h 45"/>
                  <a:gd name="T16" fmla="*/ 17 w 41"/>
                  <a:gd name="T17" fmla="*/ 22 h 45"/>
                  <a:gd name="T18" fmla="*/ 11 w 41"/>
                  <a:gd name="T19" fmla="*/ 24 h 45"/>
                  <a:gd name="T20" fmla="*/ 3 w 41"/>
                  <a:gd name="T21" fmla="*/ 36 h 45"/>
                  <a:gd name="T22" fmla="*/ 10 w 41"/>
                  <a:gd name="T23" fmla="*/ 41 h 45"/>
                  <a:gd name="T24" fmla="*/ 19 w 41"/>
                  <a:gd name="T25" fmla="*/ 42 h 45"/>
                  <a:gd name="T26" fmla="*/ 25 w 41"/>
                  <a:gd name="T27" fmla="*/ 30 h 45"/>
                  <a:gd name="T28" fmla="*/ 33 w 41"/>
                  <a:gd name="T29" fmla="*/ 22 h 45"/>
                  <a:gd name="T30" fmla="*/ 35 w 41"/>
                  <a:gd name="T31" fmla="*/ 24 h 45"/>
                  <a:gd name="T32" fmla="*/ 35 w 41"/>
                  <a:gd name="T33" fmla="*/ 17 h 45"/>
                  <a:gd name="T34" fmla="*/ 41 w 41"/>
                  <a:gd name="T35"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5">
                    <a:moveTo>
                      <a:pt x="41" y="9"/>
                    </a:moveTo>
                    <a:cubicBezTo>
                      <a:pt x="41" y="7"/>
                      <a:pt x="40" y="5"/>
                      <a:pt x="40" y="3"/>
                    </a:cubicBezTo>
                    <a:cubicBezTo>
                      <a:pt x="38" y="3"/>
                      <a:pt x="37" y="5"/>
                      <a:pt x="36" y="5"/>
                    </a:cubicBezTo>
                    <a:cubicBezTo>
                      <a:pt x="36" y="3"/>
                      <a:pt x="35" y="1"/>
                      <a:pt x="34" y="0"/>
                    </a:cubicBezTo>
                    <a:cubicBezTo>
                      <a:pt x="32" y="1"/>
                      <a:pt x="31" y="1"/>
                      <a:pt x="31" y="4"/>
                    </a:cubicBezTo>
                    <a:cubicBezTo>
                      <a:pt x="30" y="7"/>
                      <a:pt x="29" y="5"/>
                      <a:pt x="27" y="8"/>
                    </a:cubicBezTo>
                    <a:cubicBezTo>
                      <a:pt x="26" y="9"/>
                      <a:pt x="27" y="12"/>
                      <a:pt x="25" y="13"/>
                    </a:cubicBezTo>
                    <a:cubicBezTo>
                      <a:pt x="24" y="15"/>
                      <a:pt x="22" y="17"/>
                      <a:pt x="21" y="18"/>
                    </a:cubicBezTo>
                    <a:cubicBezTo>
                      <a:pt x="20" y="20"/>
                      <a:pt x="18" y="21"/>
                      <a:pt x="17" y="22"/>
                    </a:cubicBezTo>
                    <a:cubicBezTo>
                      <a:pt x="15" y="22"/>
                      <a:pt x="12" y="23"/>
                      <a:pt x="11" y="24"/>
                    </a:cubicBezTo>
                    <a:cubicBezTo>
                      <a:pt x="9" y="28"/>
                      <a:pt x="6" y="32"/>
                      <a:pt x="3" y="36"/>
                    </a:cubicBezTo>
                    <a:cubicBezTo>
                      <a:pt x="0" y="41"/>
                      <a:pt x="9" y="39"/>
                      <a:pt x="10" y="41"/>
                    </a:cubicBezTo>
                    <a:cubicBezTo>
                      <a:pt x="11" y="43"/>
                      <a:pt x="17" y="45"/>
                      <a:pt x="19" y="42"/>
                    </a:cubicBezTo>
                    <a:cubicBezTo>
                      <a:pt x="21" y="38"/>
                      <a:pt x="25" y="34"/>
                      <a:pt x="25" y="30"/>
                    </a:cubicBezTo>
                    <a:cubicBezTo>
                      <a:pt x="27" y="25"/>
                      <a:pt x="29" y="24"/>
                      <a:pt x="33" y="22"/>
                    </a:cubicBezTo>
                    <a:cubicBezTo>
                      <a:pt x="33" y="22"/>
                      <a:pt x="34" y="24"/>
                      <a:pt x="35" y="24"/>
                    </a:cubicBezTo>
                    <a:cubicBezTo>
                      <a:pt x="33" y="20"/>
                      <a:pt x="33" y="20"/>
                      <a:pt x="35" y="17"/>
                    </a:cubicBezTo>
                    <a:cubicBezTo>
                      <a:pt x="37" y="14"/>
                      <a:pt x="40" y="11"/>
                      <a:pt x="41" y="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21" name="Freeform 153">
                <a:extLst>
                  <a:ext uri="{FF2B5EF4-FFF2-40B4-BE49-F238E27FC236}">
                    <a16:creationId xmlns:a16="http://schemas.microsoft.com/office/drawing/2014/main" id="{5305A6AE-A7EA-4135-B46E-2AD6F7B1DC5B}"/>
                  </a:ext>
                </a:extLst>
              </p:cNvPr>
              <p:cNvSpPr>
                <a:spLocks/>
              </p:cNvSpPr>
              <p:nvPr/>
            </p:nvSpPr>
            <p:spPr bwMode="auto">
              <a:xfrm>
                <a:off x="5015706" y="4471987"/>
                <a:ext cx="15875" cy="22225"/>
              </a:xfrm>
              <a:custGeom>
                <a:avLst/>
                <a:gdLst>
                  <a:gd name="T0" fmla="*/ 6 w 22"/>
                  <a:gd name="T1" fmla="*/ 10 h 16"/>
                  <a:gd name="T2" fmla="*/ 0 w 22"/>
                  <a:gd name="T3" fmla="*/ 11 h 16"/>
                  <a:gd name="T4" fmla="*/ 11 w 22"/>
                  <a:gd name="T5" fmla="*/ 15 h 16"/>
                  <a:gd name="T6" fmla="*/ 16 w 22"/>
                  <a:gd name="T7" fmla="*/ 11 h 16"/>
                  <a:gd name="T8" fmla="*/ 18 w 22"/>
                  <a:gd name="T9" fmla="*/ 8 h 16"/>
                  <a:gd name="T10" fmla="*/ 18 w 22"/>
                  <a:gd name="T11" fmla="*/ 2 h 16"/>
                  <a:gd name="T12" fmla="*/ 16 w 22"/>
                  <a:gd name="T13" fmla="*/ 7 h 16"/>
                  <a:gd name="T14" fmla="*/ 9 w 22"/>
                  <a:gd name="T15" fmla="*/ 8 h 16"/>
                  <a:gd name="T16" fmla="*/ 6 w 22"/>
                  <a:gd name="T1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
                    <a:moveTo>
                      <a:pt x="6" y="10"/>
                    </a:moveTo>
                    <a:cubicBezTo>
                      <a:pt x="4" y="11"/>
                      <a:pt x="2" y="10"/>
                      <a:pt x="0" y="11"/>
                    </a:cubicBezTo>
                    <a:cubicBezTo>
                      <a:pt x="2" y="14"/>
                      <a:pt x="8" y="16"/>
                      <a:pt x="11" y="15"/>
                    </a:cubicBezTo>
                    <a:cubicBezTo>
                      <a:pt x="13" y="14"/>
                      <a:pt x="16" y="14"/>
                      <a:pt x="16" y="11"/>
                    </a:cubicBezTo>
                    <a:cubicBezTo>
                      <a:pt x="17" y="10"/>
                      <a:pt x="22" y="11"/>
                      <a:pt x="18" y="8"/>
                    </a:cubicBezTo>
                    <a:cubicBezTo>
                      <a:pt x="22" y="7"/>
                      <a:pt x="21" y="4"/>
                      <a:pt x="18" y="2"/>
                    </a:cubicBezTo>
                    <a:cubicBezTo>
                      <a:pt x="16" y="0"/>
                      <a:pt x="16" y="6"/>
                      <a:pt x="16" y="7"/>
                    </a:cubicBezTo>
                    <a:cubicBezTo>
                      <a:pt x="16" y="7"/>
                      <a:pt x="8" y="14"/>
                      <a:pt x="9" y="8"/>
                    </a:cubicBezTo>
                    <a:cubicBezTo>
                      <a:pt x="9" y="8"/>
                      <a:pt x="8" y="10"/>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22" name="Freeform 154">
                <a:extLst>
                  <a:ext uri="{FF2B5EF4-FFF2-40B4-BE49-F238E27FC236}">
                    <a16:creationId xmlns:a16="http://schemas.microsoft.com/office/drawing/2014/main" id="{292F5D3E-CF7A-4976-9A57-FA40BD945A4E}"/>
                  </a:ext>
                </a:extLst>
              </p:cNvPr>
              <p:cNvSpPr>
                <a:spLocks/>
              </p:cNvSpPr>
              <p:nvPr/>
            </p:nvSpPr>
            <p:spPr bwMode="auto">
              <a:xfrm>
                <a:off x="5025231" y="4462462"/>
                <a:ext cx="7938" cy="20638"/>
              </a:xfrm>
              <a:custGeom>
                <a:avLst/>
                <a:gdLst>
                  <a:gd name="T0" fmla="*/ 10 w 13"/>
                  <a:gd name="T1" fmla="*/ 8 h 14"/>
                  <a:gd name="T2" fmla="*/ 9 w 13"/>
                  <a:gd name="T3" fmla="*/ 6 h 14"/>
                  <a:gd name="T4" fmla="*/ 1 w 13"/>
                  <a:gd name="T5" fmla="*/ 0 h 14"/>
                  <a:gd name="T6" fmla="*/ 10 w 13"/>
                  <a:gd name="T7" fmla="*/ 11 h 14"/>
                  <a:gd name="T8" fmla="*/ 11 w 13"/>
                  <a:gd name="T9" fmla="*/ 14 h 14"/>
                  <a:gd name="T10" fmla="*/ 11 w 13"/>
                  <a:gd name="T11" fmla="*/ 8 h 14"/>
                  <a:gd name="T12" fmla="*/ 10 w 13"/>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13" h="14">
                    <a:moveTo>
                      <a:pt x="10" y="8"/>
                    </a:moveTo>
                    <a:cubicBezTo>
                      <a:pt x="10" y="7"/>
                      <a:pt x="9" y="6"/>
                      <a:pt x="9" y="6"/>
                    </a:cubicBezTo>
                    <a:cubicBezTo>
                      <a:pt x="6" y="4"/>
                      <a:pt x="3" y="2"/>
                      <a:pt x="1" y="0"/>
                    </a:cubicBezTo>
                    <a:cubicBezTo>
                      <a:pt x="0" y="4"/>
                      <a:pt x="11" y="5"/>
                      <a:pt x="10" y="11"/>
                    </a:cubicBezTo>
                    <a:cubicBezTo>
                      <a:pt x="10" y="12"/>
                      <a:pt x="11" y="13"/>
                      <a:pt x="11" y="14"/>
                    </a:cubicBezTo>
                    <a:cubicBezTo>
                      <a:pt x="13" y="11"/>
                      <a:pt x="13" y="11"/>
                      <a:pt x="11" y="8"/>
                    </a:cubicBezTo>
                    <a:cubicBezTo>
                      <a:pt x="11" y="8"/>
                      <a:pt x="10" y="9"/>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23" name="Freeform 155">
                <a:extLst>
                  <a:ext uri="{FF2B5EF4-FFF2-40B4-BE49-F238E27FC236}">
                    <a16:creationId xmlns:a16="http://schemas.microsoft.com/office/drawing/2014/main" id="{1F80F33E-687B-4212-857F-BA9E19B430F9}"/>
                  </a:ext>
                </a:extLst>
              </p:cNvPr>
              <p:cNvSpPr>
                <a:spLocks/>
              </p:cNvSpPr>
              <p:nvPr/>
            </p:nvSpPr>
            <p:spPr bwMode="auto">
              <a:xfrm>
                <a:off x="5037931" y="4486275"/>
                <a:ext cx="4763" cy="14288"/>
              </a:xfrm>
              <a:custGeom>
                <a:avLst/>
                <a:gdLst>
                  <a:gd name="T0" fmla="*/ 3 w 7"/>
                  <a:gd name="T1" fmla="*/ 3 h 10"/>
                  <a:gd name="T2" fmla="*/ 0 w 7"/>
                  <a:gd name="T3" fmla="*/ 0 h 10"/>
                  <a:gd name="T4" fmla="*/ 1 w 7"/>
                  <a:gd name="T5" fmla="*/ 4 h 10"/>
                  <a:gd name="T6" fmla="*/ 2 w 7"/>
                  <a:gd name="T7" fmla="*/ 6 h 10"/>
                  <a:gd name="T8" fmla="*/ 6 w 7"/>
                  <a:gd name="T9" fmla="*/ 6 h 10"/>
                  <a:gd name="T10" fmla="*/ 3 w 7"/>
                  <a:gd name="T11" fmla="*/ 3 h 10"/>
                </a:gdLst>
                <a:ahLst/>
                <a:cxnLst>
                  <a:cxn ang="0">
                    <a:pos x="T0" y="T1"/>
                  </a:cxn>
                  <a:cxn ang="0">
                    <a:pos x="T2" y="T3"/>
                  </a:cxn>
                  <a:cxn ang="0">
                    <a:pos x="T4" y="T5"/>
                  </a:cxn>
                  <a:cxn ang="0">
                    <a:pos x="T6" y="T7"/>
                  </a:cxn>
                  <a:cxn ang="0">
                    <a:pos x="T8" y="T9"/>
                  </a:cxn>
                  <a:cxn ang="0">
                    <a:pos x="T10" y="T11"/>
                  </a:cxn>
                </a:cxnLst>
                <a:rect l="0" t="0" r="r" b="b"/>
                <a:pathLst>
                  <a:path w="7" h="10">
                    <a:moveTo>
                      <a:pt x="3" y="3"/>
                    </a:moveTo>
                    <a:cubicBezTo>
                      <a:pt x="2" y="2"/>
                      <a:pt x="2" y="0"/>
                      <a:pt x="0" y="0"/>
                    </a:cubicBezTo>
                    <a:cubicBezTo>
                      <a:pt x="0" y="1"/>
                      <a:pt x="0" y="2"/>
                      <a:pt x="1" y="4"/>
                    </a:cubicBezTo>
                    <a:cubicBezTo>
                      <a:pt x="2" y="4"/>
                      <a:pt x="1" y="6"/>
                      <a:pt x="2" y="6"/>
                    </a:cubicBezTo>
                    <a:cubicBezTo>
                      <a:pt x="3" y="8"/>
                      <a:pt x="7" y="10"/>
                      <a:pt x="6" y="6"/>
                    </a:cubicBezTo>
                    <a:cubicBezTo>
                      <a:pt x="6" y="5"/>
                      <a:pt x="4" y="4"/>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24" name="Freeform 156">
                <a:extLst>
                  <a:ext uri="{FF2B5EF4-FFF2-40B4-BE49-F238E27FC236}">
                    <a16:creationId xmlns:a16="http://schemas.microsoft.com/office/drawing/2014/main" id="{F2656ECC-D106-4905-BA0D-3219D2F170FD}"/>
                  </a:ext>
                </a:extLst>
              </p:cNvPr>
              <p:cNvSpPr>
                <a:spLocks/>
              </p:cNvSpPr>
              <p:nvPr/>
            </p:nvSpPr>
            <p:spPr bwMode="auto">
              <a:xfrm>
                <a:off x="4895056" y="4530725"/>
                <a:ext cx="139700" cy="244475"/>
              </a:xfrm>
              <a:custGeom>
                <a:avLst/>
                <a:gdLst>
                  <a:gd name="T0" fmla="*/ 185 w 199"/>
                  <a:gd name="T1" fmla="*/ 149 h 175"/>
                  <a:gd name="T2" fmla="*/ 194 w 199"/>
                  <a:gd name="T3" fmla="*/ 132 h 175"/>
                  <a:gd name="T4" fmla="*/ 199 w 199"/>
                  <a:gd name="T5" fmla="*/ 109 h 175"/>
                  <a:gd name="T6" fmla="*/ 196 w 199"/>
                  <a:gd name="T7" fmla="*/ 86 h 175"/>
                  <a:gd name="T8" fmla="*/ 187 w 199"/>
                  <a:gd name="T9" fmla="*/ 77 h 175"/>
                  <a:gd name="T10" fmla="*/ 183 w 199"/>
                  <a:gd name="T11" fmla="*/ 69 h 175"/>
                  <a:gd name="T12" fmla="*/ 180 w 199"/>
                  <a:gd name="T13" fmla="*/ 70 h 175"/>
                  <a:gd name="T14" fmla="*/ 178 w 199"/>
                  <a:gd name="T15" fmla="*/ 63 h 175"/>
                  <a:gd name="T16" fmla="*/ 173 w 199"/>
                  <a:gd name="T17" fmla="*/ 55 h 175"/>
                  <a:gd name="T18" fmla="*/ 163 w 199"/>
                  <a:gd name="T19" fmla="*/ 49 h 175"/>
                  <a:gd name="T20" fmla="*/ 162 w 199"/>
                  <a:gd name="T21" fmla="*/ 37 h 175"/>
                  <a:gd name="T22" fmla="*/ 158 w 199"/>
                  <a:gd name="T23" fmla="*/ 26 h 175"/>
                  <a:gd name="T24" fmla="*/ 152 w 199"/>
                  <a:gd name="T25" fmla="*/ 22 h 175"/>
                  <a:gd name="T26" fmla="*/ 145 w 199"/>
                  <a:gd name="T27" fmla="*/ 0 h 175"/>
                  <a:gd name="T28" fmla="*/ 140 w 199"/>
                  <a:gd name="T29" fmla="*/ 11 h 175"/>
                  <a:gd name="T30" fmla="*/ 140 w 199"/>
                  <a:gd name="T31" fmla="*/ 23 h 175"/>
                  <a:gd name="T32" fmla="*/ 131 w 199"/>
                  <a:gd name="T33" fmla="*/ 41 h 175"/>
                  <a:gd name="T34" fmla="*/ 125 w 199"/>
                  <a:gd name="T35" fmla="*/ 35 h 175"/>
                  <a:gd name="T36" fmla="*/ 113 w 199"/>
                  <a:gd name="T37" fmla="*/ 27 h 175"/>
                  <a:gd name="T38" fmla="*/ 112 w 199"/>
                  <a:gd name="T39" fmla="*/ 18 h 175"/>
                  <a:gd name="T40" fmla="*/ 117 w 199"/>
                  <a:gd name="T41" fmla="*/ 9 h 175"/>
                  <a:gd name="T42" fmla="*/ 107 w 199"/>
                  <a:gd name="T43" fmla="*/ 5 h 175"/>
                  <a:gd name="T44" fmla="*/ 95 w 199"/>
                  <a:gd name="T45" fmla="*/ 3 h 175"/>
                  <a:gd name="T46" fmla="*/ 96 w 199"/>
                  <a:gd name="T47" fmla="*/ 9 h 175"/>
                  <a:gd name="T48" fmla="*/ 84 w 199"/>
                  <a:gd name="T49" fmla="*/ 11 h 175"/>
                  <a:gd name="T50" fmla="*/ 80 w 199"/>
                  <a:gd name="T51" fmla="*/ 24 h 175"/>
                  <a:gd name="T52" fmla="*/ 68 w 199"/>
                  <a:gd name="T53" fmla="*/ 18 h 175"/>
                  <a:gd name="T54" fmla="*/ 61 w 199"/>
                  <a:gd name="T55" fmla="*/ 23 h 175"/>
                  <a:gd name="T56" fmla="*/ 43 w 199"/>
                  <a:gd name="T57" fmla="*/ 43 h 175"/>
                  <a:gd name="T58" fmla="*/ 38 w 199"/>
                  <a:gd name="T59" fmla="*/ 52 h 175"/>
                  <a:gd name="T60" fmla="*/ 22 w 199"/>
                  <a:gd name="T61" fmla="*/ 56 h 175"/>
                  <a:gd name="T62" fmla="*/ 13 w 199"/>
                  <a:gd name="T63" fmla="*/ 61 h 175"/>
                  <a:gd name="T64" fmla="*/ 6 w 199"/>
                  <a:gd name="T65" fmla="*/ 70 h 175"/>
                  <a:gd name="T66" fmla="*/ 4 w 199"/>
                  <a:gd name="T67" fmla="*/ 65 h 175"/>
                  <a:gd name="T68" fmla="*/ 2 w 199"/>
                  <a:gd name="T69" fmla="*/ 85 h 175"/>
                  <a:gd name="T70" fmla="*/ 2 w 199"/>
                  <a:gd name="T71" fmla="*/ 94 h 175"/>
                  <a:gd name="T72" fmla="*/ 4 w 199"/>
                  <a:gd name="T73" fmla="*/ 102 h 175"/>
                  <a:gd name="T74" fmla="*/ 11 w 199"/>
                  <a:gd name="T75" fmla="*/ 124 h 175"/>
                  <a:gd name="T76" fmla="*/ 12 w 199"/>
                  <a:gd name="T77" fmla="*/ 137 h 175"/>
                  <a:gd name="T78" fmla="*/ 9 w 199"/>
                  <a:gd name="T79" fmla="*/ 144 h 175"/>
                  <a:gd name="T80" fmla="*/ 17 w 199"/>
                  <a:gd name="T81" fmla="*/ 149 h 175"/>
                  <a:gd name="T82" fmla="*/ 26 w 199"/>
                  <a:gd name="T83" fmla="*/ 148 h 175"/>
                  <a:gd name="T84" fmla="*/ 34 w 199"/>
                  <a:gd name="T85" fmla="*/ 143 h 175"/>
                  <a:gd name="T86" fmla="*/ 44 w 199"/>
                  <a:gd name="T87" fmla="*/ 142 h 175"/>
                  <a:gd name="T88" fmla="*/ 51 w 199"/>
                  <a:gd name="T89" fmla="*/ 141 h 175"/>
                  <a:gd name="T90" fmla="*/ 53 w 199"/>
                  <a:gd name="T91" fmla="*/ 137 h 175"/>
                  <a:gd name="T92" fmla="*/ 62 w 199"/>
                  <a:gd name="T93" fmla="*/ 132 h 175"/>
                  <a:gd name="T94" fmla="*/ 70 w 199"/>
                  <a:gd name="T95" fmla="*/ 131 h 175"/>
                  <a:gd name="T96" fmla="*/ 78 w 199"/>
                  <a:gd name="T97" fmla="*/ 126 h 175"/>
                  <a:gd name="T98" fmla="*/ 99 w 199"/>
                  <a:gd name="T99" fmla="*/ 131 h 175"/>
                  <a:gd name="T100" fmla="*/ 106 w 199"/>
                  <a:gd name="T101" fmla="*/ 139 h 175"/>
                  <a:gd name="T102" fmla="*/ 112 w 199"/>
                  <a:gd name="T103" fmla="*/ 147 h 175"/>
                  <a:gd name="T104" fmla="*/ 122 w 199"/>
                  <a:gd name="T105" fmla="*/ 133 h 175"/>
                  <a:gd name="T106" fmla="*/ 117 w 199"/>
                  <a:gd name="T107" fmla="*/ 149 h 175"/>
                  <a:gd name="T108" fmla="*/ 124 w 199"/>
                  <a:gd name="T109" fmla="*/ 142 h 175"/>
                  <a:gd name="T110" fmla="*/ 126 w 199"/>
                  <a:gd name="T111" fmla="*/ 153 h 175"/>
                  <a:gd name="T112" fmla="*/ 131 w 199"/>
                  <a:gd name="T113" fmla="*/ 161 h 175"/>
                  <a:gd name="T114" fmla="*/ 145 w 199"/>
                  <a:gd name="T115" fmla="*/ 172 h 175"/>
                  <a:gd name="T116" fmla="*/ 154 w 199"/>
                  <a:gd name="T117" fmla="*/ 171 h 175"/>
                  <a:gd name="T118" fmla="*/ 161 w 199"/>
                  <a:gd name="T119" fmla="*/ 173 h 175"/>
                  <a:gd name="T120" fmla="*/ 168 w 199"/>
                  <a:gd name="T121" fmla="*/ 172 h 175"/>
                  <a:gd name="T122" fmla="*/ 177 w 199"/>
                  <a:gd name="T123" fmla="*/ 168 h 175"/>
                  <a:gd name="T124" fmla="*/ 185 w 199"/>
                  <a:gd name="T125" fmla="*/ 14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 h="175">
                    <a:moveTo>
                      <a:pt x="185" y="149"/>
                    </a:moveTo>
                    <a:cubicBezTo>
                      <a:pt x="186" y="143"/>
                      <a:pt x="192" y="139"/>
                      <a:pt x="194" y="132"/>
                    </a:cubicBezTo>
                    <a:cubicBezTo>
                      <a:pt x="195" y="125"/>
                      <a:pt x="199" y="116"/>
                      <a:pt x="199" y="109"/>
                    </a:cubicBezTo>
                    <a:cubicBezTo>
                      <a:pt x="199" y="101"/>
                      <a:pt x="197" y="93"/>
                      <a:pt x="196" y="86"/>
                    </a:cubicBezTo>
                    <a:cubicBezTo>
                      <a:pt x="193" y="83"/>
                      <a:pt x="189" y="80"/>
                      <a:pt x="187" y="77"/>
                    </a:cubicBezTo>
                    <a:cubicBezTo>
                      <a:pt x="184" y="74"/>
                      <a:pt x="188" y="71"/>
                      <a:pt x="183" y="69"/>
                    </a:cubicBezTo>
                    <a:cubicBezTo>
                      <a:pt x="182" y="69"/>
                      <a:pt x="181" y="72"/>
                      <a:pt x="180" y="70"/>
                    </a:cubicBezTo>
                    <a:cubicBezTo>
                      <a:pt x="179" y="68"/>
                      <a:pt x="179" y="65"/>
                      <a:pt x="178" y="63"/>
                    </a:cubicBezTo>
                    <a:cubicBezTo>
                      <a:pt x="177" y="59"/>
                      <a:pt x="177" y="57"/>
                      <a:pt x="173" y="55"/>
                    </a:cubicBezTo>
                    <a:cubicBezTo>
                      <a:pt x="172" y="54"/>
                      <a:pt x="163" y="50"/>
                      <a:pt x="163" y="49"/>
                    </a:cubicBezTo>
                    <a:cubicBezTo>
                      <a:pt x="163" y="44"/>
                      <a:pt x="164" y="40"/>
                      <a:pt x="162" y="37"/>
                    </a:cubicBezTo>
                    <a:cubicBezTo>
                      <a:pt x="158" y="33"/>
                      <a:pt x="159" y="31"/>
                      <a:pt x="158" y="26"/>
                    </a:cubicBezTo>
                    <a:cubicBezTo>
                      <a:pt x="158" y="22"/>
                      <a:pt x="154" y="20"/>
                      <a:pt x="152" y="22"/>
                    </a:cubicBezTo>
                    <a:cubicBezTo>
                      <a:pt x="151" y="13"/>
                      <a:pt x="148" y="7"/>
                      <a:pt x="145" y="0"/>
                    </a:cubicBezTo>
                    <a:cubicBezTo>
                      <a:pt x="142" y="0"/>
                      <a:pt x="141" y="8"/>
                      <a:pt x="140" y="11"/>
                    </a:cubicBezTo>
                    <a:cubicBezTo>
                      <a:pt x="139" y="15"/>
                      <a:pt x="140" y="19"/>
                      <a:pt x="140" y="23"/>
                    </a:cubicBezTo>
                    <a:cubicBezTo>
                      <a:pt x="140" y="28"/>
                      <a:pt x="138" y="44"/>
                      <a:pt x="131" y="41"/>
                    </a:cubicBezTo>
                    <a:cubicBezTo>
                      <a:pt x="129" y="40"/>
                      <a:pt x="128" y="36"/>
                      <a:pt x="125" y="35"/>
                    </a:cubicBezTo>
                    <a:cubicBezTo>
                      <a:pt x="121" y="32"/>
                      <a:pt x="117" y="30"/>
                      <a:pt x="113" y="27"/>
                    </a:cubicBezTo>
                    <a:cubicBezTo>
                      <a:pt x="109" y="25"/>
                      <a:pt x="111" y="23"/>
                      <a:pt x="112" y="18"/>
                    </a:cubicBezTo>
                    <a:cubicBezTo>
                      <a:pt x="113" y="14"/>
                      <a:pt x="115" y="12"/>
                      <a:pt x="117" y="9"/>
                    </a:cubicBezTo>
                    <a:cubicBezTo>
                      <a:pt x="113" y="5"/>
                      <a:pt x="112" y="5"/>
                      <a:pt x="107" y="5"/>
                    </a:cubicBezTo>
                    <a:cubicBezTo>
                      <a:pt x="103" y="4"/>
                      <a:pt x="99" y="3"/>
                      <a:pt x="95" y="3"/>
                    </a:cubicBezTo>
                    <a:cubicBezTo>
                      <a:pt x="95" y="5"/>
                      <a:pt x="96" y="7"/>
                      <a:pt x="96" y="9"/>
                    </a:cubicBezTo>
                    <a:cubicBezTo>
                      <a:pt x="91" y="9"/>
                      <a:pt x="87" y="6"/>
                      <a:pt x="84" y="11"/>
                    </a:cubicBezTo>
                    <a:cubicBezTo>
                      <a:pt x="82" y="15"/>
                      <a:pt x="81" y="19"/>
                      <a:pt x="80" y="24"/>
                    </a:cubicBezTo>
                    <a:cubicBezTo>
                      <a:pt x="76" y="22"/>
                      <a:pt x="72" y="20"/>
                      <a:pt x="68" y="18"/>
                    </a:cubicBezTo>
                    <a:cubicBezTo>
                      <a:pt x="67" y="17"/>
                      <a:pt x="62" y="23"/>
                      <a:pt x="61" y="23"/>
                    </a:cubicBezTo>
                    <a:cubicBezTo>
                      <a:pt x="55" y="30"/>
                      <a:pt x="46" y="34"/>
                      <a:pt x="43" y="43"/>
                    </a:cubicBezTo>
                    <a:cubicBezTo>
                      <a:pt x="41" y="47"/>
                      <a:pt x="41" y="51"/>
                      <a:pt x="38" y="52"/>
                    </a:cubicBezTo>
                    <a:cubicBezTo>
                      <a:pt x="32" y="53"/>
                      <a:pt x="27" y="55"/>
                      <a:pt x="22" y="56"/>
                    </a:cubicBezTo>
                    <a:cubicBezTo>
                      <a:pt x="18" y="57"/>
                      <a:pt x="16" y="59"/>
                      <a:pt x="13" y="61"/>
                    </a:cubicBezTo>
                    <a:cubicBezTo>
                      <a:pt x="9" y="64"/>
                      <a:pt x="8" y="65"/>
                      <a:pt x="6" y="70"/>
                    </a:cubicBezTo>
                    <a:cubicBezTo>
                      <a:pt x="5" y="69"/>
                      <a:pt x="4" y="67"/>
                      <a:pt x="4" y="65"/>
                    </a:cubicBezTo>
                    <a:cubicBezTo>
                      <a:pt x="1" y="72"/>
                      <a:pt x="0" y="78"/>
                      <a:pt x="2" y="85"/>
                    </a:cubicBezTo>
                    <a:cubicBezTo>
                      <a:pt x="4" y="89"/>
                      <a:pt x="4" y="90"/>
                      <a:pt x="2" y="94"/>
                    </a:cubicBezTo>
                    <a:cubicBezTo>
                      <a:pt x="1" y="97"/>
                      <a:pt x="3" y="99"/>
                      <a:pt x="4" y="102"/>
                    </a:cubicBezTo>
                    <a:cubicBezTo>
                      <a:pt x="8" y="109"/>
                      <a:pt x="9" y="116"/>
                      <a:pt x="11" y="124"/>
                    </a:cubicBezTo>
                    <a:cubicBezTo>
                      <a:pt x="11" y="126"/>
                      <a:pt x="13" y="134"/>
                      <a:pt x="12" y="137"/>
                    </a:cubicBezTo>
                    <a:cubicBezTo>
                      <a:pt x="12" y="138"/>
                      <a:pt x="6" y="141"/>
                      <a:pt x="9" y="144"/>
                    </a:cubicBezTo>
                    <a:cubicBezTo>
                      <a:pt x="11" y="145"/>
                      <a:pt x="14" y="149"/>
                      <a:pt x="17" y="149"/>
                    </a:cubicBezTo>
                    <a:cubicBezTo>
                      <a:pt x="20" y="149"/>
                      <a:pt x="23" y="150"/>
                      <a:pt x="26" y="148"/>
                    </a:cubicBezTo>
                    <a:cubicBezTo>
                      <a:pt x="29" y="145"/>
                      <a:pt x="31" y="143"/>
                      <a:pt x="34" y="143"/>
                    </a:cubicBezTo>
                    <a:cubicBezTo>
                      <a:pt x="38" y="142"/>
                      <a:pt x="41" y="142"/>
                      <a:pt x="44" y="142"/>
                    </a:cubicBezTo>
                    <a:cubicBezTo>
                      <a:pt x="46" y="141"/>
                      <a:pt x="48" y="141"/>
                      <a:pt x="51" y="141"/>
                    </a:cubicBezTo>
                    <a:cubicBezTo>
                      <a:pt x="52" y="141"/>
                      <a:pt x="53" y="138"/>
                      <a:pt x="53" y="137"/>
                    </a:cubicBezTo>
                    <a:cubicBezTo>
                      <a:pt x="55" y="134"/>
                      <a:pt x="59" y="133"/>
                      <a:pt x="62" y="132"/>
                    </a:cubicBezTo>
                    <a:cubicBezTo>
                      <a:pt x="64" y="130"/>
                      <a:pt x="68" y="132"/>
                      <a:pt x="70" y="131"/>
                    </a:cubicBezTo>
                    <a:cubicBezTo>
                      <a:pt x="72" y="130"/>
                      <a:pt x="76" y="126"/>
                      <a:pt x="78" y="126"/>
                    </a:cubicBezTo>
                    <a:cubicBezTo>
                      <a:pt x="85" y="128"/>
                      <a:pt x="92" y="128"/>
                      <a:pt x="99" y="131"/>
                    </a:cubicBezTo>
                    <a:cubicBezTo>
                      <a:pt x="103" y="133"/>
                      <a:pt x="104" y="134"/>
                      <a:pt x="106" y="139"/>
                    </a:cubicBezTo>
                    <a:cubicBezTo>
                      <a:pt x="108" y="142"/>
                      <a:pt x="110" y="145"/>
                      <a:pt x="112" y="147"/>
                    </a:cubicBezTo>
                    <a:cubicBezTo>
                      <a:pt x="115" y="143"/>
                      <a:pt x="119" y="139"/>
                      <a:pt x="122" y="133"/>
                    </a:cubicBezTo>
                    <a:cubicBezTo>
                      <a:pt x="124" y="139"/>
                      <a:pt x="120" y="144"/>
                      <a:pt x="117" y="149"/>
                    </a:cubicBezTo>
                    <a:cubicBezTo>
                      <a:pt x="122" y="150"/>
                      <a:pt x="122" y="147"/>
                      <a:pt x="124" y="142"/>
                    </a:cubicBezTo>
                    <a:cubicBezTo>
                      <a:pt x="124" y="145"/>
                      <a:pt x="123" y="153"/>
                      <a:pt x="126" y="153"/>
                    </a:cubicBezTo>
                    <a:cubicBezTo>
                      <a:pt x="129" y="153"/>
                      <a:pt x="131" y="158"/>
                      <a:pt x="131" y="161"/>
                    </a:cubicBezTo>
                    <a:cubicBezTo>
                      <a:pt x="133" y="169"/>
                      <a:pt x="138" y="172"/>
                      <a:pt x="145" y="172"/>
                    </a:cubicBezTo>
                    <a:cubicBezTo>
                      <a:pt x="150" y="174"/>
                      <a:pt x="151" y="174"/>
                      <a:pt x="154" y="171"/>
                    </a:cubicBezTo>
                    <a:cubicBezTo>
                      <a:pt x="158" y="168"/>
                      <a:pt x="158" y="169"/>
                      <a:pt x="161" y="173"/>
                    </a:cubicBezTo>
                    <a:cubicBezTo>
                      <a:pt x="162" y="175"/>
                      <a:pt x="166" y="174"/>
                      <a:pt x="168" y="172"/>
                    </a:cubicBezTo>
                    <a:cubicBezTo>
                      <a:pt x="171" y="168"/>
                      <a:pt x="172" y="168"/>
                      <a:pt x="177" y="168"/>
                    </a:cubicBezTo>
                    <a:cubicBezTo>
                      <a:pt x="184" y="168"/>
                      <a:pt x="184" y="156"/>
                      <a:pt x="185" y="149"/>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25" name="Freeform 157">
                <a:extLst>
                  <a:ext uri="{FF2B5EF4-FFF2-40B4-BE49-F238E27FC236}">
                    <a16:creationId xmlns:a16="http://schemas.microsoft.com/office/drawing/2014/main" id="{64F5037B-1649-444A-9A3F-EB3E7F456A89}"/>
                  </a:ext>
                </a:extLst>
              </p:cNvPr>
              <p:cNvSpPr>
                <a:spLocks/>
              </p:cNvSpPr>
              <p:nvPr/>
            </p:nvSpPr>
            <p:spPr bwMode="auto">
              <a:xfrm>
                <a:off x="5003006" y="4791075"/>
                <a:ext cx="15875" cy="31750"/>
              </a:xfrm>
              <a:custGeom>
                <a:avLst/>
                <a:gdLst>
                  <a:gd name="T0" fmla="*/ 9 w 22"/>
                  <a:gd name="T1" fmla="*/ 4 h 22"/>
                  <a:gd name="T2" fmla="*/ 1 w 22"/>
                  <a:gd name="T3" fmla="*/ 0 h 22"/>
                  <a:gd name="T4" fmla="*/ 3 w 22"/>
                  <a:gd name="T5" fmla="*/ 14 h 22"/>
                  <a:gd name="T6" fmla="*/ 11 w 22"/>
                  <a:gd name="T7" fmla="*/ 21 h 22"/>
                  <a:gd name="T8" fmla="*/ 17 w 22"/>
                  <a:gd name="T9" fmla="*/ 1 h 22"/>
                  <a:gd name="T10" fmla="*/ 9 w 22"/>
                  <a:gd name="T11" fmla="*/ 4 h 22"/>
                </a:gdLst>
                <a:ahLst/>
                <a:cxnLst>
                  <a:cxn ang="0">
                    <a:pos x="T0" y="T1"/>
                  </a:cxn>
                  <a:cxn ang="0">
                    <a:pos x="T2" y="T3"/>
                  </a:cxn>
                  <a:cxn ang="0">
                    <a:pos x="T4" y="T5"/>
                  </a:cxn>
                  <a:cxn ang="0">
                    <a:pos x="T6" y="T7"/>
                  </a:cxn>
                  <a:cxn ang="0">
                    <a:pos x="T8" y="T9"/>
                  </a:cxn>
                  <a:cxn ang="0">
                    <a:pos x="T10" y="T11"/>
                  </a:cxn>
                </a:cxnLst>
                <a:rect l="0" t="0" r="r" b="b"/>
                <a:pathLst>
                  <a:path w="22" h="22">
                    <a:moveTo>
                      <a:pt x="9" y="4"/>
                    </a:moveTo>
                    <a:cubicBezTo>
                      <a:pt x="6" y="3"/>
                      <a:pt x="3" y="1"/>
                      <a:pt x="1" y="0"/>
                    </a:cubicBezTo>
                    <a:cubicBezTo>
                      <a:pt x="0" y="5"/>
                      <a:pt x="1" y="10"/>
                      <a:pt x="3" y="14"/>
                    </a:cubicBezTo>
                    <a:cubicBezTo>
                      <a:pt x="4" y="19"/>
                      <a:pt x="7" y="20"/>
                      <a:pt x="11" y="21"/>
                    </a:cubicBezTo>
                    <a:cubicBezTo>
                      <a:pt x="17" y="22"/>
                      <a:pt x="22" y="3"/>
                      <a:pt x="17" y="1"/>
                    </a:cubicBezTo>
                    <a:cubicBezTo>
                      <a:pt x="15" y="1"/>
                      <a:pt x="10" y="5"/>
                      <a:pt x="9" y="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26" name="Freeform 158">
                <a:extLst>
                  <a:ext uri="{FF2B5EF4-FFF2-40B4-BE49-F238E27FC236}">
                    <a16:creationId xmlns:a16="http://schemas.microsoft.com/office/drawing/2014/main" id="{E58BC735-AEEB-4055-802B-CFA14EB9AB5B}"/>
                  </a:ext>
                </a:extLst>
              </p:cNvPr>
              <p:cNvSpPr>
                <a:spLocks/>
              </p:cNvSpPr>
              <p:nvPr/>
            </p:nvSpPr>
            <p:spPr bwMode="auto">
              <a:xfrm>
                <a:off x="4952206" y="4530725"/>
                <a:ext cx="6350" cy="9525"/>
              </a:xfrm>
              <a:custGeom>
                <a:avLst/>
                <a:gdLst>
                  <a:gd name="T0" fmla="*/ 6 w 8"/>
                  <a:gd name="T1" fmla="*/ 2 h 6"/>
                  <a:gd name="T2" fmla="*/ 0 w 8"/>
                  <a:gd name="T3" fmla="*/ 5 h 6"/>
                  <a:gd name="T4" fmla="*/ 6 w 8"/>
                  <a:gd name="T5" fmla="*/ 5 h 6"/>
                  <a:gd name="T6" fmla="*/ 6 w 8"/>
                  <a:gd name="T7" fmla="*/ 2 h 6"/>
                </a:gdLst>
                <a:ahLst/>
                <a:cxnLst>
                  <a:cxn ang="0">
                    <a:pos x="T0" y="T1"/>
                  </a:cxn>
                  <a:cxn ang="0">
                    <a:pos x="T2" y="T3"/>
                  </a:cxn>
                  <a:cxn ang="0">
                    <a:pos x="T4" y="T5"/>
                  </a:cxn>
                  <a:cxn ang="0">
                    <a:pos x="T6" y="T7"/>
                  </a:cxn>
                </a:cxnLst>
                <a:rect l="0" t="0" r="r" b="b"/>
                <a:pathLst>
                  <a:path w="8" h="6">
                    <a:moveTo>
                      <a:pt x="6" y="2"/>
                    </a:moveTo>
                    <a:cubicBezTo>
                      <a:pt x="3" y="4"/>
                      <a:pt x="0" y="0"/>
                      <a:pt x="0" y="5"/>
                    </a:cubicBezTo>
                    <a:cubicBezTo>
                      <a:pt x="2" y="5"/>
                      <a:pt x="4" y="6"/>
                      <a:pt x="6" y="5"/>
                    </a:cubicBezTo>
                    <a:cubicBezTo>
                      <a:pt x="8" y="4"/>
                      <a:pt x="8" y="2"/>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grpSp>
        <p:grpSp>
          <p:nvGrpSpPr>
            <p:cNvPr id="23" name="Group 348">
              <a:extLst>
                <a:ext uri="{FF2B5EF4-FFF2-40B4-BE49-F238E27FC236}">
                  <a16:creationId xmlns:a16="http://schemas.microsoft.com/office/drawing/2014/main" id="{3F88E2E5-5FFE-41DA-A974-4F0468BC1AAC}"/>
                </a:ext>
              </a:extLst>
            </p:cNvPr>
            <p:cNvGrpSpPr/>
            <p:nvPr/>
          </p:nvGrpSpPr>
          <p:grpSpPr>
            <a:xfrm>
              <a:off x="5790758" y="1943892"/>
              <a:ext cx="1489925" cy="1992671"/>
              <a:chOff x="7947241" y="1585117"/>
              <a:chExt cx="1489925" cy="1992671"/>
            </a:xfrm>
            <a:solidFill>
              <a:schemeClr val="accent2"/>
            </a:solidFill>
          </p:grpSpPr>
          <p:sp>
            <p:nvSpPr>
              <p:cNvPr id="65" name="Freeform 160">
                <a:extLst>
                  <a:ext uri="{FF2B5EF4-FFF2-40B4-BE49-F238E27FC236}">
                    <a16:creationId xmlns:a16="http://schemas.microsoft.com/office/drawing/2014/main" id="{14F2791E-23D2-45F8-8F51-6007E14505CE}"/>
                  </a:ext>
                </a:extLst>
              </p:cNvPr>
              <p:cNvSpPr>
                <a:spLocks/>
              </p:cNvSpPr>
              <p:nvPr/>
            </p:nvSpPr>
            <p:spPr bwMode="auto">
              <a:xfrm>
                <a:off x="9092040" y="1803824"/>
                <a:ext cx="319870" cy="275409"/>
              </a:xfrm>
              <a:custGeom>
                <a:avLst/>
                <a:gdLst>
                  <a:gd name="T0" fmla="*/ 43 w 87"/>
                  <a:gd name="T1" fmla="*/ 14 h 76"/>
                  <a:gd name="T2" fmla="*/ 30 w 87"/>
                  <a:gd name="T3" fmla="*/ 20 h 76"/>
                  <a:gd name="T4" fmla="*/ 19 w 87"/>
                  <a:gd name="T5" fmla="*/ 30 h 76"/>
                  <a:gd name="T6" fmla="*/ 12 w 87"/>
                  <a:gd name="T7" fmla="*/ 38 h 76"/>
                  <a:gd name="T8" fmla="*/ 12 w 87"/>
                  <a:gd name="T9" fmla="*/ 45 h 76"/>
                  <a:gd name="T10" fmla="*/ 7 w 87"/>
                  <a:gd name="T11" fmla="*/ 49 h 76"/>
                  <a:gd name="T12" fmla="*/ 5 w 87"/>
                  <a:gd name="T13" fmla="*/ 55 h 76"/>
                  <a:gd name="T14" fmla="*/ 0 w 87"/>
                  <a:gd name="T15" fmla="*/ 59 h 76"/>
                  <a:gd name="T16" fmla="*/ 3 w 87"/>
                  <a:gd name="T17" fmla="*/ 67 h 76"/>
                  <a:gd name="T18" fmla="*/ 14 w 87"/>
                  <a:gd name="T19" fmla="*/ 74 h 76"/>
                  <a:gd name="T20" fmla="*/ 30 w 87"/>
                  <a:gd name="T21" fmla="*/ 73 h 76"/>
                  <a:gd name="T22" fmla="*/ 19 w 87"/>
                  <a:gd name="T23" fmla="*/ 58 h 76"/>
                  <a:gd name="T24" fmla="*/ 28 w 87"/>
                  <a:gd name="T25" fmla="*/ 43 h 76"/>
                  <a:gd name="T26" fmla="*/ 34 w 87"/>
                  <a:gd name="T27" fmla="*/ 34 h 76"/>
                  <a:gd name="T28" fmla="*/ 42 w 87"/>
                  <a:gd name="T29" fmla="*/ 30 h 76"/>
                  <a:gd name="T30" fmla="*/ 54 w 87"/>
                  <a:gd name="T31" fmla="*/ 21 h 76"/>
                  <a:gd name="T32" fmla="*/ 72 w 87"/>
                  <a:gd name="T33" fmla="*/ 16 h 76"/>
                  <a:gd name="T34" fmla="*/ 86 w 87"/>
                  <a:gd name="T35" fmla="*/ 7 h 76"/>
                  <a:gd name="T36" fmla="*/ 73 w 87"/>
                  <a:gd name="T37" fmla="*/ 5 h 76"/>
                  <a:gd name="T38" fmla="*/ 57 w 87"/>
                  <a:gd name="T39" fmla="*/ 11 h 76"/>
                  <a:gd name="T40" fmla="*/ 43 w 87"/>
                  <a:gd name="T41"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76">
                    <a:moveTo>
                      <a:pt x="43" y="14"/>
                    </a:moveTo>
                    <a:cubicBezTo>
                      <a:pt x="39" y="16"/>
                      <a:pt x="33" y="17"/>
                      <a:pt x="30" y="20"/>
                    </a:cubicBezTo>
                    <a:cubicBezTo>
                      <a:pt x="26" y="23"/>
                      <a:pt x="23" y="26"/>
                      <a:pt x="19" y="30"/>
                    </a:cubicBezTo>
                    <a:cubicBezTo>
                      <a:pt x="17" y="33"/>
                      <a:pt x="15" y="36"/>
                      <a:pt x="12" y="38"/>
                    </a:cubicBezTo>
                    <a:cubicBezTo>
                      <a:pt x="10" y="40"/>
                      <a:pt x="12" y="42"/>
                      <a:pt x="12" y="45"/>
                    </a:cubicBezTo>
                    <a:cubicBezTo>
                      <a:pt x="12" y="46"/>
                      <a:pt x="8" y="49"/>
                      <a:pt x="7" y="49"/>
                    </a:cubicBezTo>
                    <a:cubicBezTo>
                      <a:pt x="3" y="52"/>
                      <a:pt x="7" y="52"/>
                      <a:pt x="5" y="55"/>
                    </a:cubicBezTo>
                    <a:cubicBezTo>
                      <a:pt x="4" y="57"/>
                      <a:pt x="0" y="57"/>
                      <a:pt x="0" y="59"/>
                    </a:cubicBezTo>
                    <a:cubicBezTo>
                      <a:pt x="0" y="64"/>
                      <a:pt x="0" y="64"/>
                      <a:pt x="3" y="67"/>
                    </a:cubicBezTo>
                    <a:cubicBezTo>
                      <a:pt x="6" y="71"/>
                      <a:pt x="10" y="73"/>
                      <a:pt x="14" y="74"/>
                    </a:cubicBezTo>
                    <a:cubicBezTo>
                      <a:pt x="18" y="74"/>
                      <a:pt x="26" y="76"/>
                      <a:pt x="30" y="73"/>
                    </a:cubicBezTo>
                    <a:cubicBezTo>
                      <a:pt x="24" y="70"/>
                      <a:pt x="20" y="66"/>
                      <a:pt x="19" y="58"/>
                    </a:cubicBezTo>
                    <a:cubicBezTo>
                      <a:pt x="19" y="52"/>
                      <a:pt x="25" y="47"/>
                      <a:pt x="28" y="43"/>
                    </a:cubicBezTo>
                    <a:cubicBezTo>
                      <a:pt x="30" y="40"/>
                      <a:pt x="32" y="37"/>
                      <a:pt x="34" y="34"/>
                    </a:cubicBezTo>
                    <a:cubicBezTo>
                      <a:pt x="35" y="32"/>
                      <a:pt x="40" y="31"/>
                      <a:pt x="42" y="30"/>
                    </a:cubicBezTo>
                    <a:cubicBezTo>
                      <a:pt x="46" y="26"/>
                      <a:pt x="49" y="23"/>
                      <a:pt x="54" y="21"/>
                    </a:cubicBezTo>
                    <a:cubicBezTo>
                      <a:pt x="59" y="20"/>
                      <a:pt x="66" y="18"/>
                      <a:pt x="72" y="16"/>
                    </a:cubicBezTo>
                    <a:cubicBezTo>
                      <a:pt x="74" y="14"/>
                      <a:pt x="86" y="12"/>
                      <a:pt x="86" y="7"/>
                    </a:cubicBezTo>
                    <a:cubicBezTo>
                      <a:pt x="87" y="0"/>
                      <a:pt x="75" y="3"/>
                      <a:pt x="73" y="5"/>
                    </a:cubicBezTo>
                    <a:cubicBezTo>
                      <a:pt x="68" y="9"/>
                      <a:pt x="63" y="9"/>
                      <a:pt x="57" y="11"/>
                    </a:cubicBezTo>
                    <a:cubicBezTo>
                      <a:pt x="52" y="11"/>
                      <a:pt x="48" y="12"/>
                      <a:pt x="4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66" name="Freeform 161">
                <a:extLst>
                  <a:ext uri="{FF2B5EF4-FFF2-40B4-BE49-F238E27FC236}">
                    <a16:creationId xmlns:a16="http://schemas.microsoft.com/office/drawing/2014/main" id="{82696DAE-D280-41A5-BB53-715671ED7075}"/>
                  </a:ext>
                </a:extLst>
              </p:cNvPr>
              <p:cNvSpPr>
                <a:spLocks/>
              </p:cNvSpPr>
              <p:nvPr/>
            </p:nvSpPr>
            <p:spPr bwMode="auto">
              <a:xfrm>
                <a:off x="9218307" y="2079234"/>
                <a:ext cx="42091" cy="32401"/>
              </a:xfrm>
              <a:custGeom>
                <a:avLst/>
                <a:gdLst>
                  <a:gd name="T0" fmla="*/ 0 w 11"/>
                  <a:gd name="T1" fmla="*/ 2 h 10"/>
                  <a:gd name="T2" fmla="*/ 9 w 11"/>
                  <a:gd name="T3" fmla="*/ 8 h 10"/>
                  <a:gd name="T4" fmla="*/ 2 w 11"/>
                  <a:gd name="T5" fmla="*/ 0 h 10"/>
                  <a:gd name="T6" fmla="*/ 0 w 11"/>
                  <a:gd name="T7" fmla="*/ 2 h 10"/>
                </a:gdLst>
                <a:ahLst/>
                <a:cxnLst>
                  <a:cxn ang="0">
                    <a:pos x="T0" y="T1"/>
                  </a:cxn>
                  <a:cxn ang="0">
                    <a:pos x="T2" y="T3"/>
                  </a:cxn>
                  <a:cxn ang="0">
                    <a:pos x="T4" y="T5"/>
                  </a:cxn>
                  <a:cxn ang="0">
                    <a:pos x="T6" y="T7"/>
                  </a:cxn>
                </a:cxnLst>
                <a:rect l="0" t="0" r="r" b="b"/>
                <a:pathLst>
                  <a:path w="11" h="10">
                    <a:moveTo>
                      <a:pt x="0" y="2"/>
                    </a:moveTo>
                    <a:cubicBezTo>
                      <a:pt x="0" y="4"/>
                      <a:pt x="7" y="10"/>
                      <a:pt x="9" y="8"/>
                    </a:cubicBezTo>
                    <a:cubicBezTo>
                      <a:pt x="11" y="5"/>
                      <a:pt x="3" y="1"/>
                      <a:pt x="2"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67" name="Freeform 162">
                <a:extLst>
                  <a:ext uri="{FF2B5EF4-FFF2-40B4-BE49-F238E27FC236}">
                    <a16:creationId xmlns:a16="http://schemas.microsoft.com/office/drawing/2014/main" id="{4DFC5F2D-8C8C-48DF-A881-51DCBD8E299B}"/>
                  </a:ext>
                </a:extLst>
              </p:cNvPr>
              <p:cNvSpPr>
                <a:spLocks/>
              </p:cNvSpPr>
              <p:nvPr/>
            </p:nvSpPr>
            <p:spPr bwMode="auto">
              <a:xfrm>
                <a:off x="9167801" y="1653968"/>
                <a:ext cx="58926" cy="28352"/>
              </a:xfrm>
              <a:custGeom>
                <a:avLst/>
                <a:gdLst>
                  <a:gd name="T0" fmla="*/ 1 w 17"/>
                  <a:gd name="T1" fmla="*/ 4 h 8"/>
                  <a:gd name="T2" fmla="*/ 14 w 17"/>
                  <a:gd name="T3" fmla="*/ 5 h 8"/>
                  <a:gd name="T4" fmla="*/ 12 w 17"/>
                  <a:gd name="T5" fmla="*/ 3 h 8"/>
                  <a:gd name="T6" fmla="*/ 17 w 17"/>
                  <a:gd name="T7" fmla="*/ 2 h 8"/>
                  <a:gd name="T8" fmla="*/ 14 w 17"/>
                  <a:gd name="T9" fmla="*/ 0 h 8"/>
                  <a:gd name="T10" fmla="*/ 1 w 17"/>
                  <a:gd name="T11" fmla="*/ 4 h 8"/>
                </a:gdLst>
                <a:ahLst/>
                <a:cxnLst>
                  <a:cxn ang="0">
                    <a:pos x="T0" y="T1"/>
                  </a:cxn>
                  <a:cxn ang="0">
                    <a:pos x="T2" y="T3"/>
                  </a:cxn>
                  <a:cxn ang="0">
                    <a:pos x="T4" y="T5"/>
                  </a:cxn>
                  <a:cxn ang="0">
                    <a:pos x="T6" y="T7"/>
                  </a:cxn>
                  <a:cxn ang="0">
                    <a:pos x="T8" y="T9"/>
                  </a:cxn>
                  <a:cxn ang="0">
                    <a:pos x="T10" y="T11"/>
                  </a:cxn>
                </a:cxnLst>
                <a:rect l="0" t="0" r="r" b="b"/>
                <a:pathLst>
                  <a:path w="17" h="8">
                    <a:moveTo>
                      <a:pt x="1" y="4"/>
                    </a:moveTo>
                    <a:cubicBezTo>
                      <a:pt x="2" y="8"/>
                      <a:pt x="10" y="6"/>
                      <a:pt x="14" y="5"/>
                    </a:cubicBezTo>
                    <a:cubicBezTo>
                      <a:pt x="13" y="4"/>
                      <a:pt x="13" y="4"/>
                      <a:pt x="12" y="3"/>
                    </a:cubicBezTo>
                    <a:cubicBezTo>
                      <a:pt x="14" y="3"/>
                      <a:pt x="16" y="2"/>
                      <a:pt x="17" y="2"/>
                    </a:cubicBezTo>
                    <a:cubicBezTo>
                      <a:pt x="16" y="2"/>
                      <a:pt x="14" y="1"/>
                      <a:pt x="14" y="0"/>
                    </a:cubicBezTo>
                    <a:cubicBezTo>
                      <a:pt x="12" y="0"/>
                      <a:pt x="0" y="1"/>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68" name="Freeform 163">
                <a:extLst>
                  <a:ext uri="{FF2B5EF4-FFF2-40B4-BE49-F238E27FC236}">
                    <a16:creationId xmlns:a16="http://schemas.microsoft.com/office/drawing/2014/main" id="{29D6F52C-C37F-4893-8E55-93672F2AE0EC}"/>
                  </a:ext>
                </a:extLst>
              </p:cNvPr>
              <p:cNvSpPr>
                <a:spLocks/>
              </p:cNvSpPr>
              <p:nvPr/>
            </p:nvSpPr>
            <p:spPr bwMode="auto">
              <a:xfrm>
                <a:off x="9294063" y="1613467"/>
                <a:ext cx="50506" cy="32401"/>
              </a:xfrm>
              <a:custGeom>
                <a:avLst/>
                <a:gdLst>
                  <a:gd name="T0" fmla="*/ 2 w 15"/>
                  <a:gd name="T1" fmla="*/ 8 h 8"/>
                  <a:gd name="T2" fmla="*/ 11 w 15"/>
                  <a:gd name="T3" fmla="*/ 6 h 8"/>
                  <a:gd name="T4" fmla="*/ 13 w 15"/>
                  <a:gd name="T5" fmla="*/ 1 h 8"/>
                  <a:gd name="T6" fmla="*/ 9 w 15"/>
                  <a:gd name="T7" fmla="*/ 1 h 8"/>
                  <a:gd name="T8" fmla="*/ 7 w 15"/>
                  <a:gd name="T9" fmla="*/ 5 h 8"/>
                  <a:gd name="T10" fmla="*/ 0 w 15"/>
                  <a:gd name="T11" fmla="*/ 6 h 8"/>
                  <a:gd name="T12" fmla="*/ 2 w 1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5" h="8">
                    <a:moveTo>
                      <a:pt x="2" y="8"/>
                    </a:moveTo>
                    <a:cubicBezTo>
                      <a:pt x="5" y="8"/>
                      <a:pt x="8" y="7"/>
                      <a:pt x="11" y="6"/>
                    </a:cubicBezTo>
                    <a:cubicBezTo>
                      <a:pt x="15" y="6"/>
                      <a:pt x="13" y="4"/>
                      <a:pt x="13" y="1"/>
                    </a:cubicBezTo>
                    <a:cubicBezTo>
                      <a:pt x="12" y="1"/>
                      <a:pt x="10" y="0"/>
                      <a:pt x="9" y="1"/>
                    </a:cubicBezTo>
                    <a:cubicBezTo>
                      <a:pt x="8" y="2"/>
                      <a:pt x="8" y="4"/>
                      <a:pt x="7" y="5"/>
                    </a:cubicBezTo>
                    <a:cubicBezTo>
                      <a:pt x="4" y="6"/>
                      <a:pt x="2" y="2"/>
                      <a:pt x="0" y="6"/>
                    </a:cubicBezTo>
                    <a:cubicBezTo>
                      <a:pt x="1" y="7"/>
                      <a:pt x="1"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69" name="Freeform 164">
                <a:extLst>
                  <a:ext uri="{FF2B5EF4-FFF2-40B4-BE49-F238E27FC236}">
                    <a16:creationId xmlns:a16="http://schemas.microsoft.com/office/drawing/2014/main" id="{A78011AB-FC7E-454F-AABF-755B2B2403F3}"/>
                  </a:ext>
                </a:extLst>
              </p:cNvPr>
              <p:cNvSpPr>
                <a:spLocks/>
              </p:cNvSpPr>
              <p:nvPr/>
            </p:nvSpPr>
            <p:spPr bwMode="auto">
              <a:xfrm>
                <a:off x="9226722" y="1670169"/>
                <a:ext cx="16835" cy="12152"/>
              </a:xfrm>
              <a:custGeom>
                <a:avLst/>
                <a:gdLst>
                  <a:gd name="T0" fmla="*/ 5 w 5"/>
                  <a:gd name="T1" fmla="*/ 2 h 4"/>
                  <a:gd name="T2" fmla="*/ 0 w 5"/>
                  <a:gd name="T3" fmla="*/ 2 h 4"/>
                  <a:gd name="T4" fmla="*/ 1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0"/>
                      <a:pt x="1" y="2"/>
                      <a:pt x="0" y="2"/>
                    </a:cubicBezTo>
                    <a:cubicBezTo>
                      <a:pt x="0" y="3"/>
                      <a:pt x="1" y="4"/>
                      <a:pt x="1" y="4"/>
                    </a:cubicBezTo>
                    <a:cubicBezTo>
                      <a:pt x="3" y="4"/>
                      <a:pt x="3" y="3"/>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70" name="Freeform 165">
                <a:extLst>
                  <a:ext uri="{FF2B5EF4-FFF2-40B4-BE49-F238E27FC236}">
                    <a16:creationId xmlns:a16="http://schemas.microsoft.com/office/drawing/2014/main" id="{E65C8576-DB17-4CB4-88DD-AC74440F5FDE}"/>
                  </a:ext>
                </a:extLst>
              </p:cNvPr>
              <p:cNvSpPr>
                <a:spLocks/>
              </p:cNvSpPr>
              <p:nvPr/>
            </p:nvSpPr>
            <p:spPr bwMode="auto">
              <a:xfrm>
                <a:off x="8006167" y="2500448"/>
                <a:ext cx="8420" cy="16201"/>
              </a:xfrm>
              <a:custGeom>
                <a:avLst/>
                <a:gdLst>
                  <a:gd name="T0" fmla="*/ 1 w 3"/>
                  <a:gd name="T1" fmla="*/ 2 h 5"/>
                  <a:gd name="T2" fmla="*/ 1 w 3"/>
                  <a:gd name="T3" fmla="*/ 5 h 5"/>
                  <a:gd name="T4" fmla="*/ 3 w 3"/>
                  <a:gd name="T5" fmla="*/ 1 h 5"/>
                  <a:gd name="T6" fmla="*/ 1 w 3"/>
                  <a:gd name="T7" fmla="*/ 0 h 5"/>
                  <a:gd name="T8" fmla="*/ 1 w 3"/>
                  <a:gd name="T9" fmla="*/ 2 h 5"/>
                </a:gdLst>
                <a:ahLst/>
                <a:cxnLst>
                  <a:cxn ang="0">
                    <a:pos x="T0" y="T1"/>
                  </a:cxn>
                  <a:cxn ang="0">
                    <a:pos x="T2" y="T3"/>
                  </a:cxn>
                  <a:cxn ang="0">
                    <a:pos x="T4" y="T5"/>
                  </a:cxn>
                  <a:cxn ang="0">
                    <a:pos x="T6" y="T7"/>
                  </a:cxn>
                  <a:cxn ang="0">
                    <a:pos x="T8" y="T9"/>
                  </a:cxn>
                </a:cxnLst>
                <a:rect l="0" t="0" r="r" b="b"/>
                <a:pathLst>
                  <a:path w="3" h="5">
                    <a:moveTo>
                      <a:pt x="1" y="2"/>
                    </a:moveTo>
                    <a:cubicBezTo>
                      <a:pt x="1" y="2"/>
                      <a:pt x="0" y="4"/>
                      <a:pt x="1" y="5"/>
                    </a:cubicBezTo>
                    <a:cubicBezTo>
                      <a:pt x="1" y="4"/>
                      <a:pt x="1" y="2"/>
                      <a:pt x="3" y="1"/>
                    </a:cubicBezTo>
                    <a:cubicBezTo>
                      <a:pt x="2" y="1"/>
                      <a:pt x="1" y="0"/>
                      <a:pt x="1" y="0"/>
                    </a:cubicBezTo>
                    <a:cubicBezTo>
                      <a:pt x="0" y="1"/>
                      <a:pt x="1" y="1"/>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71" name="Freeform 166">
                <a:extLst>
                  <a:ext uri="{FF2B5EF4-FFF2-40B4-BE49-F238E27FC236}">
                    <a16:creationId xmlns:a16="http://schemas.microsoft.com/office/drawing/2014/main" id="{3BD2D528-67C4-4AC3-8B2A-692D4A8EAC67}"/>
                  </a:ext>
                </a:extLst>
              </p:cNvPr>
              <p:cNvSpPr>
                <a:spLocks/>
              </p:cNvSpPr>
              <p:nvPr/>
            </p:nvSpPr>
            <p:spPr bwMode="auto">
              <a:xfrm>
                <a:off x="8006167" y="2476147"/>
                <a:ext cx="25256" cy="24301"/>
              </a:xfrm>
              <a:custGeom>
                <a:avLst/>
                <a:gdLst>
                  <a:gd name="T0" fmla="*/ 6 w 7"/>
                  <a:gd name="T1" fmla="*/ 1 h 7"/>
                  <a:gd name="T2" fmla="*/ 3 w 7"/>
                  <a:gd name="T3" fmla="*/ 5 h 7"/>
                  <a:gd name="T4" fmla="*/ 3 w 7"/>
                  <a:gd name="T5" fmla="*/ 6 h 7"/>
                  <a:gd name="T6" fmla="*/ 3 w 7"/>
                  <a:gd name="T7" fmla="*/ 7 h 7"/>
                  <a:gd name="T8" fmla="*/ 6 w 7"/>
                  <a:gd name="T9" fmla="*/ 5 h 7"/>
                  <a:gd name="T10" fmla="*/ 5 w 7"/>
                  <a:gd name="T11" fmla="*/ 3 h 7"/>
                  <a:gd name="T12" fmla="*/ 6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1"/>
                    </a:moveTo>
                    <a:cubicBezTo>
                      <a:pt x="5" y="1"/>
                      <a:pt x="0" y="3"/>
                      <a:pt x="3" y="5"/>
                    </a:cubicBezTo>
                    <a:cubicBezTo>
                      <a:pt x="3" y="5"/>
                      <a:pt x="3" y="5"/>
                      <a:pt x="3" y="6"/>
                    </a:cubicBezTo>
                    <a:cubicBezTo>
                      <a:pt x="3" y="7"/>
                      <a:pt x="3" y="7"/>
                      <a:pt x="3" y="7"/>
                    </a:cubicBezTo>
                    <a:cubicBezTo>
                      <a:pt x="4" y="5"/>
                      <a:pt x="5" y="5"/>
                      <a:pt x="6" y="5"/>
                    </a:cubicBezTo>
                    <a:cubicBezTo>
                      <a:pt x="6" y="4"/>
                      <a:pt x="6" y="4"/>
                      <a:pt x="5" y="3"/>
                    </a:cubicBezTo>
                    <a:cubicBezTo>
                      <a:pt x="7" y="3"/>
                      <a:pt x="7"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72" name="Freeform 167">
                <a:extLst>
                  <a:ext uri="{FF2B5EF4-FFF2-40B4-BE49-F238E27FC236}">
                    <a16:creationId xmlns:a16="http://schemas.microsoft.com/office/drawing/2014/main" id="{54630017-BE9B-460B-8EFD-A21CC63F6A0F}"/>
                  </a:ext>
                </a:extLst>
              </p:cNvPr>
              <p:cNvSpPr>
                <a:spLocks/>
              </p:cNvSpPr>
              <p:nvPr/>
            </p:nvSpPr>
            <p:spPr bwMode="auto">
              <a:xfrm>
                <a:off x="8023002" y="2553098"/>
                <a:ext cx="8420" cy="12152"/>
              </a:xfrm>
              <a:custGeom>
                <a:avLst/>
                <a:gdLst>
                  <a:gd name="T0" fmla="*/ 1 w 3"/>
                  <a:gd name="T1" fmla="*/ 3 h 3"/>
                  <a:gd name="T2" fmla="*/ 2 w 3"/>
                  <a:gd name="T3" fmla="*/ 0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3" y="2"/>
                      <a:pt x="3" y="1"/>
                      <a:pt x="2" y="0"/>
                    </a:cubicBezTo>
                    <a:cubicBezTo>
                      <a:pt x="1" y="0"/>
                      <a:pt x="1" y="0"/>
                      <a:pt x="0" y="1"/>
                    </a:cubicBezTo>
                    <a:cubicBezTo>
                      <a:pt x="2" y="2"/>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73" name="Freeform 168">
                <a:extLst>
                  <a:ext uri="{FF2B5EF4-FFF2-40B4-BE49-F238E27FC236}">
                    <a16:creationId xmlns:a16="http://schemas.microsoft.com/office/drawing/2014/main" id="{83EF467B-1C0A-4E36-8D1C-EC81826545FE}"/>
                  </a:ext>
                </a:extLst>
              </p:cNvPr>
              <p:cNvSpPr>
                <a:spLocks/>
              </p:cNvSpPr>
              <p:nvPr/>
            </p:nvSpPr>
            <p:spPr bwMode="auto">
              <a:xfrm>
                <a:off x="8039838" y="2561199"/>
                <a:ext cx="8420" cy="8100"/>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0" y="0"/>
                      <a:pt x="1" y="1"/>
                      <a:pt x="1"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74" name="Freeform 169">
                <a:extLst>
                  <a:ext uri="{FF2B5EF4-FFF2-40B4-BE49-F238E27FC236}">
                    <a16:creationId xmlns:a16="http://schemas.microsoft.com/office/drawing/2014/main" id="{0539BB03-C296-471E-9EB0-54A83EA4CF24}"/>
                  </a:ext>
                </a:extLst>
              </p:cNvPr>
              <p:cNvSpPr>
                <a:spLocks/>
              </p:cNvSpPr>
              <p:nvPr/>
            </p:nvSpPr>
            <p:spPr bwMode="auto">
              <a:xfrm>
                <a:off x="8031417" y="2544998"/>
                <a:ext cx="8420" cy="12152"/>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2"/>
                      <a:pt x="2" y="0"/>
                    </a:cubicBezTo>
                    <a:cubicBezTo>
                      <a:pt x="1" y="0"/>
                      <a:pt x="0" y="1"/>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75" name="Freeform 170">
                <a:extLst>
                  <a:ext uri="{FF2B5EF4-FFF2-40B4-BE49-F238E27FC236}">
                    <a16:creationId xmlns:a16="http://schemas.microsoft.com/office/drawing/2014/main" id="{41F24CE0-8BE1-4D17-A4E3-3B027C1386A2}"/>
                  </a:ext>
                </a:extLst>
              </p:cNvPr>
              <p:cNvSpPr>
                <a:spLocks/>
              </p:cNvSpPr>
              <p:nvPr/>
            </p:nvSpPr>
            <p:spPr bwMode="auto">
              <a:xfrm>
                <a:off x="8014582" y="2500448"/>
                <a:ext cx="25256" cy="24301"/>
              </a:xfrm>
              <a:custGeom>
                <a:avLst/>
                <a:gdLst>
                  <a:gd name="T0" fmla="*/ 6 w 6"/>
                  <a:gd name="T1" fmla="*/ 4 h 7"/>
                  <a:gd name="T2" fmla="*/ 3 w 6"/>
                  <a:gd name="T3" fmla="*/ 2 h 7"/>
                  <a:gd name="T4" fmla="*/ 2 w 6"/>
                  <a:gd name="T5" fmla="*/ 0 h 7"/>
                  <a:gd name="T6" fmla="*/ 2 w 6"/>
                  <a:gd name="T7" fmla="*/ 2 h 7"/>
                  <a:gd name="T8" fmla="*/ 1 w 6"/>
                  <a:gd name="T9" fmla="*/ 1 h 7"/>
                  <a:gd name="T10" fmla="*/ 0 w 6"/>
                  <a:gd name="T11" fmla="*/ 2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4" y="4"/>
                      <a:pt x="3" y="3"/>
                      <a:pt x="3" y="2"/>
                    </a:cubicBezTo>
                    <a:cubicBezTo>
                      <a:pt x="3" y="1"/>
                      <a:pt x="2" y="0"/>
                      <a:pt x="2" y="0"/>
                    </a:cubicBezTo>
                    <a:cubicBezTo>
                      <a:pt x="2" y="1"/>
                      <a:pt x="2" y="1"/>
                      <a:pt x="2" y="2"/>
                    </a:cubicBezTo>
                    <a:cubicBezTo>
                      <a:pt x="1" y="2"/>
                      <a:pt x="1" y="1"/>
                      <a:pt x="1" y="1"/>
                    </a:cubicBezTo>
                    <a:cubicBezTo>
                      <a:pt x="0" y="2"/>
                      <a:pt x="0" y="2"/>
                      <a:pt x="0" y="2"/>
                    </a:cubicBezTo>
                    <a:cubicBezTo>
                      <a:pt x="1" y="4"/>
                      <a:pt x="4" y="7"/>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76" name="Freeform 171">
                <a:extLst>
                  <a:ext uri="{FF2B5EF4-FFF2-40B4-BE49-F238E27FC236}">
                    <a16:creationId xmlns:a16="http://schemas.microsoft.com/office/drawing/2014/main" id="{5AABB733-43F4-4B03-ABCB-59CF82991EF6}"/>
                  </a:ext>
                </a:extLst>
              </p:cNvPr>
              <p:cNvSpPr>
                <a:spLocks/>
              </p:cNvSpPr>
              <p:nvPr/>
            </p:nvSpPr>
            <p:spPr bwMode="auto">
              <a:xfrm>
                <a:off x="8570146" y="3075567"/>
                <a:ext cx="50506" cy="20252"/>
              </a:xfrm>
              <a:custGeom>
                <a:avLst/>
                <a:gdLst>
                  <a:gd name="T0" fmla="*/ 9 w 14"/>
                  <a:gd name="T1" fmla="*/ 2 h 5"/>
                  <a:gd name="T2" fmla="*/ 2 w 14"/>
                  <a:gd name="T3" fmla="*/ 0 h 5"/>
                  <a:gd name="T4" fmla="*/ 0 w 14"/>
                  <a:gd name="T5" fmla="*/ 3 h 5"/>
                  <a:gd name="T6" fmla="*/ 14 w 14"/>
                  <a:gd name="T7" fmla="*/ 5 h 5"/>
                  <a:gd name="T8" fmla="*/ 9 w 14"/>
                  <a:gd name="T9" fmla="*/ 2 h 5"/>
                </a:gdLst>
                <a:ahLst/>
                <a:cxnLst>
                  <a:cxn ang="0">
                    <a:pos x="T0" y="T1"/>
                  </a:cxn>
                  <a:cxn ang="0">
                    <a:pos x="T2" y="T3"/>
                  </a:cxn>
                  <a:cxn ang="0">
                    <a:pos x="T4" y="T5"/>
                  </a:cxn>
                  <a:cxn ang="0">
                    <a:pos x="T6" y="T7"/>
                  </a:cxn>
                  <a:cxn ang="0">
                    <a:pos x="T8" y="T9"/>
                  </a:cxn>
                </a:cxnLst>
                <a:rect l="0" t="0" r="r" b="b"/>
                <a:pathLst>
                  <a:path w="14" h="5">
                    <a:moveTo>
                      <a:pt x="9" y="2"/>
                    </a:moveTo>
                    <a:cubicBezTo>
                      <a:pt x="6" y="3"/>
                      <a:pt x="5" y="2"/>
                      <a:pt x="2" y="0"/>
                    </a:cubicBezTo>
                    <a:cubicBezTo>
                      <a:pt x="2" y="1"/>
                      <a:pt x="1" y="2"/>
                      <a:pt x="0" y="3"/>
                    </a:cubicBezTo>
                    <a:cubicBezTo>
                      <a:pt x="6" y="5"/>
                      <a:pt x="9" y="5"/>
                      <a:pt x="14" y="5"/>
                    </a:cubicBezTo>
                    <a:cubicBezTo>
                      <a:pt x="14" y="3"/>
                      <a:pt x="11" y="2"/>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77" name="Freeform 172">
                <a:extLst>
                  <a:ext uri="{FF2B5EF4-FFF2-40B4-BE49-F238E27FC236}">
                    <a16:creationId xmlns:a16="http://schemas.microsoft.com/office/drawing/2014/main" id="{8AFA9F42-8CF9-4D1A-945D-7674C75FAD13}"/>
                  </a:ext>
                </a:extLst>
              </p:cNvPr>
              <p:cNvSpPr>
                <a:spLocks/>
              </p:cNvSpPr>
              <p:nvPr/>
            </p:nvSpPr>
            <p:spPr bwMode="auto">
              <a:xfrm>
                <a:off x="9226722" y="1625618"/>
                <a:ext cx="58926" cy="44553"/>
              </a:xfrm>
              <a:custGeom>
                <a:avLst/>
                <a:gdLst>
                  <a:gd name="T0" fmla="*/ 3 w 17"/>
                  <a:gd name="T1" fmla="*/ 8 h 12"/>
                  <a:gd name="T2" fmla="*/ 7 w 17"/>
                  <a:gd name="T3" fmla="*/ 10 h 12"/>
                  <a:gd name="T4" fmla="*/ 15 w 17"/>
                  <a:gd name="T5" fmla="*/ 6 h 12"/>
                  <a:gd name="T6" fmla="*/ 10 w 17"/>
                  <a:gd name="T7" fmla="*/ 1 h 12"/>
                  <a:gd name="T8" fmla="*/ 0 w 17"/>
                  <a:gd name="T9" fmla="*/ 5 h 12"/>
                  <a:gd name="T10" fmla="*/ 3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3" y="8"/>
                    </a:moveTo>
                    <a:cubicBezTo>
                      <a:pt x="5" y="8"/>
                      <a:pt x="5" y="7"/>
                      <a:pt x="7" y="10"/>
                    </a:cubicBezTo>
                    <a:cubicBezTo>
                      <a:pt x="8" y="12"/>
                      <a:pt x="14" y="8"/>
                      <a:pt x="15" y="6"/>
                    </a:cubicBezTo>
                    <a:cubicBezTo>
                      <a:pt x="17" y="3"/>
                      <a:pt x="13" y="0"/>
                      <a:pt x="10" y="1"/>
                    </a:cubicBezTo>
                    <a:cubicBezTo>
                      <a:pt x="7" y="1"/>
                      <a:pt x="4" y="3"/>
                      <a:pt x="0" y="5"/>
                    </a:cubicBezTo>
                    <a:cubicBezTo>
                      <a:pt x="1" y="6"/>
                      <a:pt x="1" y="8"/>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78" name="Freeform 173">
                <a:extLst>
                  <a:ext uri="{FF2B5EF4-FFF2-40B4-BE49-F238E27FC236}">
                    <a16:creationId xmlns:a16="http://schemas.microsoft.com/office/drawing/2014/main" id="{F8622809-A150-48B6-BE8A-0C08BEAE51C2}"/>
                  </a:ext>
                </a:extLst>
              </p:cNvPr>
              <p:cNvSpPr>
                <a:spLocks/>
              </p:cNvSpPr>
              <p:nvPr/>
            </p:nvSpPr>
            <p:spPr bwMode="auto">
              <a:xfrm>
                <a:off x="8056673" y="2597651"/>
                <a:ext cx="8420" cy="8100"/>
              </a:xfrm>
              <a:custGeom>
                <a:avLst/>
                <a:gdLst>
                  <a:gd name="T0" fmla="*/ 2 w 3"/>
                  <a:gd name="T1" fmla="*/ 0 h 3"/>
                  <a:gd name="T2" fmla="*/ 0 w 3"/>
                  <a:gd name="T3" fmla="*/ 2 h 3"/>
                  <a:gd name="T4" fmla="*/ 1 w 3"/>
                  <a:gd name="T5" fmla="*/ 3 h 3"/>
                  <a:gd name="T6" fmla="*/ 2 w 3"/>
                  <a:gd name="T7" fmla="*/ 0 h 3"/>
                </a:gdLst>
                <a:ahLst/>
                <a:cxnLst>
                  <a:cxn ang="0">
                    <a:pos x="T0" y="T1"/>
                  </a:cxn>
                  <a:cxn ang="0">
                    <a:pos x="T2" y="T3"/>
                  </a:cxn>
                  <a:cxn ang="0">
                    <a:pos x="T4" y="T5"/>
                  </a:cxn>
                  <a:cxn ang="0">
                    <a:pos x="T6" y="T7"/>
                  </a:cxn>
                </a:cxnLst>
                <a:rect l="0" t="0" r="r" b="b"/>
                <a:pathLst>
                  <a:path w="3" h="3">
                    <a:moveTo>
                      <a:pt x="2" y="0"/>
                    </a:moveTo>
                    <a:cubicBezTo>
                      <a:pt x="1" y="0"/>
                      <a:pt x="0" y="1"/>
                      <a:pt x="0" y="2"/>
                    </a:cubicBezTo>
                    <a:cubicBezTo>
                      <a:pt x="1" y="3"/>
                      <a:pt x="1" y="3"/>
                      <a:pt x="1" y="3"/>
                    </a:cubicBezTo>
                    <a:cubicBezTo>
                      <a:pt x="2" y="2"/>
                      <a:pt x="3"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79" name="Freeform 174">
                <a:extLst>
                  <a:ext uri="{FF2B5EF4-FFF2-40B4-BE49-F238E27FC236}">
                    <a16:creationId xmlns:a16="http://schemas.microsoft.com/office/drawing/2014/main" id="{0EF60BF0-4C56-458F-AF52-9589684ACD61}"/>
                  </a:ext>
                </a:extLst>
              </p:cNvPr>
              <p:cNvSpPr>
                <a:spLocks/>
              </p:cNvSpPr>
              <p:nvPr/>
            </p:nvSpPr>
            <p:spPr bwMode="auto">
              <a:xfrm>
                <a:off x="8721664" y="3075567"/>
                <a:ext cx="50506" cy="32401"/>
              </a:xfrm>
              <a:custGeom>
                <a:avLst/>
                <a:gdLst>
                  <a:gd name="T0" fmla="*/ 14 w 14"/>
                  <a:gd name="T1" fmla="*/ 0 h 9"/>
                  <a:gd name="T2" fmla="*/ 9 w 14"/>
                  <a:gd name="T3" fmla="*/ 3 h 9"/>
                  <a:gd name="T4" fmla="*/ 3 w 14"/>
                  <a:gd name="T5" fmla="*/ 3 h 9"/>
                  <a:gd name="T6" fmla="*/ 12 w 14"/>
                  <a:gd name="T7" fmla="*/ 5 h 9"/>
                  <a:gd name="T8" fmla="*/ 14 w 14"/>
                  <a:gd name="T9" fmla="*/ 0 h 9"/>
                </a:gdLst>
                <a:ahLst/>
                <a:cxnLst>
                  <a:cxn ang="0">
                    <a:pos x="T0" y="T1"/>
                  </a:cxn>
                  <a:cxn ang="0">
                    <a:pos x="T2" y="T3"/>
                  </a:cxn>
                  <a:cxn ang="0">
                    <a:pos x="T4" y="T5"/>
                  </a:cxn>
                  <a:cxn ang="0">
                    <a:pos x="T6" y="T7"/>
                  </a:cxn>
                  <a:cxn ang="0">
                    <a:pos x="T8" y="T9"/>
                  </a:cxn>
                </a:cxnLst>
                <a:rect l="0" t="0" r="r" b="b"/>
                <a:pathLst>
                  <a:path w="14" h="9">
                    <a:moveTo>
                      <a:pt x="14" y="0"/>
                    </a:moveTo>
                    <a:cubicBezTo>
                      <a:pt x="13" y="1"/>
                      <a:pt x="10" y="3"/>
                      <a:pt x="9" y="3"/>
                    </a:cubicBezTo>
                    <a:cubicBezTo>
                      <a:pt x="7" y="3"/>
                      <a:pt x="3" y="2"/>
                      <a:pt x="3" y="3"/>
                    </a:cubicBezTo>
                    <a:cubicBezTo>
                      <a:pt x="0" y="9"/>
                      <a:pt x="11" y="5"/>
                      <a:pt x="12" y="5"/>
                    </a:cubicBezTo>
                    <a:cubicBezTo>
                      <a:pt x="10" y="3"/>
                      <a:pt x="13" y="2"/>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80" name="Freeform 175">
                <a:extLst>
                  <a:ext uri="{FF2B5EF4-FFF2-40B4-BE49-F238E27FC236}">
                    <a16:creationId xmlns:a16="http://schemas.microsoft.com/office/drawing/2014/main" id="{2F2D1487-0B50-4360-85BA-3F471B2AC461}"/>
                  </a:ext>
                </a:extLst>
              </p:cNvPr>
              <p:cNvSpPr>
                <a:spLocks/>
              </p:cNvSpPr>
              <p:nvPr/>
            </p:nvSpPr>
            <p:spPr bwMode="auto">
              <a:xfrm>
                <a:off x="8023002" y="252069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81" name="Freeform 176">
                <a:extLst>
                  <a:ext uri="{FF2B5EF4-FFF2-40B4-BE49-F238E27FC236}">
                    <a16:creationId xmlns:a16="http://schemas.microsoft.com/office/drawing/2014/main" id="{78379705-389E-4C52-B6A9-C0434CBC07CB}"/>
                  </a:ext>
                </a:extLst>
              </p:cNvPr>
              <p:cNvSpPr>
                <a:spLocks/>
              </p:cNvSpPr>
              <p:nvPr/>
            </p:nvSpPr>
            <p:spPr bwMode="auto">
              <a:xfrm>
                <a:off x="8073508" y="2455895"/>
                <a:ext cx="16835" cy="12152"/>
              </a:xfrm>
              <a:custGeom>
                <a:avLst/>
                <a:gdLst>
                  <a:gd name="T0" fmla="*/ 3 w 4"/>
                  <a:gd name="T1" fmla="*/ 1 h 3"/>
                  <a:gd name="T2" fmla="*/ 0 w 4"/>
                  <a:gd name="T3" fmla="*/ 2 h 3"/>
                  <a:gd name="T4" fmla="*/ 1 w 4"/>
                  <a:gd name="T5" fmla="*/ 3 h 3"/>
                  <a:gd name="T6" fmla="*/ 2 w 4"/>
                  <a:gd name="T7" fmla="*/ 2 h 3"/>
                  <a:gd name="T8" fmla="*/ 4 w 4"/>
                  <a:gd name="T9" fmla="*/ 2 h 3"/>
                  <a:gd name="T10" fmla="*/ 2 w 4"/>
                  <a:gd name="T11" fmla="*/ 2 h 3"/>
                  <a:gd name="T12" fmla="*/ 3 w 4"/>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3" y="1"/>
                    </a:moveTo>
                    <a:cubicBezTo>
                      <a:pt x="1" y="0"/>
                      <a:pt x="0" y="2"/>
                      <a:pt x="0" y="2"/>
                    </a:cubicBezTo>
                    <a:cubicBezTo>
                      <a:pt x="1" y="2"/>
                      <a:pt x="1" y="3"/>
                      <a:pt x="1" y="3"/>
                    </a:cubicBezTo>
                    <a:cubicBezTo>
                      <a:pt x="2" y="3"/>
                      <a:pt x="2" y="2"/>
                      <a:pt x="2" y="2"/>
                    </a:cubicBezTo>
                    <a:cubicBezTo>
                      <a:pt x="3" y="2"/>
                      <a:pt x="3" y="2"/>
                      <a:pt x="4" y="2"/>
                    </a:cubicBezTo>
                    <a:cubicBezTo>
                      <a:pt x="3" y="2"/>
                      <a:pt x="3" y="1"/>
                      <a:pt x="2" y="2"/>
                    </a:cubicBezTo>
                    <a:cubicBezTo>
                      <a:pt x="2" y="1"/>
                      <a:pt x="2"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82" name="Freeform 177">
                <a:extLst>
                  <a:ext uri="{FF2B5EF4-FFF2-40B4-BE49-F238E27FC236}">
                    <a16:creationId xmlns:a16="http://schemas.microsoft.com/office/drawing/2014/main" id="{9A6B9A4B-34B7-4361-B68B-17CF32B2E908}"/>
                  </a:ext>
                </a:extLst>
              </p:cNvPr>
              <p:cNvSpPr>
                <a:spLocks/>
              </p:cNvSpPr>
              <p:nvPr/>
            </p:nvSpPr>
            <p:spPr bwMode="auto">
              <a:xfrm>
                <a:off x="8292367" y="2901410"/>
                <a:ext cx="25256" cy="40501"/>
              </a:xfrm>
              <a:custGeom>
                <a:avLst/>
                <a:gdLst>
                  <a:gd name="T0" fmla="*/ 2 w 6"/>
                  <a:gd name="T1" fmla="*/ 5 h 11"/>
                  <a:gd name="T2" fmla="*/ 5 w 6"/>
                  <a:gd name="T3" fmla="*/ 11 h 11"/>
                  <a:gd name="T4" fmla="*/ 6 w 6"/>
                  <a:gd name="T5" fmla="*/ 0 h 11"/>
                  <a:gd name="T6" fmla="*/ 5 w 6"/>
                  <a:gd name="T7" fmla="*/ 2 h 11"/>
                  <a:gd name="T8" fmla="*/ 2 w 6"/>
                  <a:gd name="T9" fmla="*/ 5 h 11"/>
                </a:gdLst>
                <a:ahLst/>
                <a:cxnLst>
                  <a:cxn ang="0">
                    <a:pos x="T0" y="T1"/>
                  </a:cxn>
                  <a:cxn ang="0">
                    <a:pos x="T2" y="T3"/>
                  </a:cxn>
                  <a:cxn ang="0">
                    <a:pos x="T4" y="T5"/>
                  </a:cxn>
                  <a:cxn ang="0">
                    <a:pos x="T6" y="T7"/>
                  </a:cxn>
                  <a:cxn ang="0">
                    <a:pos x="T8" y="T9"/>
                  </a:cxn>
                </a:cxnLst>
                <a:rect l="0" t="0" r="r" b="b"/>
                <a:pathLst>
                  <a:path w="6" h="11">
                    <a:moveTo>
                      <a:pt x="2" y="5"/>
                    </a:moveTo>
                    <a:cubicBezTo>
                      <a:pt x="0" y="7"/>
                      <a:pt x="3" y="11"/>
                      <a:pt x="5" y="11"/>
                    </a:cubicBezTo>
                    <a:cubicBezTo>
                      <a:pt x="6" y="6"/>
                      <a:pt x="6" y="4"/>
                      <a:pt x="6" y="0"/>
                    </a:cubicBezTo>
                    <a:cubicBezTo>
                      <a:pt x="4" y="0"/>
                      <a:pt x="5" y="1"/>
                      <a:pt x="5" y="2"/>
                    </a:cubicBezTo>
                    <a:cubicBezTo>
                      <a:pt x="4" y="4"/>
                      <a:pt x="3" y="4"/>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83" name="Freeform 178">
                <a:extLst>
                  <a:ext uri="{FF2B5EF4-FFF2-40B4-BE49-F238E27FC236}">
                    <a16:creationId xmlns:a16="http://schemas.microsoft.com/office/drawing/2014/main" id="{3F058CC2-E352-4C23-9FEB-517625D815A5}"/>
                  </a:ext>
                </a:extLst>
              </p:cNvPr>
              <p:cNvSpPr>
                <a:spLocks/>
              </p:cNvSpPr>
              <p:nvPr/>
            </p:nvSpPr>
            <p:spPr bwMode="auto">
              <a:xfrm>
                <a:off x="8477555" y="2488296"/>
                <a:ext cx="16835" cy="32401"/>
              </a:xfrm>
              <a:custGeom>
                <a:avLst/>
                <a:gdLst>
                  <a:gd name="T0" fmla="*/ 0 w 5"/>
                  <a:gd name="T1" fmla="*/ 9 h 9"/>
                  <a:gd name="T2" fmla="*/ 4 w 5"/>
                  <a:gd name="T3" fmla="*/ 6 h 9"/>
                  <a:gd name="T4" fmla="*/ 5 w 5"/>
                  <a:gd name="T5" fmla="*/ 1 h 9"/>
                  <a:gd name="T6" fmla="*/ 0 w 5"/>
                  <a:gd name="T7" fmla="*/ 9 h 9"/>
                </a:gdLst>
                <a:ahLst/>
                <a:cxnLst>
                  <a:cxn ang="0">
                    <a:pos x="T0" y="T1"/>
                  </a:cxn>
                  <a:cxn ang="0">
                    <a:pos x="T2" y="T3"/>
                  </a:cxn>
                  <a:cxn ang="0">
                    <a:pos x="T4" y="T5"/>
                  </a:cxn>
                  <a:cxn ang="0">
                    <a:pos x="T6" y="T7"/>
                  </a:cxn>
                </a:cxnLst>
                <a:rect l="0" t="0" r="r" b="b"/>
                <a:pathLst>
                  <a:path w="5" h="9">
                    <a:moveTo>
                      <a:pt x="0" y="9"/>
                    </a:moveTo>
                    <a:cubicBezTo>
                      <a:pt x="1" y="8"/>
                      <a:pt x="2" y="7"/>
                      <a:pt x="4" y="6"/>
                    </a:cubicBezTo>
                    <a:cubicBezTo>
                      <a:pt x="2" y="4"/>
                      <a:pt x="4" y="3"/>
                      <a:pt x="5" y="1"/>
                    </a:cubicBezTo>
                    <a:cubicBezTo>
                      <a:pt x="0" y="0"/>
                      <a:pt x="0" y="5"/>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84" name="Freeform 179">
                <a:extLst>
                  <a:ext uri="{FF2B5EF4-FFF2-40B4-BE49-F238E27FC236}">
                    <a16:creationId xmlns:a16="http://schemas.microsoft.com/office/drawing/2014/main" id="{E6806BD3-17EA-443D-BABE-0DC6ED3645E7}"/>
                  </a:ext>
                </a:extLst>
              </p:cNvPr>
              <p:cNvSpPr>
                <a:spLocks/>
              </p:cNvSpPr>
              <p:nvPr/>
            </p:nvSpPr>
            <p:spPr bwMode="auto">
              <a:xfrm>
                <a:off x="8342873" y="2536898"/>
                <a:ext cx="50506" cy="52653"/>
              </a:xfrm>
              <a:custGeom>
                <a:avLst/>
                <a:gdLst>
                  <a:gd name="T0" fmla="*/ 0 w 12"/>
                  <a:gd name="T1" fmla="*/ 7 h 15"/>
                  <a:gd name="T2" fmla="*/ 2 w 12"/>
                  <a:gd name="T3" fmla="*/ 11 h 15"/>
                  <a:gd name="T4" fmla="*/ 4 w 12"/>
                  <a:gd name="T5" fmla="*/ 15 h 15"/>
                  <a:gd name="T6" fmla="*/ 7 w 12"/>
                  <a:gd name="T7" fmla="*/ 10 h 15"/>
                  <a:gd name="T8" fmla="*/ 5 w 12"/>
                  <a:gd name="T9" fmla="*/ 8 h 15"/>
                  <a:gd name="T10" fmla="*/ 5 w 12"/>
                  <a:gd name="T11" fmla="*/ 7 h 15"/>
                  <a:gd name="T12" fmla="*/ 4 w 12"/>
                  <a:gd name="T13" fmla="*/ 5 h 15"/>
                  <a:gd name="T14" fmla="*/ 2 w 12"/>
                  <a:gd name="T15" fmla="*/ 5 h 15"/>
                  <a:gd name="T16" fmla="*/ 0 w 12"/>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0" y="7"/>
                    </a:moveTo>
                    <a:cubicBezTo>
                      <a:pt x="0" y="9"/>
                      <a:pt x="0" y="11"/>
                      <a:pt x="2" y="11"/>
                    </a:cubicBezTo>
                    <a:cubicBezTo>
                      <a:pt x="4" y="11"/>
                      <a:pt x="4" y="13"/>
                      <a:pt x="4" y="15"/>
                    </a:cubicBezTo>
                    <a:cubicBezTo>
                      <a:pt x="5" y="13"/>
                      <a:pt x="4" y="10"/>
                      <a:pt x="7" y="10"/>
                    </a:cubicBezTo>
                    <a:cubicBezTo>
                      <a:pt x="7" y="9"/>
                      <a:pt x="6" y="9"/>
                      <a:pt x="5" y="8"/>
                    </a:cubicBezTo>
                    <a:cubicBezTo>
                      <a:pt x="12" y="7"/>
                      <a:pt x="1" y="0"/>
                      <a:pt x="5" y="7"/>
                    </a:cubicBezTo>
                    <a:cubicBezTo>
                      <a:pt x="3" y="7"/>
                      <a:pt x="2" y="6"/>
                      <a:pt x="4" y="5"/>
                    </a:cubicBezTo>
                    <a:cubicBezTo>
                      <a:pt x="3" y="5"/>
                      <a:pt x="2" y="5"/>
                      <a:pt x="2" y="5"/>
                    </a:cubicBezTo>
                    <a:cubicBezTo>
                      <a:pt x="2" y="6"/>
                      <a:pt x="2"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85" name="Freeform 180">
                <a:extLst>
                  <a:ext uri="{FF2B5EF4-FFF2-40B4-BE49-F238E27FC236}">
                    <a16:creationId xmlns:a16="http://schemas.microsoft.com/office/drawing/2014/main" id="{308CEAA1-0DB1-4F36-8E5A-0FC55FB8393B}"/>
                  </a:ext>
                </a:extLst>
              </p:cNvPr>
              <p:cNvSpPr>
                <a:spLocks/>
              </p:cNvSpPr>
              <p:nvPr/>
            </p:nvSpPr>
            <p:spPr bwMode="auto">
              <a:xfrm>
                <a:off x="8544896" y="2472096"/>
                <a:ext cx="25256" cy="20252"/>
              </a:xfrm>
              <a:custGeom>
                <a:avLst/>
                <a:gdLst>
                  <a:gd name="T0" fmla="*/ 8 w 8"/>
                  <a:gd name="T1" fmla="*/ 2 h 6"/>
                  <a:gd name="T2" fmla="*/ 0 w 8"/>
                  <a:gd name="T3" fmla="*/ 2 h 6"/>
                  <a:gd name="T4" fmla="*/ 1 w 8"/>
                  <a:gd name="T5" fmla="*/ 6 h 6"/>
                  <a:gd name="T6" fmla="*/ 8 w 8"/>
                  <a:gd name="T7" fmla="*/ 2 h 6"/>
                </a:gdLst>
                <a:ahLst/>
                <a:cxnLst>
                  <a:cxn ang="0">
                    <a:pos x="T0" y="T1"/>
                  </a:cxn>
                  <a:cxn ang="0">
                    <a:pos x="T2" y="T3"/>
                  </a:cxn>
                  <a:cxn ang="0">
                    <a:pos x="T4" y="T5"/>
                  </a:cxn>
                  <a:cxn ang="0">
                    <a:pos x="T6" y="T7"/>
                  </a:cxn>
                </a:cxnLst>
                <a:rect l="0" t="0" r="r" b="b"/>
                <a:pathLst>
                  <a:path w="8" h="6">
                    <a:moveTo>
                      <a:pt x="8" y="2"/>
                    </a:moveTo>
                    <a:cubicBezTo>
                      <a:pt x="5" y="0"/>
                      <a:pt x="3" y="1"/>
                      <a:pt x="0" y="2"/>
                    </a:cubicBezTo>
                    <a:cubicBezTo>
                      <a:pt x="1" y="3"/>
                      <a:pt x="2" y="4"/>
                      <a:pt x="1" y="6"/>
                    </a:cubicBezTo>
                    <a:cubicBezTo>
                      <a:pt x="3" y="4"/>
                      <a:pt x="6" y="3"/>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86" name="Freeform 181">
                <a:extLst>
                  <a:ext uri="{FF2B5EF4-FFF2-40B4-BE49-F238E27FC236}">
                    <a16:creationId xmlns:a16="http://schemas.microsoft.com/office/drawing/2014/main" id="{D704CD3B-4825-4066-AF30-2B09A635F72D}"/>
                  </a:ext>
                </a:extLst>
              </p:cNvPr>
              <p:cNvSpPr>
                <a:spLocks/>
              </p:cNvSpPr>
              <p:nvPr/>
            </p:nvSpPr>
            <p:spPr bwMode="auto">
              <a:xfrm>
                <a:off x="8494390" y="2411345"/>
                <a:ext cx="25256" cy="20252"/>
              </a:xfrm>
              <a:custGeom>
                <a:avLst/>
                <a:gdLst>
                  <a:gd name="T0" fmla="*/ 4 w 5"/>
                  <a:gd name="T1" fmla="*/ 4 h 6"/>
                  <a:gd name="T2" fmla="*/ 5 w 5"/>
                  <a:gd name="T3" fmla="*/ 4 h 6"/>
                  <a:gd name="T4" fmla="*/ 4 w 5"/>
                  <a:gd name="T5" fmla="*/ 6 h 6"/>
                  <a:gd name="T6" fmla="*/ 4 w 5"/>
                  <a:gd name="T7" fmla="*/ 4 h 6"/>
                </a:gdLst>
                <a:ahLst/>
                <a:cxnLst>
                  <a:cxn ang="0">
                    <a:pos x="T0" y="T1"/>
                  </a:cxn>
                  <a:cxn ang="0">
                    <a:pos x="T2" y="T3"/>
                  </a:cxn>
                  <a:cxn ang="0">
                    <a:pos x="T4" y="T5"/>
                  </a:cxn>
                  <a:cxn ang="0">
                    <a:pos x="T6" y="T7"/>
                  </a:cxn>
                </a:cxnLst>
                <a:rect l="0" t="0" r="r" b="b"/>
                <a:pathLst>
                  <a:path w="5" h="6">
                    <a:moveTo>
                      <a:pt x="4" y="4"/>
                    </a:moveTo>
                    <a:cubicBezTo>
                      <a:pt x="5" y="4"/>
                      <a:pt x="5" y="4"/>
                      <a:pt x="5" y="4"/>
                    </a:cubicBezTo>
                    <a:cubicBezTo>
                      <a:pt x="4" y="0"/>
                      <a:pt x="0" y="3"/>
                      <a:pt x="4" y="6"/>
                    </a:cubicBezTo>
                    <a:cubicBezTo>
                      <a:pt x="4" y="5"/>
                      <a:pt x="4" y="4"/>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87" name="Freeform 182">
                <a:extLst>
                  <a:ext uri="{FF2B5EF4-FFF2-40B4-BE49-F238E27FC236}">
                    <a16:creationId xmlns:a16="http://schemas.microsoft.com/office/drawing/2014/main" id="{2B4E6291-1DDF-4602-9167-40FDFD3A8302}"/>
                  </a:ext>
                </a:extLst>
              </p:cNvPr>
              <p:cNvSpPr>
                <a:spLocks/>
              </p:cNvSpPr>
              <p:nvPr/>
            </p:nvSpPr>
            <p:spPr bwMode="auto">
              <a:xfrm>
                <a:off x="8326037" y="2561199"/>
                <a:ext cx="16835" cy="20252"/>
              </a:xfrm>
              <a:custGeom>
                <a:avLst/>
                <a:gdLst>
                  <a:gd name="T0" fmla="*/ 0 w 5"/>
                  <a:gd name="T1" fmla="*/ 1 h 6"/>
                  <a:gd name="T2" fmla="*/ 3 w 5"/>
                  <a:gd name="T3" fmla="*/ 5 h 6"/>
                  <a:gd name="T4" fmla="*/ 3 w 5"/>
                  <a:gd name="T5" fmla="*/ 2 h 6"/>
                  <a:gd name="T6" fmla="*/ 0 w 5"/>
                  <a:gd name="T7" fmla="*/ 1 h 6"/>
                </a:gdLst>
                <a:ahLst/>
                <a:cxnLst>
                  <a:cxn ang="0">
                    <a:pos x="T0" y="T1"/>
                  </a:cxn>
                  <a:cxn ang="0">
                    <a:pos x="T2" y="T3"/>
                  </a:cxn>
                  <a:cxn ang="0">
                    <a:pos x="T4" y="T5"/>
                  </a:cxn>
                  <a:cxn ang="0">
                    <a:pos x="T6" y="T7"/>
                  </a:cxn>
                </a:cxnLst>
                <a:rect l="0" t="0" r="r" b="b"/>
                <a:pathLst>
                  <a:path w="5" h="6">
                    <a:moveTo>
                      <a:pt x="0" y="1"/>
                    </a:moveTo>
                    <a:cubicBezTo>
                      <a:pt x="0" y="2"/>
                      <a:pt x="2" y="6"/>
                      <a:pt x="3" y="5"/>
                    </a:cubicBezTo>
                    <a:cubicBezTo>
                      <a:pt x="5" y="5"/>
                      <a:pt x="5" y="2"/>
                      <a:pt x="3" y="2"/>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88" name="Freeform 183">
                <a:extLst>
                  <a:ext uri="{FF2B5EF4-FFF2-40B4-BE49-F238E27FC236}">
                    <a16:creationId xmlns:a16="http://schemas.microsoft.com/office/drawing/2014/main" id="{D17133AD-0BCD-4637-B907-A5892A7C0723}"/>
                  </a:ext>
                </a:extLst>
              </p:cNvPr>
              <p:cNvSpPr>
                <a:spLocks/>
              </p:cNvSpPr>
              <p:nvPr/>
            </p:nvSpPr>
            <p:spPr bwMode="auto">
              <a:xfrm>
                <a:off x="8452299" y="2119735"/>
                <a:ext cx="16835" cy="20252"/>
              </a:xfrm>
              <a:custGeom>
                <a:avLst/>
                <a:gdLst>
                  <a:gd name="T0" fmla="*/ 6 w 6"/>
                  <a:gd name="T1" fmla="*/ 0 h 6"/>
                  <a:gd name="T2" fmla="*/ 2 w 6"/>
                  <a:gd name="T3" fmla="*/ 3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cubicBezTo>
                      <a:pt x="4" y="1"/>
                      <a:pt x="3" y="2"/>
                      <a:pt x="2" y="3"/>
                    </a:cubicBezTo>
                    <a:cubicBezTo>
                      <a:pt x="0" y="3"/>
                      <a:pt x="0" y="4"/>
                      <a:pt x="0" y="6"/>
                    </a:cubicBezTo>
                    <a:cubicBezTo>
                      <a:pt x="2" y="4"/>
                      <a:pt x="4" y="2"/>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89" name="Freeform 184">
                <a:extLst>
                  <a:ext uri="{FF2B5EF4-FFF2-40B4-BE49-F238E27FC236}">
                    <a16:creationId xmlns:a16="http://schemas.microsoft.com/office/drawing/2014/main" id="{B33B07CD-05EF-40A8-888F-C60F1F4413B7}"/>
                  </a:ext>
                </a:extLst>
              </p:cNvPr>
              <p:cNvSpPr>
                <a:spLocks/>
              </p:cNvSpPr>
              <p:nvPr/>
            </p:nvSpPr>
            <p:spPr bwMode="auto">
              <a:xfrm>
                <a:off x="8452299" y="2107583"/>
                <a:ext cx="25256" cy="28352"/>
              </a:xfrm>
              <a:custGeom>
                <a:avLst/>
                <a:gdLst>
                  <a:gd name="T0" fmla="*/ 4 w 7"/>
                  <a:gd name="T1" fmla="*/ 1 h 8"/>
                  <a:gd name="T2" fmla="*/ 1 w 7"/>
                  <a:gd name="T3" fmla="*/ 4 h 8"/>
                  <a:gd name="T4" fmla="*/ 7 w 7"/>
                  <a:gd name="T5" fmla="*/ 2 h 8"/>
                  <a:gd name="T6" fmla="*/ 4 w 7"/>
                  <a:gd name="T7" fmla="*/ 1 h 8"/>
                </a:gdLst>
                <a:ahLst/>
                <a:cxnLst>
                  <a:cxn ang="0">
                    <a:pos x="T0" y="T1"/>
                  </a:cxn>
                  <a:cxn ang="0">
                    <a:pos x="T2" y="T3"/>
                  </a:cxn>
                  <a:cxn ang="0">
                    <a:pos x="T4" y="T5"/>
                  </a:cxn>
                  <a:cxn ang="0">
                    <a:pos x="T6" y="T7"/>
                  </a:cxn>
                </a:cxnLst>
                <a:rect l="0" t="0" r="r" b="b"/>
                <a:pathLst>
                  <a:path w="7" h="8">
                    <a:moveTo>
                      <a:pt x="4" y="1"/>
                    </a:moveTo>
                    <a:cubicBezTo>
                      <a:pt x="1" y="2"/>
                      <a:pt x="1" y="2"/>
                      <a:pt x="1" y="4"/>
                    </a:cubicBezTo>
                    <a:cubicBezTo>
                      <a:pt x="0" y="8"/>
                      <a:pt x="6" y="3"/>
                      <a:pt x="7" y="2"/>
                    </a:cubicBezTo>
                    <a:cubicBezTo>
                      <a:pt x="6" y="0"/>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90" name="Freeform 185">
                <a:extLst>
                  <a:ext uri="{FF2B5EF4-FFF2-40B4-BE49-F238E27FC236}">
                    <a16:creationId xmlns:a16="http://schemas.microsoft.com/office/drawing/2014/main" id="{E28A0923-D930-4A52-A042-2725508FABBD}"/>
                  </a:ext>
                </a:extLst>
              </p:cNvPr>
              <p:cNvSpPr>
                <a:spLocks/>
              </p:cNvSpPr>
              <p:nvPr/>
            </p:nvSpPr>
            <p:spPr bwMode="auto">
              <a:xfrm>
                <a:off x="8485970" y="25855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91" name="Freeform 186">
                <a:extLst>
                  <a:ext uri="{FF2B5EF4-FFF2-40B4-BE49-F238E27FC236}">
                    <a16:creationId xmlns:a16="http://schemas.microsoft.com/office/drawing/2014/main" id="{D45285B0-34DB-45D1-B63E-F289B8B3C448}"/>
                  </a:ext>
                </a:extLst>
              </p:cNvPr>
              <p:cNvSpPr>
                <a:spLocks/>
              </p:cNvSpPr>
              <p:nvPr/>
            </p:nvSpPr>
            <p:spPr bwMode="auto">
              <a:xfrm>
                <a:off x="8283947" y="2941912"/>
                <a:ext cx="42091" cy="64802"/>
              </a:xfrm>
              <a:custGeom>
                <a:avLst/>
                <a:gdLst>
                  <a:gd name="T0" fmla="*/ 2 w 11"/>
                  <a:gd name="T1" fmla="*/ 3 h 18"/>
                  <a:gd name="T2" fmla="*/ 4 w 11"/>
                  <a:gd name="T3" fmla="*/ 7 h 18"/>
                  <a:gd name="T4" fmla="*/ 2 w 11"/>
                  <a:gd name="T5" fmla="*/ 10 h 18"/>
                  <a:gd name="T6" fmla="*/ 4 w 11"/>
                  <a:gd name="T7" fmla="*/ 12 h 18"/>
                  <a:gd name="T8" fmla="*/ 3 w 11"/>
                  <a:gd name="T9" fmla="*/ 16 h 18"/>
                  <a:gd name="T10" fmla="*/ 6 w 11"/>
                  <a:gd name="T11" fmla="*/ 16 h 18"/>
                  <a:gd name="T12" fmla="*/ 9 w 11"/>
                  <a:gd name="T13" fmla="*/ 13 h 18"/>
                  <a:gd name="T14" fmla="*/ 10 w 11"/>
                  <a:gd name="T15" fmla="*/ 5 h 18"/>
                  <a:gd name="T16" fmla="*/ 3 w 11"/>
                  <a:gd name="T17" fmla="*/ 4 h 18"/>
                  <a:gd name="T18" fmla="*/ 2 w 11"/>
                  <a:gd name="T19"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8">
                    <a:moveTo>
                      <a:pt x="2" y="3"/>
                    </a:moveTo>
                    <a:cubicBezTo>
                      <a:pt x="0" y="6"/>
                      <a:pt x="4" y="5"/>
                      <a:pt x="4" y="7"/>
                    </a:cubicBezTo>
                    <a:cubicBezTo>
                      <a:pt x="4" y="8"/>
                      <a:pt x="3" y="10"/>
                      <a:pt x="2" y="10"/>
                    </a:cubicBezTo>
                    <a:cubicBezTo>
                      <a:pt x="2" y="11"/>
                      <a:pt x="4" y="12"/>
                      <a:pt x="4" y="12"/>
                    </a:cubicBezTo>
                    <a:cubicBezTo>
                      <a:pt x="4" y="14"/>
                      <a:pt x="1" y="14"/>
                      <a:pt x="3" y="16"/>
                    </a:cubicBezTo>
                    <a:cubicBezTo>
                      <a:pt x="5" y="18"/>
                      <a:pt x="6" y="18"/>
                      <a:pt x="6" y="16"/>
                    </a:cubicBezTo>
                    <a:cubicBezTo>
                      <a:pt x="7" y="14"/>
                      <a:pt x="9" y="16"/>
                      <a:pt x="9" y="13"/>
                    </a:cubicBezTo>
                    <a:cubicBezTo>
                      <a:pt x="9" y="10"/>
                      <a:pt x="9" y="8"/>
                      <a:pt x="10" y="5"/>
                    </a:cubicBezTo>
                    <a:cubicBezTo>
                      <a:pt x="11" y="0"/>
                      <a:pt x="5" y="3"/>
                      <a:pt x="3" y="4"/>
                    </a:cubicBezTo>
                    <a:cubicBezTo>
                      <a:pt x="3" y="4"/>
                      <a:pt x="2" y="4"/>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92" name="Freeform 187">
                <a:extLst>
                  <a:ext uri="{FF2B5EF4-FFF2-40B4-BE49-F238E27FC236}">
                    <a16:creationId xmlns:a16="http://schemas.microsoft.com/office/drawing/2014/main" id="{91AEE4A0-3EA1-430E-89EF-01F7E04EA396}"/>
                  </a:ext>
                </a:extLst>
              </p:cNvPr>
              <p:cNvSpPr>
                <a:spLocks/>
              </p:cNvSpPr>
              <p:nvPr/>
            </p:nvSpPr>
            <p:spPr bwMode="auto">
              <a:xfrm>
                <a:off x="8544896" y="2067082"/>
                <a:ext cx="33671" cy="20252"/>
              </a:xfrm>
              <a:custGeom>
                <a:avLst/>
                <a:gdLst>
                  <a:gd name="T0" fmla="*/ 0 w 10"/>
                  <a:gd name="T1" fmla="*/ 6 h 6"/>
                  <a:gd name="T2" fmla="*/ 10 w 10"/>
                  <a:gd name="T3" fmla="*/ 0 h 6"/>
                  <a:gd name="T4" fmla="*/ 6 w 10"/>
                  <a:gd name="T5" fmla="*/ 3 h 6"/>
                  <a:gd name="T6" fmla="*/ 0 w 10"/>
                  <a:gd name="T7" fmla="*/ 3 h 6"/>
                  <a:gd name="T8" fmla="*/ 0 w 10"/>
                  <a:gd name="T9" fmla="*/ 6 h 6"/>
                </a:gdLst>
                <a:ahLst/>
                <a:cxnLst>
                  <a:cxn ang="0">
                    <a:pos x="T0" y="T1"/>
                  </a:cxn>
                  <a:cxn ang="0">
                    <a:pos x="T2" y="T3"/>
                  </a:cxn>
                  <a:cxn ang="0">
                    <a:pos x="T4" y="T5"/>
                  </a:cxn>
                  <a:cxn ang="0">
                    <a:pos x="T6" y="T7"/>
                  </a:cxn>
                  <a:cxn ang="0">
                    <a:pos x="T8" y="T9"/>
                  </a:cxn>
                </a:cxnLst>
                <a:rect l="0" t="0" r="r" b="b"/>
                <a:pathLst>
                  <a:path w="10" h="6">
                    <a:moveTo>
                      <a:pt x="0" y="6"/>
                    </a:moveTo>
                    <a:cubicBezTo>
                      <a:pt x="4" y="5"/>
                      <a:pt x="7" y="4"/>
                      <a:pt x="10" y="0"/>
                    </a:cubicBezTo>
                    <a:cubicBezTo>
                      <a:pt x="8" y="0"/>
                      <a:pt x="8" y="2"/>
                      <a:pt x="6" y="3"/>
                    </a:cubicBezTo>
                    <a:cubicBezTo>
                      <a:pt x="5" y="4"/>
                      <a:pt x="2" y="3"/>
                      <a:pt x="0" y="3"/>
                    </a:cubicBezTo>
                    <a:cubicBezTo>
                      <a:pt x="1" y="5"/>
                      <a:pt x="1"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93" name="Freeform 188">
                <a:extLst>
                  <a:ext uri="{FF2B5EF4-FFF2-40B4-BE49-F238E27FC236}">
                    <a16:creationId xmlns:a16="http://schemas.microsoft.com/office/drawing/2014/main" id="{4D2C61BF-628C-4848-B376-0956B469A891}"/>
                  </a:ext>
                </a:extLst>
              </p:cNvPr>
              <p:cNvSpPr>
                <a:spLocks/>
              </p:cNvSpPr>
              <p:nvPr/>
            </p:nvSpPr>
            <p:spPr bwMode="auto">
              <a:xfrm>
                <a:off x="9024699" y="2111635"/>
                <a:ext cx="33671" cy="28352"/>
              </a:xfrm>
              <a:custGeom>
                <a:avLst/>
                <a:gdLst>
                  <a:gd name="T0" fmla="*/ 4 w 11"/>
                  <a:gd name="T1" fmla="*/ 7 h 8"/>
                  <a:gd name="T2" fmla="*/ 11 w 11"/>
                  <a:gd name="T3" fmla="*/ 3 h 8"/>
                  <a:gd name="T4" fmla="*/ 6 w 11"/>
                  <a:gd name="T5" fmla="*/ 0 h 8"/>
                  <a:gd name="T6" fmla="*/ 4 w 11"/>
                  <a:gd name="T7" fmla="*/ 7 h 8"/>
                </a:gdLst>
                <a:ahLst/>
                <a:cxnLst>
                  <a:cxn ang="0">
                    <a:pos x="T0" y="T1"/>
                  </a:cxn>
                  <a:cxn ang="0">
                    <a:pos x="T2" y="T3"/>
                  </a:cxn>
                  <a:cxn ang="0">
                    <a:pos x="T4" y="T5"/>
                  </a:cxn>
                  <a:cxn ang="0">
                    <a:pos x="T6" y="T7"/>
                  </a:cxn>
                </a:cxnLst>
                <a:rect l="0" t="0" r="r" b="b"/>
                <a:pathLst>
                  <a:path w="11" h="8">
                    <a:moveTo>
                      <a:pt x="4" y="7"/>
                    </a:moveTo>
                    <a:cubicBezTo>
                      <a:pt x="6" y="8"/>
                      <a:pt x="10" y="4"/>
                      <a:pt x="11" y="3"/>
                    </a:cubicBezTo>
                    <a:cubicBezTo>
                      <a:pt x="9" y="1"/>
                      <a:pt x="8" y="0"/>
                      <a:pt x="6" y="0"/>
                    </a:cubicBezTo>
                    <a:cubicBezTo>
                      <a:pt x="2" y="2"/>
                      <a:pt x="0" y="4"/>
                      <a:pt x="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94" name="Freeform 189">
                <a:extLst>
                  <a:ext uri="{FF2B5EF4-FFF2-40B4-BE49-F238E27FC236}">
                    <a16:creationId xmlns:a16="http://schemas.microsoft.com/office/drawing/2014/main" id="{6D90301D-DF38-4E36-B115-8DCEF86D18D7}"/>
                  </a:ext>
                </a:extLst>
              </p:cNvPr>
              <p:cNvSpPr>
                <a:spLocks/>
              </p:cNvSpPr>
              <p:nvPr/>
            </p:nvSpPr>
            <p:spPr bwMode="auto">
              <a:xfrm>
                <a:off x="8544896" y="2063033"/>
                <a:ext cx="25256" cy="16201"/>
              </a:xfrm>
              <a:custGeom>
                <a:avLst/>
                <a:gdLst>
                  <a:gd name="T0" fmla="*/ 5 w 7"/>
                  <a:gd name="T1" fmla="*/ 4 h 4"/>
                  <a:gd name="T2" fmla="*/ 7 w 7"/>
                  <a:gd name="T3" fmla="*/ 0 h 4"/>
                  <a:gd name="T4" fmla="*/ 4 w 7"/>
                  <a:gd name="T5" fmla="*/ 2 h 4"/>
                  <a:gd name="T6" fmla="*/ 0 w 7"/>
                  <a:gd name="T7" fmla="*/ 1 h 4"/>
                  <a:gd name="T8" fmla="*/ 5 w 7"/>
                  <a:gd name="T9" fmla="*/ 4 h 4"/>
                </a:gdLst>
                <a:ahLst/>
                <a:cxnLst>
                  <a:cxn ang="0">
                    <a:pos x="T0" y="T1"/>
                  </a:cxn>
                  <a:cxn ang="0">
                    <a:pos x="T2" y="T3"/>
                  </a:cxn>
                  <a:cxn ang="0">
                    <a:pos x="T4" y="T5"/>
                  </a:cxn>
                  <a:cxn ang="0">
                    <a:pos x="T6" y="T7"/>
                  </a:cxn>
                  <a:cxn ang="0">
                    <a:pos x="T8" y="T9"/>
                  </a:cxn>
                </a:cxnLst>
                <a:rect l="0" t="0" r="r" b="b"/>
                <a:pathLst>
                  <a:path w="7" h="4">
                    <a:moveTo>
                      <a:pt x="5" y="4"/>
                    </a:moveTo>
                    <a:cubicBezTo>
                      <a:pt x="6" y="2"/>
                      <a:pt x="7" y="2"/>
                      <a:pt x="7" y="0"/>
                    </a:cubicBezTo>
                    <a:cubicBezTo>
                      <a:pt x="6" y="1"/>
                      <a:pt x="6" y="2"/>
                      <a:pt x="4" y="2"/>
                    </a:cubicBezTo>
                    <a:cubicBezTo>
                      <a:pt x="2" y="1"/>
                      <a:pt x="1" y="1"/>
                      <a:pt x="0" y="1"/>
                    </a:cubicBezTo>
                    <a:cubicBezTo>
                      <a:pt x="0" y="4"/>
                      <a:pt x="2" y="4"/>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95" name="Freeform 190">
                <a:extLst>
                  <a:ext uri="{FF2B5EF4-FFF2-40B4-BE49-F238E27FC236}">
                    <a16:creationId xmlns:a16="http://schemas.microsoft.com/office/drawing/2014/main" id="{1869537A-6D2D-4ED1-A36F-97E3B4A447DB}"/>
                  </a:ext>
                </a:extLst>
              </p:cNvPr>
              <p:cNvSpPr>
                <a:spLocks/>
              </p:cNvSpPr>
              <p:nvPr/>
            </p:nvSpPr>
            <p:spPr bwMode="auto">
              <a:xfrm>
                <a:off x="8519641" y="2083283"/>
                <a:ext cx="8420" cy="12152"/>
              </a:xfrm>
              <a:custGeom>
                <a:avLst/>
                <a:gdLst>
                  <a:gd name="T0" fmla="*/ 2 w 3"/>
                  <a:gd name="T1" fmla="*/ 0 h 3"/>
                  <a:gd name="T2" fmla="*/ 0 w 3"/>
                  <a:gd name="T3" fmla="*/ 0 h 3"/>
                  <a:gd name="T4" fmla="*/ 0 w 3"/>
                  <a:gd name="T5" fmla="*/ 2 h 3"/>
                  <a:gd name="T6" fmla="*/ 2 w 3"/>
                  <a:gd name="T7" fmla="*/ 0 h 3"/>
                </a:gdLst>
                <a:ahLst/>
                <a:cxnLst>
                  <a:cxn ang="0">
                    <a:pos x="T0" y="T1"/>
                  </a:cxn>
                  <a:cxn ang="0">
                    <a:pos x="T2" y="T3"/>
                  </a:cxn>
                  <a:cxn ang="0">
                    <a:pos x="T4" y="T5"/>
                  </a:cxn>
                  <a:cxn ang="0">
                    <a:pos x="T6" y="T7"/>
                  </a:cxn>
                </a:cxnLst>
                <a:rect l="0" t="0" r="r" b="b"/>
                <a:pathLst>
                  <a:path w="3" h="3">
                    <a:moveTo>
                      <a:pt x="2" y="0"/>
                    </a:moveTo>
                    <a:cubicBezTo>
                      <a:pt x="1" y="0"/>
                      <a:pt x="1" y="0"/>
                      <a:pt x="0" y="0"/>
                    </a:cubicBezTo>
                    <a:cubicBezTo>
                      <a:pt x="0" y="1"/>
                      <a:pt x="0" y="2"/>
                      <a:pt x="0" y="2"/>
                    </a:cubicBezTo>
                    <a:cubicBezTo>
                      <a:pt x="2" y="3"/>
                      <a:pt x="3" y="2"/>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96" name="Freeform 191">
                <a:extLst>
                  <a:ext uri="{FF2B5EF4-FFF2-40B4-BE49-F238E27FC236}">
                    <a16:creationId xmlns:a16="http://schemas.microsoft.com/office/drawing/2014/main" id="{DD0D35FA-40CC-442F-8A68-512BD227E390}"/>
                  </a:ext>
                </a:extLst>
              </p:cNvPr>
              <p:cNvSpPr>
                <a:spLocks/>
              </p:cNvSpPr>
              <p:nvPr/>
            </p:nvSpPr>
            <p:spPr bwMode="auto">
              <a:xfrm>
                <a:off x="8485970" y="2091383"/>
                <a:ext cx="33671" cy="16201"/>
              </a:xfrm>
              <a:custGeom>
                <a:avLst/>
                <a:gdLst>
                  <a:gd name="T0" fmla="*/ 0 w 7"/>
                  <a:gd name="T1" fmla="*/ 4 h 4"/>
                  <a:gd name="T2" fmla="*/ 3 w 7"/>
                  <a:gd name="T3" fmla="*/ 4 h 4"/>
                  <a:gd name="T4" fmla="*/ 7 w 7"/>
                  <a:gd name="T5" fmla="*/ 2 h 4"/>
                  <a:gd name="T6" fmla="*/ 0 w 7"/>
                  <a:gd name="T7" fmla="*/ 4 h 4"/>
                </a:gdLst>
                <a:ahLst/>
                <a:cxnLst>
                  <a:cxn ang="0">
                    <a:pos x="T0" y="T1"/>
                  </a:cxn>
                  <a:cxn ang="0">
                    <a:pos x="T2" y="T3"/>
                  </a:cxn>
                  <a:cxn ang="0">
                    <a:pos x="T4" y="T5"/>
                  </a:cxn>
                  <a:cxn ang="0">
                    <a:pos x="T6" y="T7"/>
                  </a:cxn>
                </a:cxnLst>
                <a:rect l="0" t="0" r="r" b="b"/>
                <a:pathLst>
                  <a:path w="7" h="4">
                    <a:moveTo>
                      <a:pt x="0" y="4"/>
                    </a:moveTo>
                    <a:cubicBezTo>
                      <a:pt x="1" y="4"/>
                      <a:pt x="2" y="4"/>
                      <a:pt x="3" y="4"/>
                    </a:cubicBezTo>
                    <a:cubicBezTo>
                      <a:pt x="5" y="3"/>
                      <a:pt x="6" y="2"/>
                      <a:pt x="7" y="2"/>
                    </a:cubicBezTo>
                    <a:cubicBezTo>
                      <a:pt x="5" y="0"/>
                      <a:pt x="1"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97" name="Freeform 192">
                <a:extLst>
                  <a:ext uri="{FF2B5EF4-FFF2-40B4-BE49-F238E27FC236}">
                    <a16:creationId xmlns:a16="http://schemas.microsoft.com/office/drawing/2014/main" id="{A90969E0-06CB-4AFD-9A72-04915268539C}"/>
                  </a:ext>
                </a:extLst>
              </p:cNvPr>
              <p:cNvSpPr>
                <a:spLocks/>
              </p:cNvSpPr>
              <p:nvPr/>
            </p:nvSpPr>
            <p:spPr bwMode="auto">
              <a:xfrm>
                <a:off x="9134131" y="1625618"/>
                <a:ext cx="75761" cy="24301"/>
              </a:xfrm>
              <a:custGeom>
                <a:avLst/>
                <a:gdLst>
                  <a:gd name="T0" fmla="*/ 20 w 20"/>
                  <a:gd name="T1" fmla="*/ 3 h 7"/>
                  <a:gd name="T2" fmla="*/ 10 w 20"/>
                  <a:gd name="T3" fmla="*/ 1 h 7"/>
                  <a:gd name="T4" fmla="*/ 0 w 20"/>
                  <a:gd name="T5" fmla="*/ 4 h 7"/>
                  <a:gd name="T6" fmla="*/ 10 w 20"/>
                  <a:gd name="T7" fmla="*/ 7 h 7"/>
                  <a:gd name="T8" fmla="*/ 20 w 20"/>
                  <a:gd name="T9" fmla="*/ 3 h 7"/>
                </a:gdLst>
                <a:ahLst/>
                <a:cxnLst>
                  <a:cxn ang="0">
                    <a:pos x="T0" y="T1"/>
                  </a:cxn>
                  <a:cxn ang="0">
                    <a:pos x="T2" y="T3"/>
                  </a:cxn>
                  <a:cxn ang="0">
                    <a:pos x="T4" y="T5"/>
                  </a:cxn>
                  <a:cxn ang="0">
                    <a:pos x="T6" y="T7"/>
                  </a:cxn>
                  <a:cxn ang="0">
                    <a:pos x="T8" y="T9"/>
                  </a:cxn>
                </a:cxnLst>
                <a:rect l="0" t="0" r="r" b="b"/>
                <a:pathLst>
                  <a:path w="20" h="7">
                    <a:moveTo>
                      <a:pt x="20" y="3"/>
                    </a:moveTo>
                    <a:cubicBezTo>
                      <a:pt x="16" y="1"/>
                      <a:pt x="13" y="0"/>
                      <a:pt x="10" y="1"/>
                    </a:cubicBezTo>
                    <a:cubicBezTo>
                      <a:pt x="5" y="1"/>
                      <a:pt x="4" y="0"/>
                      <a:pt x="0" y="4"/>
                    </a:cubicBezTo>
                    <a:cubicBezTo>
                      <a:pt x="3" y="5"/>
                      <a:pt x="6" y="6"/>
                      <a:pt x="10" y="7"/>
                    </a:cubicBezTo>
                    <a:cubicBezTo>
                      <a:pt x="14" y="6"/>
                      <a:pt x="16" y="5"/>
                      <a:pt x="2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98" name="Freeform 193">
                <a:extLst>
                  <a:ext uri="{FF2B5EF4-FFF2-40B4-BE49-F238E27FC236}">
                    <a16:creationId xmlns:a16="http://schemas.microsoft.com/office/drawing/2014/main" id="{9E79C5D4-2E02-4DFD-8BD7-56F69A628489}"/>
                  </a:ext>
                </a:extLst>
              </p:cNvPr>
              <p:cNvSpPr>
                <a:spLocks/>
              </p:cNvSpPr>
              <p:nvPr/>
            </p:nvSpPr>
            <p:spPr bwMode="auto">
              <a:xfrm>
                <a:off x="8965778" y="1633719"/>
                <a:ext cx="126267" cy="40501"/>
              </a:xfrm>
              <a:custGeom>
                <a:avLst/>
                <a:gdLst>
                  <a:gd name="T0" fmla="*/ 15 w 33"/>
                  <a:gd name="T1" fmla="*/ 4 h 11"/>
                  <a:gd name="T2" fmla="*/ 8 w 33"/>
                  <a:gd name="T3" fmla="*/ 9 h 11"/>
                  <a:gd name="T4" fmla="*/ 20 w 33"/>
                  <a:gd name="T5" fmla="*/ 11 h 11"/>
                  <a:gd name="T6" fmla="*/ 19 w 33"/>
                  <a:gd name="T7" fmla="*/ 7 h 11"/>
                  <a:gd name="T8" fmla="*/ 33 w 33"/>
                  <a:gd name="T9" fmla="*/ 3 h 11"/>
                  <a:gd name="T10" fmla="*/ 25 w 33"/>
                  <a:gd name="T11" fmla="*/ 1 h 11"/>
                  <a:gd name="T12" fmla="*/ 16 w 33"/>
                  <a:gd name="T13" fmla="*/ 2 h 11"/>
                  <a:gd name="T14" fmla="*/ 0 w 33"/>
                  <a:gd name="T15" fmla="*/ 5 h 11"/>
                  <a:gd name="T16" fmla="*/ 6 w 33"/>
                  <a:gd name="T17" fmla="*/ 6 h 11"/>
                  <a:gd name="T18" fmla="*/ 15 w 33"/>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1">
                    <a:moveTo>
                      <a:pt x="15" y="4"/>
                    </a:moveTo>
                    <a:cubicBezTo>
                      <a:pt x="13" y="5"/>
                      <a:pt x="11" y="8"/>
                      <a:pt x="8" y="9"/>
                    </a:cubicBezTo>
                    <a:cubicBezTo>
                      <a:pt x="13" y="10"/>
                      <a:pt x="15" y="11"/>
                      <a:pt x="20" y="11"/>
                    </a:cubicBezTo>
                    <a:cubicBezTo>
                      <a:pt x="20" y="10"/>
                      <a:pt x="19" y="8"/>
                      <a:pt x="19" y="7"/>
                    </a:cubicBezTo>
                    <a:cubicBezTo>
                      <a:pt x="23" y="5"/>
                      <a:pt x="28" y="4"/>
                      <a:pt x="33" y="3"/>
                    </a:cubicBezTo>
                    <a:cubicBezTo>
                      <a:pt x="30" y="1"/>
                      <a:pt x="28" y="0"/>
                      <a:pt x="25" y="1"/>
                    </a:cubicBezTo>
                    <a:cubicBezTo>
                      <a:pt x="23" y="1"/>
                      <a:pt x="20" y="3"/>
                      <a:pt x="16" y="2"/>
                    </a:cubicBezTo>
                    <a:cubicBezTo>
                      <a:pt x="11" y="1"/>
                      <a:pt x="6" y="3"/>
                      <a:pt x="0" y="5"/>
                    </a:cubicBezTo>
                    <a:cubicBezTo>
                      <a:pt x="2" y="5"/>
                      <a:pt x="4" y="5"/>
                      <a:pt x="6" y="6"/>
                    </a:cubicBezTo>
                    <a:cubicBezTo>
                      <a:pt x="9" y="5"/>
                      <a:pt x="13" y="5"/>
                      <a:pt x="1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99" name="Freeform 194">
                <a:extLst>
                  <a:ext uri="{FF2B5EF4-FFF2-40B4-BE49-F238E27FC236}">
                    <a16:creationId xmlns:a16="http://schemas.microsoft.com/office/drawing/2014/main" id="{EC211C23-A93F-4B31-ACFF-32ED7C63054F}"/>
                  </a:ext>
                </a:extLst>
              </p:cNvPr>
              <p:cNvSpPr>
                <a:spLocks/>
              </p:cNvSpPr>
              <p:nvPr/>
            </p:nvSpPr>
            <p:spPr bwMode="auto">
              <a:xfrm>
                <a:off x="9159381" y="1585117"/>
                <a:ext cx="67341" cy="36453"/>
              </a:xfrm>
              <a:custGeom>
                <a:avLst/>
                <a:gdLst>
                  <a:gd name="T0" fmla="*/ 15 w 18"/>
                  <a:gd name="T1" fmla="*/ 8 h 10"/>
                  <a:gd name="T2" fmla="*/ 11 w 18"/>
                  <a:gd name="T3" fmla="*/ 4 h 10"/>
                  <a:gd name="T4" fmla="*/ 18 w 18"/>
                  <a:gd name="T5" fmla="*/ 2 h 10"/>
                  <a:gd name="T6" fmla="*/ 9 w 18"/>
                  <a:gd name="T7" fmla="*/ 3 h 10"/>
                  <a:gd name="T8" fmla="*/ 0 w 18"/>
                  <a:gd name="T9" fmla="*/ 9 h 10"/>
                  <a:gd name="T10" fmla="*/ 8 w 18"/>
                  <a:gd name="T11" fmla="*/ 10 h 10"/>
                  <a:gd name="T12" fmla="*/ 15 w 18"/>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15" y="8"/>
                    </a:moveTo>
                    <a:cubicBezTo>
                      <a:pt x="13" y="6"/>
                      <a:pt x="12" y="5"/>
                      <a:pt x="11" y="4"/>
                    </a:cubicBezTo>
                    <a:cubicBezTo>
                      <a:pt x="13" y="3"/>
                      <a:pt x="16" y="2"/>
                      <a:pt x="18" y="2"/>
                    </a:cubicBezTo>
                    <a:cubicBezTo>
                      <a:pt x="14" y="1"/>
                      <a:pt x="12" y="0"/>
                      <a:pt x="9" y="3"/>
                    </a:cubicBezTo>
                    <a:cubicBezTo>
                      <a:pt x="6" y="5"/>
                      <a:pt x="3" y="7"/>
                      <a:pt x="0" y="9"/>
                    </a:cubicBezTo>
                    <a:cubicBezTo>
                      <a:pt x="3" y="10"/>
                      <a:pt x="5" y="10"/>
                      <a:pt x="8" y="10"/>
                    </a:cubicBezTo>
                    <a:cubicBezTo>
                      <a:pt x="10" y="9"/>
                      <a:pt x="12" y="8"/>
                      <a:pt x="1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00" name="Freeform 195">
                <a:extLst>
                  <a:ext uri="{FF2B5EF4-FFF2-40B4-BE49-F238E27FC236}">
                    <a16:creationId xmlns:a16="http://schemas.microsoft.com/office/drawing/2014/main" id="{BC9DAFD9-DC47-43A4-A474-EC1EAA4CE9EB}"/>
                  </a:ext>
                </a:extLst>
              </p:cNvPr>
              <p:cNvSpPr>
                <a:spLocks/>
              </p:cNvSpPr>
              <p:nvPr/>
            </p:nvSpPr>
            <p:spPr bwMode="auto">
              <a:xfrm>
                <a:off x="8485970" y="2091383"/>
                <a:ext cx="16835" cy="8100"/>
              </a:xfrm>
              <a:custGeom>
                <a:avLst/>
                <a:gdLst>
                  <a:gd name="T0" fmla="*/ 4 w 4"/>
                  <a:gd name="T1" fmla="*/ 0 h 2"/>
                  <a:gd name="T2" fmla="*/ 0 w 4"/>
                  <a:gd name="T3" fmla="*/ 2 h 2"/>
                  <a:gd name="T4" fmla="*/ 1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2" y="0"/>
                      <a:pt x="0" y="0"/>
                      <a:pt x="0" y="2"/>
                    </a:cubicBezTo>
                    <a:cubicBezTo>
                      <a:pt x="0" y="2"/>
                      <a:pt x="1" y="2"/>
                      <a:pt x="1" y="2"/>
                    </a:cubicBezTo>
                    <a:cubicBezTo>
                      <a:pt x="2" y="2"/>
                      <a:pt x="3" y="2"/>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01" name="Freeform 196">
                <a:extLst>
                  <a:ext uri="{FF2B5EF4-FFF2-40B4-BE49-F238E27FC236}">
                    <a16:creationId xmlns:a16="http://schemas.microsoft.com/office/drawing/2014/main" id="{BD427951-9EA8-423B-809D-25C425448D8E}"/>
                  </a:ext>
                </a:extLst>
              </p:cNvPr>
              <p:cNvSpPr>
                <a:spLocks/>
              </p:cNvSpPr>
              <p:nvPr/>
            </p:nvSpPr>
            <p:spPr bwMode="auto">
              <a:xfrm>
                <a:off x="9100460" y="1653968"/>
                <a:ext cx="42091" cy="20252"/>
              </a:xfrm>
              <a:custGeom>
                <a:avLst/>
                <a:gdLst>
                  <a:gd name="T0" fmla="*/ 11 w 11"/>
                  <a:gd name="T1" fmla="*/ 2 h 6"/>
                  <a:gd name="T2" fmla="*/ 0 w 11"/>
                  <a:gd name="T3" fmla="*/ 4 h 6"/>
                  <a:gd name="T4" fmla="*/ 7 w 11"/>
                  <a:gd name="T5" fmla="*/ 6 h 6"/>
                  <a:gd name="T6" fmla="*/ 11 w 11"/>
                  <a:gd name="T7" fmla="*/ 2 h 6"/>
                </a:gdLst>
                <a:ahLst/>
                <a:cxnLst>
                  <a:cxn ang="0">
                    <a:pos x="T0" y="T1"/>
                  </a:cxn>
                  <a:cxn ang="0">
                    <a:pos x="T2" y="T3"/>
                  </a:cxn>
                  <a:cxn ang="0">
                    <a:pos x="T4" y="T5"/>
                  </a:cxn>
                  <a:cxn ang="0">
                    <a:pos x="T6" y="T7"/>
                  </a:cxn>
                </a:cxnLst>
                <a:rect l="0" t="0" r="r" b="b"/>
                <a:pathLst>
                  <a:path w="11" h="6">
                    <a:moveTo>
                      <a:pt x="11" y="2"/>
                    </a:moveTo>
                    <a:cubicBezTo>
                      <a:pt x="6" y="0"/>
                      <a:pt x="5" y="0"/>
                      <a:pt x="0" y="4"/>
                    </a:cubicBezTo>
                    <a:cubicBezTo>
                      <a:pt x="2" y="5"/>
                      <a:pt x="5" y="5"/>
                      <a:pt x="7" y="6"/>
                    </a:cubicBezTo>
                    <a:cubicBezTo>
                      <a:pt x="8" y="4"/>
                      <a:pt x="9" y="4"/>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02" name="Freeform 197">
                <a:extLst>
                  <a:ext uri="{FF2B5EF4-FFF2-40B4-BE49-F238E27FC236}">
                    <a16:creationId xmlns:a16="http://schemas.microsoft.com/office/drawing/2014/main" id="{5CD56628-1574-4406-BE4A-3EF6468A2903}"/>
                  </a:ext>
                </a:extLst>
              </p:cNvPr>
              <p:cNvSpPr>
                <a:spLocks/>
              </p:cNvSpPr>
              <p:nvPr/>
            </p:nvSpPr>
            <p:spPr bwMode="auto">
              <a:xfrm>
                <a:off x="8023002" y="2472096"/>
                <a:ext cx="159938" cy="251108"/>
              </a:xfrm>
              <a:custGeom>
                <a:avLst/>
                <a:gdLst>
                  <a:gd name="T0" fmla="*/ 32 w 42"/>
                  <a:gd name="T1" fmla="*/ 47 h 70"/>
                  <a:gd name="T2" fmla="*/ 32 w 42"/>
                  <a:gd name="T3" fmla="*/ 41 h 70"/>
                  <a:gd name="T4" fmla="*/ 14 w 42"/>
                  <a:gd name="T5" fmla="*/ 22 h 70"/>
                  <a:gd name="T6" fmla="*/ 22 w 42"/>
                  <a:gd name="T7" fmla="*/ 9 h 70"/>
                  <a:gd name="T8" fmla="*/ 11 w 42"/>
                  <a:gd name="T9" fmla="*/ 10 h 70"/>
                  <a:gd name="T10" fmla="*/ 10 w 42"/>
                  <a:gd name="T11" fmla="*/ 6 h 70"/>
                  <a:gd name="T12" fmla="*/ 16 w 42"/>
                  <a:gd name="T13" fmla="*/ 0 h 70"/>
                  <a:gd name="T14" fmla="*/ 8 w 42"/>
                  <a:gd name="T15" fmla="*/ 2 h 70"/>
                  <a:gd name="T16" fmla="*/ 5 w 42"/>
                  <a:gd name="T17" fmla="*/ 4 h 70"/>
                  <a:gd name="T18" fmla="*/ 6 w 42"/>
                  <a:gd name="T19" fmla="*/ 7 h 70"/>
                  <a:gd name="T20" fmla="*/ 4 w 42"/>
                  <a:gd name="T21" fmla="*/ 10 h 70"/>
                  <a:gd name="T22" fmla="*/ 4 w 42"/>
                  <a:gd name="T23" fmla="*/ 11 h 70"/>
                  <a:gd name="T24" fmla="*/ 4 w 42"/>
                  <a:gd name="T25" fmla="*/ 12 h 70"/>
                  <a:gd name="T26" fmla="*/ 0 w 42"/>
                  <a:gd name="T27" fmla="*/ 18 h 70"/>
                  <a:gd name="T28" fmla="*/ 2 w 42"/>
                  <a:gd name="T29" fmla="*/ 17 h 70"/>
                  <a:gd name="T30" fmla="*/ 6 w 42"/>
                  <a:gd name="T31" fmla="*/ 16 h 70"/>
                  <a:gd name="T32" fmla="*/ 4 w 42"/>
                  <a:gd name="T33" fmla="*/ 26 h 70"/>
                  <a:gd name="T34" fmla="*/ 4 w 42"/>
                  <a:gd name="T35" fmla="*/ 25 h 70"/>
                  <a:gd name="T36" fmla="*/ 8 w 42"/>
                  <a:gd name="T37" fmla="*/ 21 h 70"/>
                  <a:gd name="T38" fmla="*/ 7 w 42"/>
                  <a:gd name="T39" fmla="*/ 25 h 70"/>
                  <a:gd name="T40" fmla="*/ 7 w 42"/>
                  <a:gd name="T41" fmla="*/ 33 h 70"/>
                  <a:gd name="T42" fmla="*/ 9 w 42"/>
                  <a:gd name="T43" fmla="*/ 31 h 70"/>
                  <a:gd name="T44" fmla="*/ 17 w 42"/>
                  <a:gd name="T45" fmla="*/ 37 h 70"/>
                  <a:gd name="T46" fmla="*/ 17 w 42"/>
                  <a:gd name="T47" fmla="*/ 44 h 70"/>
                  <a:gd name="T48" fmla="*/ 16 w 42"/>
                  <a:gd name="T49" fmla="*/ 44 h 70"/>
                  <a:gd name="T50" fmla="*/ 9 w 42"/>
                  <a:gd name="T51" fmla="*/ 43 h 70"/>
                  <a:gd name="T52" fmla="*/ 11 w 42"/>
                  <a:gd name="T53" fmla="*/ 47 h 70"/>
                  <a:gd name="T54" fmla="*/ 6 w 42"/>
                  <a:gd name="T55" fmla="*/ 54 h 70"/>
                  <a:gd name="T56" fmla="*/ 11 w 42"/>
                  <a:gd name="T57" fmla="*/ 56 h 70"/>
                  <a:gd name="T58" fmla="*/ 14 w 42"/>
                  <a:gd name="T59" fmla="*/ 58 h 70"/>
                  <a:gd name="T60" fmla="*/ 16 w 42"/>
                  <a:gd name="T61" fmla="*/ 60 h 70"/>
                  <a:gd name="T62" fmla="*/ 4 w 42"/>
                  <a:gd name="T63" fmla="*/ 68 h 70"/>
                  <a:gd name="T64" fmla="*/ 20 w 42"/>
                  <a:gd name="T65" fmla="*/ 64 h 70"/>
                  <a:gd name="T66" fmla="*/ 28 w 42"/>
                  <a:gd name="T67" fmla="*/ 64 h 70"/>
                  <a:gd name="T68" fmla="*/ 34 w 42"/>
                  <a:gd name="T69" fmla="*/ 5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70">
                    <a:moveTo>
                      <a:pt x="40" y="49"/>
                    </a:moveTo>
                    <a:cubicBezTo>
                      <a:pt x="41" y="44"/>
                      <a:pt x="33" y="48"/>
                      <a:pt x="32" y="47"/>
                    </a:cubicBezTo>
                    <a:cubicBezTo>
                      <a:pt x="35" y="44"/>
                      <a:pt x="30" y="40"/>
                      <a:pt x="28" y="40"/>
                    </a:cubicBezTo>
                    <a:cubicBezTo>
                      <a:pt x="30" y="40"/>
                      <a:pt x="31" y="40"/>
                      <a:pt x="32" y="41"/>
                    </a:cubicBezTo>
                    <a:cubicBezTo>
                      <a:pt x="31" y="35"/>
                      <a:pt x="26" y="35"/>
                      <a:pt x="25" y="30"/>
                    </a:cubicBezTo>
                    <a:cubicBezTo>
                      <a:pt x="23" y="23"/>
                      <a:pt x="20" y="23"/>
                      <a:pt x="14" y="22"/>
                    </a:cubicBezTo>
                    <a:cubicBezTo>
                      <a:pt x="16" y="21"/>
                      <a:pt x="17" y="20"/>
                      <a:pt x="18" y="21"/>
                    </a:cubicBezTo>
                    <a:cubicBezTo>
                      <a:pt x="16" y="16"/>
                      <a:pt x="24" y="12"/>
                      <a:pt x="22" y="9"/>
                    </a:cubicBezTo>
                    <a:cubicBezTo>
                      <a:pt x="21" y="7"/>
                      <a:pt x="12" y="8"/>
                      <a:pt x="11" y="10"/>
                    </a:cubicBezTo>
                    <a:cubicBezTo>
                      <a:pt x="11" y="10"/>
                      <a:pt x="11" y="10"/>
                      <a:pt x="11" y="10"/>
                    </a:cubicBezTo>
                    <a:cubicBezTo>
                      <a:pt x="11" y="9"/>
                      <a:pt x="11" y="8"/>
                      <a:pt x="12" y="8"/>
                    </a:cubicBezTo>
                    <a:cubicBezTo>
                      <a:pt x="11" y="7"/>
                      <a:pt x="11" y="7"/>
                      <a:pt x="10" y="6"/>
                    </a:cubicBezTo>
                    <a:cubicBezTo>
                      <a:pt x="11" y="7"/>
                      <a:pt x="11" y="6"/>
                      <a:pt x="11" y="7"/>
                    </a:cubicBezTo>
                    <a:cubicBezTo>
                      <a:pt x="12" y="4"/>
                      <a:pt x="16" y="4"/>
                      <a:pt x="16" y="0"/>
                    </a:cubicBezTo>
                    <a:cubicBezTo>
                      <a:pt x="14" y="0"/>
                      <a:pt x="11" y="0"/>
                      <a:pt x="9" y="2"/>
                    </a:cubicBezTo>
                    <a:cubicBezTo>
                      <a:pt x="9" y="1"/>
                      <a:pt x="9" y="1"/>
                      <a:pt x="8" y="2"/>
                    </a:cubicBezTo>
                    <a:cubicBezTo>
                      <a:pt x="7" y="0"/>
                      <a:pt x="6" y="2"/>
                      <a:pt x="7" y="4"/>
                    </a:cubicBezTo>
                    <a:cubicBezTo>
                      <a:pt x="6" y="4"/>
                      <a:pt x="6" y="4"/>
                      <a:pt x="5" y="4"/>
                    </a:cubicBezTo>
                    <a:cubicBezTo>
                      <a:pt x="5" y="4"/>
                      <a:pt x="5" y="4"/>
                      <a:pt x="4" y="5"/>
                    </a:cubicBezTo>
                    <a:cubicBezTo>
                      <a:pt x="6" y="6"/>
                      <a:pt x="6" y="6"/>
                      <a:pt x="6" y="7"/>
                    </a:cubicBezTo>
                    <a:cubicBezTo>
                      <a:pt x="6" y="6"/>
                      <a:pt x="4" y="6"/>
                      <a:pt x="3" y="7"/>
                    </a:cubicBezTo>
                    <a:cubicBezTo>
                      <a:pt x="4" y="8"/>
                      <a:pt x="4" y="9"/>
                      <a:pt x="4" y="10"/>
                    </a:cubicBezTo>
                    <a:cubicBezTo>
                      <a:pt x="4" y="10"/>
                      <a:pt x="3" y="10"/>
                      <a:pt x="2" y="9"/>
                    </a:cubicBezTo>
                    <a:cubicBezTo>
                      <a:pt x="2" y="10"/>
                      <a:pt x="3" y="10"/>
                      <a:pt x="4" y="11"/>
                    </a:cubicBezTo>
                    <a:cubicBezTo>
                      <a:pt x="4" y="11"/>
                      <a:pt x="4" y="11"/>
                      <a:pt x="3" y="11"/>
                    </a:cubicBezTo>
                    <a:cubicBezTo>
                      <a:pt x="4" y="12"/>
                      <a:pt x="4" y="12"/>
                      <a:pt x="4" y="12"/>
                    </a:cubicBezTo>
                    <a:cubicBezTo>
                      <a:pt x="3" y="12"/>
                      <a:pt x="3" y="14"/>
                      <a:pt x="2" y="15"/>
                    </a:cubicBezTo>
                    <a:cubicBezTo>
                      <a:pt x="2" y="16"/>
                      <a:pt x="0" y="16"/>
                      <a:pt x="0" y="18"/>
                    </a:cubicBezTo>
                    <a:cubicBezTo>
                      <a:pt x="2" y="18"/>
                      <a:pt x="2" y="19"/>
                      <a:pt x="0" y="19"/>
                    </a:cubicBezTo>
                    <a:cubicBezTo>
                      <a:pt x="2" y="21"/>
                      <a:pt x="5" y="19"/>
                      <a:pt x="2" y="17"/>
                    </a:cubicBezTo>
                    <a:cubicBezTo>
                      <a:pt x="4" y="19"/>
                      <a:pt x="5" y="17"/>
                      <a:pt x="6" y="16"/>
                    </a:cubicBezTo>
                    <a:cubicBezTo>
                      <a:pt x="6" y="16"/>
                      <a:pt x="6" y="16"/>
                      <a:pt x="6" y="16"/>
                    </a:cubicBezTo>
                    <a:cubicBezTo>
                      <a:pt x="4" y="17"/>
                      <a:pt x="4" y="20"/>
                      <a:pt x="4" y="22"/>
                    </a:cubicBezTo>
                    <a:cubicBezTo>
                      <a:pt x="3" y="24"/>
                      <a:pt x="4" y="24"/>
                      <a:pt x="4" y="26"/>
                    </a:cubicBezTo>
                    <a:cubicBezTo>
                      <a:pt x="3" y="27"/>
                      <a:pt x="2" y="27"/>
                      <a:pt x="3" y="28"/>
                    </a:cubicBezTo>
                    <a:cubicBezTo>
                      <a:pt x="5" y="29"/>
                      <a:pt x="4" y="26"/>
                      <a:pt x="4" y="25"/>
                    </a:cubicBezTo>
                    <a:cubicBezTo>
                      <a:pt x="5" y="23"/>
                      <a:pt x="4" y="21"/>
                      <a:pt x="7" y="20"/>
                    </a:cubicBezTo>
                    <a:cubicBezTo>
                      <a:pt x="4" y="22"/>
                      <a:pt x="6" y="25"/>
                      <a:pt x="8" y="21"/>
                    </a:cubicBezTo>
                    <a:cubicBezTo>
                      <a:pt x="8" y="21"/>
                      <a:pt x="8" y="22"/>
                      <a:pt x="9" y="23"/>
                    </a:cubicBezTo>
                    <a:cubicBezTo>
                      <a:pt x="7" y="23"/>
                      <a:pt x="7" y="23"/>
                      <a:pt x="7" y="25"/>
                    </a:cubicBezTo>
                    <a:cubicBezTo>
                      <a:pt x="8" y="27"/>
                      <a:pt x="8" y="26"/>
                      <a:pt x="7" y="29"/>
                    </a:cubicBezTo>
                    <a:cubicBezTo>
                      <a:pt x="7" y="31"/>
                      <a:pt x="5" y="31"/>
                      <a:pt x="7" y="33"/>
                    </a:cubicBezTo>
                    <a:cubicBezTo>
                      <a:pt x="7" y="33"/>
                      <a:pt x="7" y="32"/>
                      <a:pt x="7" y="31"/>
                    </a:cubicBezTo>
                    <a:cubicBezTo>
                      <a:pt x="9" y="32"/>
                      <a:pt x="11" y="33"/>
                      <a:pt x="9" y="31"/>
                    </a:cubicBezTo>
                    <a:cubicBezTo>
                      <a:pt x="11" y="33"/>
                      <a:pt x="14" y="30"/>
                      <a:pt x="16" y="31"/>
                    </a:cubicBezTo>
                    <a:cubicBezTo>
                      <a:pt x="12" y="31"/>
                      <a:pt x="14" y="39"/>
                      <a:pt x="17" y="37"/>
                    </a:cubicBezTo>
                    <a:cubicBezTo>
                      <a:pt x="16" y="39"/>
                      <a:pt x="16" y="43"/>
                      <a:pt x="18" y="43"/>
                    </a:cubicBezTo>
                    <a:cubicBezTo>
                      <a:pt x="17" y="44"/>
                      <a:pt x="17" y="44"/>
                      <a:pt x="17" y="44"/>
                    </a:cubicBezTo>
                    <a:cubicBezTo>
                      <a:pt x="16" y="43"/>
                      <a:pt x="16" y="43"/>
                      <a:pt x="16" y="43"/>
                    </a:cubicBezTo>
                    <a:cubicBezTo>
                      <a:pt x="16" y="43"/>
                      <a:pt x="16" y="43"/>
                      <a:pt x="16" y="44"/>
                    </a:cubicBezTo>
                    <a:cubicBezTo>
                      <a:pt x="14" y="44"/>
                      <a:pt x="13" y="43"/>
                      <a:pt x="11" y="44"/>
                    </a:cubicBezTo>
                    <a:cubicBezTo>
                      <a:pt x="11" y="43"/>
                      <a:pt x="10" y="43"/>
                      <a:pt x="9" y="43"/>
                    </a:cubicBezTo>
                    <a:cubicBezTo>
                      <a:pt x="11" y="45"/>
                      <a:pt x="9" y="46"/>
                      <a:pt x="8" y="48"/>
                    </a:cubicBezTo>
                    <a:cubicBezTo>
                      <a:pt x="9" y="48"/>
                      <a:pt x="10" y="47"/>
                      <a:pt x="11" y="47"/>
                    </a:cubicBezTo>
                    <a:cubicBezTo>
                      <a:pt x="11" y="49"/>
                      <a:pt x="13" y="50"/>
                      <a:pt x="11" y="52"/>
                    </a:cubicBezTo>
                    <a:cubicBezTo>
                      <a:pt x="10" y="53"/>
                      <a:pt x="7" y="54"/>
                      <a:pt x="6" y="54"/>
                    </a:cubicBezTo>
                    <a:cubicBezTo>
                      <a:pt x="6" y="55"/>
                      <a:pt x="6" y="55"/>
                      <a:pt x="6" y="56"/>
                    </a:cubicBezTo>
                    <a:cubicBezTo>
                      <a:pt x="7" y="58"/>
                      <a:pt x="9" y="55"/>
                      <a:pt x="11" y="56"/>
                    </a:cubicBezTo>
                    <a:cubicBezTo>
                      <a:pt x="11" y="56"/>
                      <a:pt x="11" y="57"/>
                      <a:pt x="10" y="57"/>
                    </a:cubicBezTo>
                    <a:cubicBezTo>
                      <a:pt x="11" y="57"/>
                      <a:pt x="14" y="58"/>
                      <a:pt x="14" y="58"/>
                    </a:cubicBezTo>
                    <a:cubicBezTo>
                      <a:pt x="16" y="58"/>
                      <a:pt x="17" y="57"/>
                      <a:pt x="19" y="56"/>
                    </a:cubicBezTo>
                    <a:cubicBezTo>
                      <a:pt x="18" y="58"/>
                      <a:pt x="17" y="59"/>
                      <a:pt x="16" y="60"/>
                    </a:cubicBezTo>
                    <a:cubicBezTo>
                      <a:pt x="13" y="60"/>
                      <a:pt x="10" y="58"/>
                      <a:pt x="9" y="62"/>
                    </a:cubicBezTo>
                    <a:cubicBezTo>
                      <a:pt x="9" y="65"/>
                      <a:pt x="5" y="66"/>
                      <a:pt x="4" y="68"/>
                    </a:cubicBezTo>
                    <a:cubicBezTo>
                      <a:pt x="6" y="70"/>
                      <a:pt x="9" y="64"/>
                      <a:pt x="13" y="68"/>
                    </a:cubicBezTo>
                    <a:cubicBezTo>
                      <a:pt x="15" y="62"/>
                      <a:pt x="16" y="66"/>
                      <a:pt x="20" y="64"/>
                    </a:cubicBezTo>
                    <a:cubicBezTo>
                      <a:pt x="21" y="64"/>
                      <a:pt x="23" y="62"/>
                      <a:pt x="25" y="62"/>
                    </a:cubicBezTo>
                    <a:cubicBezTo>
                      <a:pt x="27" y="62"/>
                      <a:pt x="27" y="64"/>
                      <a:pt x="28" y="64"/>
                    </a:cubicBezTo>
                    <a:cubicBezTo>
                      <a:pt x="32" y="62"/>
                      <a:pt x="34" y="63"/>
                      <a:pt x="37" y="61"/>
                    </a:cubicBezTo>
                    <a:cubicBezTo>
                      <a:pt x="42" y="60"/>
                      <a:pt x="35" y="58"/>
                      <a:pt x="34" y="58"/>
                    </a:cubicBezTo>
                    <a:cubicBezTo>
                      <a:pt x="37" y="55"/>
                      <a:pt x="39" y="54"/>
                      <a:pt x="4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03" name="Freeform 198">
                <a:extLst>
                  <a:ext uri="{FF2B5EF4-FFF2-40B4-BE49-F238E27FC236}">
                    <a16:creationId xmlns:a16="http://schemas.microsoft.com/office/drawing/2014/main" id="{4DE05A2D-9153-44D6-BDE3-751EFF5F28BE}"/>
                  </a:ext>
                </a:extLst>
              </p:cNvPr>
              <p:cNvSpPr>
                <a:spLocks/>
              </p:cNvSpPr>
              <p:nvPr/>
            </p:nvSpPr>
            <p:spPr bwMode="auto">
              <a:xfrm>
                <a:off x="8393379" y="2152136"/>
                <a:ext cx="8420" cy="12152"/>
              </a:xfrm>
              <a:custGeom>
                <a:avLst/>
                <a:gdLst>
                  <a:gd name="T0" fmla="*/ 0 w 4"/>
                  <a:gd name="T1" fmla="*/ 3 h 3"/>
                  <a:gd name="T2" fmla="*/ 4 w 4"/>
                  <a:gd name="T3" fmla="*/ 1 h 3"/>
                  <a:gd name="T4" fmla="*/ 0 w 4"/>
                  <a:gd name="T5" fmla="*/ 2 h 3"/>
                  <a:gd name="T6" fmla="*/ 0 w 4"/>
                  <a:gd name="T7" fmla="*/ 3 h 3"/>
                </a:gdLst>
                <a:ahLst/>
                <a:cxnLst>
                  <a:cxn ang="0">
                    <a:pos x="T0" y="T1"/>
                  </a:cxn>
                  <a:cxn ang="0">
                    <a:pos x="T2" y="T3"/>
                  </a:cxn>
                  <a:cxn ang="0">
                    <a:pos x="T4" y="T5"/>
                  </a:cxn>
                  <a:cxn ang="0">
                    <a:pos x="T6" y="T7"/>
                  </a:cxn>
                </a:cxnLst>
                <a:rect l="0" t="0" r="r" b="b"/>
                <a:pathLst>
                  <a:path w="4" h="3">
                    <a:moveTo>
                      <a:pt x="0" y="3"/>
                    </a:moveTo>
                    <a:cubicBezTo>
                      <a:pt x="2" y="3"/>
                      <a:pt x="3" y="2"/>
                      <a:pt x="4" y="1"/>
                    </a:cubicBezTo>
                    <a:cubicBezTo>
                      <a:pt x="2" y="0"/>
                      <a:pt x="2" y="0"/>
                      <a:pt x="0" y="2"/>
                    </a:cubicBezTo>
                    <a:cubicBezTo>
                      <a:pt x="0" y="2"/>
                      <a:pt x="0"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04" name="Freeform 199">
                <a:extLst>
                  <a:ext uri="{FF2B5EF4-FFF2-40B4-BE49-F238E27FC236}">
                    <a16:creationId xmlns:a16="http://schemas.microsoft.com/office/drawing/2014/main" id="{0E676578-44E3-439E-8299-9C8B3DF6AC14}"/>
                  </a:ext>
                </a:extLst>
              </p:cNvPr>
              <p:cNvSpPr>
                <a:spLocks/>
              </p:cNvSpPr>
              <p:nvPr/>
            </p:nvSpPr>
            <p:spPr bwMode="auto">
              <a:xfrm>
                <a:off x="8427049" y="2119735"/>
                <a:ext cx="8420" cy="16201"/>
              </a:xfrm>
              <a:custGeom>
                <a:avLst/>
                <a:gdLst>
                  <a:gd name="T0" fmla="*/ 4 w 4"/>
                  <a:gd name="T1" fmla="*/ 1 h 4"/>
                  <a:gd name="T2" fmla="*/ 4 w 4"/>
                  <a:gd name="T3" fmla="*/ 0 h 4"/>
                  <a:gd name="T4" fmla="*/ 1 w 4"/>
                  <a:gd name="T5" fmla="*/ 4 h 4"/>
                  <a:gd name="T6" fmla="*/ 4 w 4"/>
                  <a:gd name="T7" fmla="*/ 1 h 4"/>
                </a:gdLst>
                <a:ahLst/>
                <a:cxnLst>
                  <a:cxn ang="0">
                    <a:pos x="T0" y="T1"/>
                  </a:cxn>
                  <a:cxn ang="0">
                    <a:pos x="T2" y="T3"/>
                  </a:cxn>
                  <a:cxn ang="0">
                    <a:pos x="T4" y="T5"/>
                  </a:cxn>
                  <a:cxn ang="0">
                    <a:pos x="T6" y="T7"/>
                  </a:cxn>
                </a:cxnLst>
                <a:rect l="0" t="0" r="r" b="b"/>
                <a:pathLst>
                  <a:path w="4" h="4">
                    <a:moveTo>
                      <a:pt x="4" y="1"/>
                    </a:moveTo>
                    <a:cubicBezTo>
                      <a:pt x="4" y="0"/>
                      <a:pt x="4" y="0"/>
                      <a:pt x="4" y="0"/>
                    </a:cubicBezTo>
                    <a:cubicBezTo>
                      <a:pt x="3" y="1"/>
                      <a:pt x="0" y="1"/>
                      <a:pt x="1" y="4"/>
                    </a:cubicBezTo>
                    <a:cubicBezTo>
                      <a:pt x="2" y="3"/>
                      <a:pt x="3" y="2"/>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05" name="Freeform 200">
                <a:extLst>
                  <a:ext uri="{FF2B5EF4-FFF2-40B4-BE49-F238E27FC236}">
                    <a16:creationId xmlns:a16="http://schemas.microsoft.com/office/drawing/2014/main" id="{745C2EAE-CE6D-49B8-9CCF-FC879D629DBB}"/>
                  </a:ext>
                </a:extLst>
              </p:cNvPr>
              <p:cNvSpPr>
                <a:spLocks/>
              </p:cNvSpPr>
              <p:nvPr/>
            </p:nvSpPr>
            <p:spPr bwMode="auto">
              <a:xfrm>
                <a:off x="8477555" y="2099483"/>
                <a:ext cx="16835" cy="12152"/>
              </a:xfrm>
              <a:custGeom>
                <a:avLst/>
                <a:gdLst>
                  <a:gd name="T0" fmla="*/ 0 w 5"/>
                  <a:gd name="T1" fmla="*/ 3 h 3"/>
                  <a:gd name="T2" fmla="*/ 3 w 5"/>
                  <a:gd name="T3" fmla="*/ 3 h 3"/>
                  <a:gd name="T4" fmla="*/ 3 w 5"/>
                  <a:gd name="T5" fmla="*/ 0 h 3"/>
                  <a:gd name="T6" fmla="*/ 0 w 5"/>
                  <a:gd name="T7" fmla="*/ 3 h 3"/>
                </a:gdLst>
                <a:ahLst/>
                <a:cxnLst>
                  <a:cxn ang="0">
                    <a:pos x="T0" y="T1"/>
                  </a:cxn>
                  <a:cxn ang="0">
                    <a:pos x="T2" y="T3"/>
                  </a:cxn>
                  <a:cxn ang="0">
                    <a:pos x="T4" y="T5"/>
                  </a:cxn>
                  <a:cxn ang="0">
                    <a:pos x="T6" y="T7"/>
                  </a:cxn>
                </a:cxnLst>
                <a:rect l="0" t="0" r="r" b="b"/>
                <a:pathLst>
                  <a:path w="5" h="3">
                    <a:moveTo>
                      <a:pt x="0" y="3"/>
                    </a:moveTo>
                    <a:cubicBezTo>
                      <a:pt x="1" y="3"/>
                      <a:pt x="2" y="3"/>
                      <a:pt x="3" y="3"/>
                    </a:cubicBezTo>
                    <a:cubicBezTo>
                      <a:pt x="4" y="2"/>
                      <a:pt x="5" y="0"/>
                      <a:pt x="3" y="0"/>
                    </a:cubicBezTo>
                    <a:cubicBezTo>
                      <a:pt x="2" y="1"/>
                      <a:pt x="1"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06" name="Freeform 201">
                <a:extLst>
                  <a:ext uri="{FF2B5EF4-FFF2-40B4-BE49-F238E27FC236}">
                    <a16:creationId xmlns:a16="http://schemas.microsoft.com/office/drawing/2014/main" id="{3E8B194C-E46D-46A2-9D4E-4E9653AEFC45}"/>
                  </a:ext>
                </a:extLst>
              </p:cNvPr>
              <p:cNvSpPr>
                <a:spLocks/>
              </p:cNvSpPr>
              <p:nvPr/>
            </p:nvSpPr>
            <p:spPr bwMode="auto">
              <a:xfrm>
                <a:off x="8401794" y="2127835"/>
                <a:ext cx="25256" cy="16201"/>
              </a:xfrm>
              <a:custGeom>
                <a:avLst/>
                <a:gdLst>
                  <a:gd name="T0" fmla="*/ 3 w 6"/>
                  <a:gd name="T1" fmla="*/ 0 h 5"/>
                  <a:gd name="T2" fmla="*/ 0 w 6"/>
                  <a:gd name="T3" fmla="*/ 4 h 5"/>
                  <a:gd name="T4" fmla="*/ 3 w 6"/>
                  <a:gd name="T5" fmla="*/ 5 h 5"/>
                  <a:gd name="T6" fmla="*/ 3 w 6"/>
                  <a:gd name="T7" fmla="*/ 0 h 5"/>
                </a:gdLst>
                <a:ahLst/>
                <a:cxnLst>
                  <a:cxn ang="0">
                    <a:pos x="T0" y="T1"/>
                  </a:cxn>
                  <a:cxn ang="0">
                    <a:pos x="T2" y="T3"/>
                  </a:cxn>
                  <a:cxn ang="0">
                    <a:pos x="T4" y="T5"/>
                  </a:cxn>
                  <a:cxn ang="0">
                    <a:pos x="T6" y="T7"/>
                  </a:cxn>
                </a:cxnLst>
                <a:rect l="0" t="0" r="r" b="b"/>
                <a:pathLst>
                  <a:path w="6" h="5">
                    <a:moveTo>
                      <a:pt x="3" y="0"/>
                    </a:moveTo>
                    <a:cubicBezTo>
                      <a:pt x="3" y="2"/>
                      <a:pt x="2" y="3"/>
                      <a:pt x="0" y="4"/>
                    </a:cubicBezTo>
                    <a:cubicBezTo>
                      <a:pt x="2" y="4"/>
                      <a:pt x="3" y="5"/>
                      <a:pt x="3" y="5"/>
                    </a:cubicBezTo>
                    <a:cubicBezTo>
                      <a:pt x="6" y="4"/>
                      <a:pt x="5"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07" name="Freeform 202">
                <a:extLst>
                  <a:ext uri="{FF2B5EF4-FFF2-40B4-BE49-F238E27FC236}">
                    <a16:creationId xmlns:a16="http://schemas.microsoft.com/office/drawing/2014/main" id="{EA654266-3347-4E13-893F-2556C737059A}"/>
                  </a:ext>
                </a:extLst>
              </p:cNvPr>
              <p:cNvSpPr>
                <a:spLocks/>
              </p:cNvSpPr>
              <p:nvPr/>
            </p:nvSpPr>
            <p:spPr bwMode="auto">
              <a:xfrm>
                <a:off x="7947241" y="2565250"/>
                <a:ext cx="92597" cy="125556"/>
              </a:xfrm>
              <a:custGeom>
                <a:avLst/>
                <a:gdLst>
                  <a:gd name="T0" fmla="*/ 24 w 24"/>
                  <a:gd name="T1" fmla="*/ 7 h 35"/>
                  <a:gd name="T2" fmla="*/ 21 w 24"/>
                  <a:gd name="T3" fmla="*/ 3 h 35"/>
                  <a:gd name="T4" fmla="*/ 16 w 24"/>
                  <a:gd name="T5" fmla="*/ 3 h 35"/>
                  <a:gd name="T6" fmla="*/ 17 w 24"/>
                  <a:gd name="T7" fmla="*/ 2 h 35"/>
                  <a:gd name="T8" fmla="*/ 8 w 24"/>
                  <a:gd name="T9" fmla="*/ 7 h 35"/>
                  <a:gd name="T10" fmla="*/ 12 w 24"/>
                  <a:gd name="T11" fmla="*/ 8 h 35"/>
                  <a:gd name="T12" fmla="*/ 8 w 24"/>
                  <a:gd name="T13" fmla="*/ 10 h 35"/>
                  <a:gd name="T14" fmla="*/ 4 w 24"/>
                  <a:gd name="T15" fmla="*/ 9 h 35"/>
                  <a:gd name="T16" fmla="*/ 3 w 24"/>
                  <a:gd name="T17" fmla="*/ 13 h 35"/>
                  <a:gd name="T18" fmla="*/ 1 w 24"/>
                  <a:gd name="T19" fmla="*/ 16 h 35"/>
                  <a:gd name="T20" fmla="*/ 7 w 24"/>
                  <a:gd name="T21" fmla="*/ 18 h 35"/>
                  <a:gd name="T22" fmla="*/ 3 w 24"/>
                  <a:gd name="T23" fmla="*/ 24 h 35"/>
                  <a:gd name="T24" fmla="*/ 8 w 24"/>
                  <a:gd name="T25" fmla="*/ 23 h 35"/>
                  <a:gd name="T26" fmla="*/ 3 w 24"/>
                  <a:gd name="T27" fmla="*/ 24 h 35"/>
                  <a:gd name="T28" fmla="*/ 0 w 24"/>
                  <a:gd name="T29" fmla="*/ 26 h 35"/>
                  <a:gd name="T30" fmla="*/ 3 w 24"/>
                  <a:gd name="T31" fmla="*/ 27 h 35"/>
                  <a:gd name="T32" fmla="*/ 0 w 24"/>
                  <a:gd name="T33" fmla="*/ 28 h 35"/>
                  <a:gd name="T34" fmla="*/ 3 w 24"/>
                  <a:gd name="T35" fmla="*/ 30 h 35"/>
                  <a:gd name="T36" fmla="*/ 2 w 24"/>
                  <a:gd name="T37" fmla="*/ 31 h 35"/>
                  <a:gd name="T38" fmla="*/ 17 w 24"/>
                  <a:gd name="T39" fmla="*/ 26 h 35"/>
                  <a:gd name="T40" fmla="*/ 20 w 24"/>
                  <a:gd name="T41" fmla="*/ 25 h 35"/>
                  <a:gd name="T42" fmla="*/ 22 w 24"/>
                  <a:gd name="T43" fmla="*/ 20 h 35"/>
                  <a:gd name="T44" fmla="*/ 20 w 24"/>
                  <a:gd name="T45" fmla="*/ 13 h 35"/>
                  <a:gd name="T46" fmla="*/ 24 w 24"/>
                  <a:gd name="T47"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5">
                    <a:moveTo>
                      <a:pt x="24" y="7"/>
                    </a:moveTo>
                    <a:cubicBezTo>
                      <a:pt x="22" y="7"/>
                      <a:pt x="22" y="4"/>
                      <a:pt x="21" y="3"/>
                    </a:cubicBezTo>
                    <a:cubicBezTo>
                      <a:pt x="20" y="1"/>
                      <a:pt x="17" y="3"/>
                      <a:pt x="16" y="3"/>
                    </a:cubicBezTo>
                    <a:cubicBezTo>
                      <a:pt x="17" y="3"/>
                      <a:pt x="17" y="3"/>
                      <a:pt x="17" y="2"/>
                    </a:cubicBezTo>
                    <a:cubicBezTo>
                      <a:pt x="13" y="0"/>
                      <a:pt x="10" y="4"/>
                      <a:pt x="8" y="7"/>
                    </a:cubicBezTo>
                    <a:cubicBezTo>
                      <a:pt x="10" y="7"/>
                      <a:pt x="11" y="7"/>
                      <a:pt x="12" y="8"/>
                    </a:cubicBezTo>
                    <a:cubicBezTo>
                      <a:pt x="10" y="9"/>
                      <a:pt x="10" y="11"/>
                      <a:pt x="8" y="10"/>
                    </a:cubicBezTo>
                    <a:cubicBezTo>
                      <a:pt x="6" y="9"/>
                      <a:pt x="5" y="9"/>
                      <a:pt x="4" y="9"/>
                    </a:cubicBezTo>
                    <a:cubicBezTo>
                      <a:pt x="2" y="11"/>
                      <a:pt x="3" y="11"/>
                      <a:pt x="3" y="13"/>
                    </a:cubicBezTo>
                    <a:cubicBezTo>
                      <a:pt x="4" y="14"/>
                      <a:pt x="2" y="15"/>
                      <a:pt x="1" y="16"/>
                    </a:cubicBezTo>
                    <a:cubicBezTo>
                      <a:pt x="3" y="17"/>
                      <a:pt x="5" y="18"/>
                      <a:pt x="7" y="18"/>
                    </a:cubicBezTo>
                    <a:cubicBezTo>
                      <a:pt x="6" y="19"/>
                      <a:pt x="4" y="21"/>
                      <a:pt x="3" y="24"/>
                    </a:cubicBezTo>
                    <a:cubicBezTo>
                      <a:pt x="5" y="23"/>
                      <a:pt x="6" y="22"/>
                      <a:pt x="8" y="23"/>
                    </a:cubicBezTo>
                    <a:cubicBezTo>
                      <a:pt x="7" y="23"/>
                      <a:pt x="5" y="23"/>
                      <a:pt x="3" y="24"/>
                    </a:cubicBezTo>
                    <a:cubicBezTo>
                      <a:pt x="3" y="26"/>
                      <a:pt x="1" y="26"/>
                      <a:pt x="0" y="26"/>
                    </a:cubicBezTo>
                    <a:cubicBezTo>
                      <a:pt x="1" y="26"/>
                      <a:pt x="2" y="27"/>
                      <a:pt x="3" y="27"/>
                    </a:cubicBezTo>
                    <a:cubicBezTo>
                      <a:pt x="2" y="28"/>
                      <a:pt x="1" y="28"/>
                      <a:pt x="0" y="28"/>
                    </a:cubicBezTo>
                    <a:cubicBezTo>
                      <a:pt x="1" y="29"/>
                      <a:pt x="2" y="29"/>
                      <a:pt x="3" y="30"/>
                    </a:cubicBezTo>
                    <a:cubicBezTo>
                      <a:pt x="3" y="30"/>
                      <a:pt x="3" y="30"/>
                      <a:pt x="2" y="31"/>
                    </a:cubicBezTo>
                    <a:cubicBezTo>
                      <a:pt x="6" y="35"/>
                      <a:pt x="13" y="28"/>
                      <a:pt x="17" y="26"/>
                    </a:cubicBezTo>
                    <a:cubicBezTo>
                      <a:pt x="19" y="26"/>
                      <a:pt x="19" y="27"/>
                      <a:pt x="20" y="25"/>
                    </a:cubicBezTo>
                    <a:cubicBezTo>
                      <a:pt x="20" y="24"/>
                      <a:pt x="21" y="22"/>
                      <a:pt x="22" y="20"/>
                    </a:cubicBezTo>
                    <a:cubicBezTo>
                      <a:pt x="22" y="17"/>
                      <a:pt x="21" y="15"/>
                      <a:pt x="20" y="13"/>
                    </a:cubicBezTo>
                    <a:cubicBezTo>
                      <a:pt x="23" y="11"/>
                      <a:pt x="24" y="11"/>
                      <a:pt x="2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08" name="Freeform 203">
                <a:extLst>
                  <a:ext uri="{FF2B5EF4-FFF2-40B4-BE49-F238E27FC236}">
                    <a16:creationId xmlns:a16="http://schemas.microsoft.com/office/drawing/2014/main" id="{927A4661-05A2-419F-A7A6-05A0687A2E1D}"/>
                  </a:ext>
                </a:extLst>
              </p:cNvPr>
              <p:cNvSpPr>
                <a:spLocks/>
              </p:cNvSpPr>
              <p:nvPr/>
            </p:nvSpPr>
            <p:spPr bwMode="auto">
              <a:xfrm>
                <a:off x="8191355" y="2970264"/>
                <a:ext cx="16835" cy="20252"/>
              </a:xfrm>
              <a:custGeom>
                <a:avLst/>
                <a:gdLst>
                  <a:gd name="T0" fmla="*/ 5 w 5"/>
                  <a:gd name="T1" fmla="*/ 4 h 6"/>
                  <a:gd name="T2" fmla="*/ 0 w 5"/>
                  <a:gd name="T3" fmla="*/ 4 h 6"/>
                  <a:gd name="T4" fmla="*/ 2 w 5"/>
                  <a:gd name="T5" fmla="*/ 6 h 6"/>
                  <a:gd name="T6" fmla="*/ 5 w 5"/>
                  <a:gd name="T7" fmla="*/ 4 h 6"/>
                </a:gdLst>
                <a:ahLst/>
                <a:cxnLst>
                  <a:cxn ang="0">
                    <a:pos x="T0" y="T1"/>
                  </a:cxn>
                  <a:cxn ang="0">
                    <a:pos x="T2" y="T3"/>
                  </a:cxn>
                  <a:cxn ang="0">
                    <a:pos x="T4" y="T5"/>
                  </a:cxn>
                  <a:cxn ang="0">
                    <a:pos x="T6" y="T7"/>
                  </a:cxn>
                </a:cxnLst>
                <a:rect l="0" t="0" r="r" b="b"/>
                <a:pathLst>
                  <a:path w="5" h="6">
                    <a:moveTo>
                      <a:pt x="5" y="4"/>
                    </a:moveTo>
                    <a:cubicBezTo>
                      <a:pt x="4" y="0"/>
                      <a:pt x="2" y="2"/>
                      <a:pt x="0" y="4"/>
                    </a:cubicBezTo>
                    <a:cubicBezTo>
                      <a:pt x="0" y="5"/>
                      <a:pt x="2" y="6"/>
                      <a:pt x="2" y="6"/>
                    </a:cubicBezTo>
                    <a:cubicBezTo>
                      <a:pt x="4" y="6"/>
                      <a:pt x="4" y="5"/>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09" name="Freeform 204">
                <a:extLst>
                  <a:ext uri="{FF2B5EF4-FFF2-40B4-BE49-F238E27FC236}">
                    <a16:creationId xmlns:a16="http://schemas.microsoft.com/office/drawing/2014/main" id="{CC4C0F30-99AF-4BE7-87DD-C1E50FAA5077}"/>
                  </a:ext>
                </a:extLst>
              </p:cNvPr>
              <p:cNvSpPr>
                <a:spLocks/>
              </p:cNvSpPr>
              <p:nvPr/>
            </p:nvSpPr>
            <p:spPr bwMode="auto">
              <a:xfrm>
                <a:off x="8427049" y="2148085"/>
                <a:ext cx="16835" cy="20252"/>
              </a:xfrm>
              <a:custGeom>
                <a:avLst/>
                <a:gdLst>
                  <a:gd name="T0" fmla="*/ 1 w 4"/>
                  <a:gd name="T1" fmla="*/ 3 h 5"/>
                  <a:gd name="T2" fmla="*/ 0 w 4"/>
                  <a:gd name="T3" fmla="*/ 3 h 5"/>
                  <a:gd name="T4" fmla="*/ 0 w 4"/>
                  <a:gd name="T5" fmla="*/ 5 h 5"/>
                  <a:gd name="T6" fmla="*/ 4 w 4"/>
                  <a:gd name="T7" fmla="*/ 0 h 5"/>
                  <a:gd name="T8" fmla="*/ 1 w 4"/>
                  <a:gd name="T9" fmla="*/ 3 h 5"/>
                </a:gdLst>
                <a:ahLst/>
                <a:cxnLst>
                  <a:cxn ang="0">
                    <a:pos x="T0" y="T1"/>
                  </a:cxn>
                  <a:cxn ang="0">
                    <a:pos x="T2" y="T3"/>
                  </a:cxn>
                  <a:cxn ang="0">
                    <a:pos x="T4" y="T5"/>
                  </a:cxn>
                  <a:cxn ang="0">
                    <a:pos x="T6" y="T7"/>
                  </a:cxn>
                  <a:cxn ang="0">
                    <a:pos x="T8" y="T9"/>
                  </a:cxn>
                </a:cxnLst>
                <a:rect l="0" t="0" r="r" b="b"/>
                <a:pathLst>
                  <a:path w="4" h="5">
                    <a:moveTo>
                      <a:pt x="1" y="3"/>
                    </a:moveTo>
                    <a:cubicBezTo>
                      <a:pt x="1" y="3"/>
                      <a:pt x="1" y="3"/>
                      <a:pt x="0" y="3"/>
                    </a:cubicBezTo>
                    <a:cubicBezTo>
                      <a:pt x="0" y="3"/>
                      <a:pt x="0" y="5"/>
                      <a:pt x="0" y="5"/>
                    </a:cubicBezTo>
                    <a:cubicBezTo>
                      <a:pt x="2" y="3"/>
                      <a:pt x="3" y="2"/>
                      <a:pt x="4" y="0"/>
                    </a:cubicBezTo>
                    <a:cubicBezTo>
                      <a:pt x="3" y="0"/>
                      <a:pt x="2" y="1"/>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10" name="Freeform 206">
                <a:extLst>
                  <a:ext uri="{FF2B5EF4-FFF2-40B4-BE49-F238E27FC236}">
                    <a16:creationId xmlns:a16="http://schemas.microsoft.com/office/drawing/2014/main" id="{8C6643A5-B5C6-4EB7-AE5A-8C8B70E9AC16}"/>
                  </a:ext>
                </a:extLst>
              </p:cNvPr>
              <p:cNvSpPr>
                <a:spLocks/>
              </p:cNvSpPr>
              <p:nvPr/>
            </p:nvSpPr>
            <p:spPr bwMode="auto">
              <a:xfrm>
                <a:off x="8418629" y="2127835"/>
                <a:ext cx="33671" cy="28352"/>
              </a:xfrm>
              <a:custGeom>
                <a:avLst/>
                <a:gdLst>
                  <a:gd name="T0" fmla="*/ 6 w 8"/>
                  <a:gd name="T1" fmla="*/ 2 h 8"/>
                  <a:gd name="T2" fmla="*/ 4 w 8"/>
                  <a:gd name="T3" fmla="*/ 5 h 8"/>
                  <a:gd name="T4" fmla="*/ 5 w 8"/>
                  <a:gd name="T5" fmla="*/ 1 h 8"/>
                  <a:gd name="T6" fmla="*/ 3 w 8"/>
                  <a:gd name="T7" fmla="*/ 4 h 8"/>
                  <a:gd name="T8" fmla="*/ 1 w 8"/>
                  <a:gd name="T9" fmla="*/ 4 h 8"/>
                  <a:gd name="T10" fmla="*/ 0 w 8"/>
                  <a:gd name="T11" fmla="*/ 7 h 8"/>
                  <a:gd name="T12" fmla="*/ 4 w 8"/>
                  <a:gd name="T13" fmla="*/ 7 h 8"/>
                  <a:gd name="T14" fmla="*/ 7 w 8"/>
                  <a:gd name="T15" fmla="*/ 5 h 8"/>
                  <a:gd name="T16" fmla="*/ 6 w 8"/>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6" y="2"/>
                    </a:moveTo>
                    <a:cubicBezTo>
                      <a:pt x="5" y="2"/>
                      <a:pt x="5" y="4"/>
                      <a:pt x="4" y="5"/>
                    </a:cubicBezTo>
                    <a:cubicBezTo>
                      <a:pt x="4" y="4"/>
                      <a:pt x="4" y="2"/>
                      <a:pt x="5" y="1"/>
                    </a:cubicBezTo>
                    <a:cubicBezTo>
                      <a:pt x="3" y="1"/>
                      <a:pt x="2" y="2"/>
                      <a:pt x="3" y="4"/>
                    </a:cubicBezTo>
                    <a:cubicBezTo>
                      <a:pt x="2" y="4"/>
                      <a:pt x="1" y="4"/>
                      <a:pt x="1" y="4"/>
                    </a:cubicBezTo>
                    <a:cubicBezTo>
                      <a:pt x="1" y="7"/>
                      <a:pt x="1" y="6"/>
                      <a:pt x="0" y="7"/>
                    </a:cubicBezTo>
                    <a:cubicBezTo>
                      <a:pt x="2" y="7"/>
                      <a:pt x="3" y="8"/>
                      <a:pt x="4" y="7"/>
                    </a:cubicBezTo>
                    <a:cubicBezTo>
                      <a:pt x="5" y="5"/>
                      <a:pt x="6" y="4"/>
                      <a:pt x="7" y="5"/>
                    </a:cubicBezTo>
                    <a:cubicBezTo>
                      <a:pt x="8" y="4"/>
                      <a:pt x="8" y="0"/>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11" name="Freeform 207">
                <a:extLst>
                  <a:ext uri="{FF2B5EF4-FFF2-40B4-BE49-F238E27FC236}">
                    <a16:creationId xmlns:a16="http://schemas.microsoft.com/office/drawing/2014/main" id="{A2A79565-012B-42B6-9C87-DF76247791FC}"/>
                  </a:ext>
                </a:extLst>
              </p:cNvPr>
              <p:cNvSpPr>
                <a:spLocks/>
              </p:cNvSpPr>
              <p:nvPr/>
            </p:nvSpPr>
            <p:spPr bwMode="auto">
              <a:xfrm>
                <a:off x="8401794" y="2144036"/>
                <a:ext cx="16835" cy="16201"/>
              </a:xfrm>
              <a:custGeom>
                <a:avLst/>
                <a:gdLst>
                  <a:gd name="T0" fmla="*/ 4 w 4"/>
                  <a:gd name="T1" fmla="*/ 1 h 4"/>
                  <a:gd name="T2" fmla="*/ 0 w 4"/>
                  <a:gd name="T3" fmla="*/ 4 h 4"/>
                  <a:gd name="T4" fmla="*/ 4 w 4"/>
                  <a:gd name="T5" fmla="*/ 1 h 4"/>
                </a:gdLst>
                <a:ahLst/>
                <a:cxnLst>
                  <a:cxn ang="0">
                    <a:pos x="T0" y="T1"/>
                  </a:cxn>
                  <a:cxn ang="0">
                    <a:pos x="T2" y="T3"/>
                  </a:cxn>
                  <a:cxn ang="0">
                    <a:pos x="T4" y="T5"/>
                  </a:cxn>
                </a:cxnLst>
                <a:rect l="0" t="0" r="r" b="b"/>
                <a:pathLst>
                  <a:path w="4" h="4">
                    <a:moveTo>
                      <a:pt x="4" y="1"/>
                    </a:moveTo>
                    <a:cubicBezTo>
                      <a:pt x="2" y="1"/>
                      <a:pt x="0" y="0"/>
                      <a:pt x="0" y="4"/>
                    </a:cubicBezTo>
                    <a:cubicBezTo>
                      <a:pt x="2" y="3"/>
                      <a:pt x="3" y="2"/>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12" name="Freeform 208">
                <a:extLst>
                  <a:ext uri="{FF2B5EF4-FFF2-40B4-BE49-F238E27FC236}">
                    <a16:creationId xmlns:a16="http://schemas.microsoft.com/office/drawing/2014/main" id="{7EA1D154-3097-41FB-8D6A-DC38D0EDCCE2}"/>
                  </a:ext>
                </a:extLst>
              </p:cNvPr>
              <p:cNvSpPr>
                <a:spLocks/>
              </p:cNvSpPr>
              <p:nvPr/>
            </p:nvSpPr>
            <p:spPr bwMode="auto">
              <a:xfrm>
                <a:off x="8410209" y="2160236"/>
                <a:ext cx="16835" cy="24301"/>
              </a:xfrm>
              <a:custGeom>
                <a:avLst/>
                <a:gdLst>
                  <a:gd name="T0" fmla="*/ 3 w 4"/>
                  <a:gd name="T1" fmla="*/ 0 h 7"/>
                  <a:gd name="T2" fmla="*/ 0 w 4"/>
                  <a:gd name="T3" fmla="*/ 4 h 7"/>
                  <a:gd name="T4" fmla="*/ 1 w 4"/>
                  <a:gd name="T5" fmla="*/ 5 h 7"/>
                  <a:gd name="T6" fmla="*/ 1 w 4"/>
                  <a:gd name="T7" fmla="*/ 7 h 7"/>
                  <a:gd name="T8" fmla="*/ 3 w 4"/>
                  <a:gd name="T9" fmla="*/ 0 h 7"/>
                </a:gdLst>
                <a:ahLst/>
                <a:cxnLst>
                  <a:cxn ang="0">
                    <a:pos x="T0" y="T1"/>
                  </a:cxn>
                  <a:cxn ang="0">
                    <a:pos x="T2" y="T3"/>
                  </a:cxn>
                  <a:cxn ang="0">
                    <a:pos x="T4" y="T5"/>
                  </a:cxn>
                  <a:cxn ang="0">
                    <a:pos x="T6" y="T7"/>
                  </a:cxn>
                  <a:cxn ang="0">
                    <a:pos x="T8" y="T9"/>
                  </a:cxn>
                </a:cxnLst>
                <a:rect l="0" t="0" r="r" b="b"/>
                <a:pathLst>
                  <a:path w="4" h="7">
                    <a:moveTo>
                      <a:pt x="3" y="0"/>
                    </a:moveTo>
                    <a:cubicBezTo>
                      <a:pt x="3" y="3"/>
                      <a:pt x="2" y="4"/>
                      <a:pt x="0" y="4"/>
                    </a:cubicBezTo>
                    <a:cubicBezTo>
                      <a:pt x="1" y="4"/>
                      <a:pt x="1" y="4"/>
                      <a:pt x="1" y="5"/>
                    </a:cubicBezTo>
                    <a:cubicBezTo>
                      <a:pt x="1" y="6"/>
                      <a:pt x="1" y="6"/>
                      <a:pt x="1" y="7"/>
                    </a:cubicBezTo>
                    <a:cubicBezTo>
                      <a:pt x="3" y="4"/>
                      <a:pt x="4" y="4"/>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13" name="Freeform 209">
                <a:extLst>
                  <a:ext uri="{FF2B5EF4-FFF2-40B4-BE49-F238E27FC236}">
                    <a16:creationId xmlns:a16="http://schemas.microsoft.com/office/drawing/2014/main" id="{399584BB-66B5-46F9-AF6C-82FACDF34553}"/>
                  </a:ext>
                </a:extLst>
              </p:cNvPr>
              <p:cNvSpPr>
                <a:spLocks/>
              </p:cNvSpPr>
              <p:nvPr/>
            </p:nvSpPr>
            <p:spPr bwMode="auto">
              <a:xfrm>
                <a:off x="9033114" y="282041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14" name="Freeform 210">
                <a:extLst>
                  <a:ext uri="{FF2B5EF4-FFF2-40B4-BE49-F238E27FC236}">
                    <a16:creationId xmlns:a16="http://schemas.microsoft.com/office/drawing/2014/main" id="{6721996D-B4B8-4F5B-9C1A-1B2AEAE1EC99}"/>
                  </a:ext>
                </a:extLst>
              </p:cNvPr>
              <p:cNvSpPr>
                <a:spLocks/>
              </p:cNvSpPr>
              <p:nvPr/>
            </p:nvSpPr>
            <p:spPr bwMode="auto">
              <a:xfrm>
                <a:off x="9033114" y="281635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15" name="Freeform 211">
                <a:extLst>
                  <a:ext uri="{FF2B5EF4-FFF2-40B4-BE49-F238E27FC236}">
                    <a16:creationId xmlns:a16="http://schemas.microsoft.com/office/drawing/2014/main" id="{1380B61D-3D42-44C7-91C5-8CDC344B82EB}"/>
                  </a:ext>
                </a:extLst>
              </p:cNvPr>
              <p:cNvSpPr>
                <a:spLocks/>
              </p:cNvSpPr>
              <p:nvPr/>
            </p:nvSpPr>
            <p:spPr bwMode="auto">
              <a:xfrm>
                <a:off x="9083620" y="285686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116" name="Freeform 212">
                <a:extLst>
                  <a:ext uri="{FF2B5EF4-FFF2-40B4-BE49-F238E27FC236}">
                    <a16:creationId xmlns:a16="http://schemas.microsoft.com/office/drawing/2014/main" id="{BA42BD0B-C92D-48AE-BBDA-362939AD3E9A}"/>
                  </a:ext>
                </a:extLst>
              </p:cNvPr>
              <p:cNvSpPr>
                <a:spLocks/>
              </p:cNvSpPr>
              <p:nvPr/>
            </p:nvSpPr>
            <p:spPr bwMode="auto">
              <a:xfrm>
                <a:off x="7964076" y="2042784"/>
                <a:ext cx="1473090" cy="1535004"/>
              </a:xfrm>
              <a:custGeom>
                <a:avLst/>
                <a:gdLst>
                  <a:gd name="T0" fmla="*/ 324 w 396"/>
                  <a:gd name="T1" fmla="*/ 25 h 429"/>
                  <a:gd name="T2" fmla="*/ 274 w 396"/>
                  <a:gd name="T3" fmla="*/ 43 h 429"/>
                  <a:gd name="T4" fmla="*/ 267 w 396"/>
                  <a:gd name="T5" fmla="*/ 44 h 429"/>
                  <a:gd name="T6" fmla="*/ 228 w 396"/>
                  <a:gd name="T7" fmla="*/ 63 h 429"/>
                  <a:gd name="T8" fmla="*/ 246 w 396"/>
                  <a:gd name="T9" fmla="*/ 50 h 429"/>
                  <a:gd name="T10" fmla="*/ 211 w 396"/>
                  <a:gd name="T11" fmla="*/ 15 h 429"/>
                  <a:gd name="T12" fmla="*/ 191 w 396"/>
                  <a:gd name="T13" fmla="*/ 3 h 429"/>
                  <a:gd name="T14" fmla="*/ 177 w 396"/>
                  <a:gd name="T15" fmla="*/ 0 h 429"/>
                  <a:gd name="T16" fmla="*/ 94 w 396"/>
                  <a:gd name="T17" fmla="*/ 75 h 429"/>
                  <a:gd name="T18" fmla="*/ 100 w 396"/>
                  <a:gd name="T19" fmla="*/ 108 h 429"/>
                  <a:gd name="T20" fmla="*/ 114 w 396"/>
                  <a:gd name="T21" fmla="*/ 145 h 429"/>
                  <a:gd name="T22" fmla="*/ 133 w 396"/>
                  <a:gd name="T23" fmla="*/ 100 h 429"/>
                  <a:gd name="T24" fmla="*/ 165 w 396"/>
                  <a:gd name="T25" fmla="*/ 69 h 429"/>
                  <a:gd name="T26" fmla="*/ 165 w 396"/>
                  <a:gd name="T27" fmla="*/ 106 h 429"/>
                  <a:gd name="T28" fmla="*/ 174 w 396"/>
                  <a:gd name="T29" fmla="*/ 110 h 429"/>
                  <a:gd name="T30" fmla="*/ 155 w 396"/>
                  <a:gd name="T31" fmla="*/ 127 h 429"/>
                  <a:gd name="T32" fmla="*/ 144 w 396"/>
                  <a:gd name="T33" fmla="*/ 152 h 429"/>
                  <a:gd name="T34" fmla="*/ 111 w 396"/>
                  <a:gd name="T35" fmla="*/ 153 h 429"/>
                  <a:gd name="T36" fmla="*/ 88 w 396"/>
                  <a:gd name="T37" fmla="*/ 139 h 429"/>
                  <a:gd name="T38" fmla="*/ 83 w 396"/>
                  <a:gd name="T39" fmla="*/ 159 h 429"/>
                  <a:gd name="T40" fmla="*/ 68 w 396"/>
                  <a:gd name="T41" fmla="*/ 177 h 429"/>
                  <a:gd name="T42" fmla="*/ 41 w 396"/>
                  <a:gd name="T43" fmla="*/ 190 h 429"/>
                  <a:gd name="T44" fmla="*/ 24 w 396"/>
                  <a:gd name="T45" fmla="*/ 201 h 429"/>
                  <a:gd name="T46" fmla="*/ 37 w 396"/>
                  <a:gd name="T47" fmla="*/ 235 h 429"/>
                  <a:gd name="T48" fmla="*/ 4 w 396"/>
                  <a:gd name="T49" fmla="*/ 239 h 429"/>
                  <a:gd name="T50" fmla="*/ 10 w 396"/>
                  <a:gd name="T51" fmla="*/ 277 h 429"/>
                  <a:gd name="T52" fmla="*/ 47 w 396"/>
                  <a:gd name="T53" fmla="*/ 268 h 429"/>
                  <a:gd name="T54" fmla="*/ 89 w 396"/>
                  <a:gd name="T55" fmla="*/ 229 h 429"/>
                  <a:gd name="T56" fmla="*/ 125 w 396"/>
                  <a:gd name="T57" fmla="*/ 258 h 429"/>
                  <a:gd name="T58" fmla="*/ 125 w 396"/>
                  <a:gd name="T59" fmla="*/ 270 h 429"/>
                  <a:gd name="T60" fmla="*/ 124 w 396"/>
                  <a:gd name="T61" fmla="*/ 245 h 429"/>
                  <a:gd name="T62" fmla="*/ 118 w 396"/>
                  <a:gd name="T63" fmla="*/ 221 h 429"/>
                  <a:gd name="T64" fmla="*/ 155 w 396"/>
                  <a:gd name="T65" fmla="*/ 270 h 429"/>
                  <a:gd name="T66" fmla="*/ 160 w 396"/>
                  <a:gd name="T67" fmla="*/ 266 h 429"/>
                  <a:gd name="T68" fmla="*/ 179 w 396"/>
                  <a:gd name="T69" fmla="*/ 254 h 429"/>
                  <a:gd name="T70" fmla="*/ 190 w 396"/>
                  <a:gd name="T71" fmla="*/ 227 h 429"/>
                  <a:gd name="T72" fmla="*/ 213 w 396"/>
                  <a:gd name="T73" fmla="*/ 215 h 429"/>
                  <a:gd name="T74" fmla="*/ 221 w 396"/>
                  <a:gd name="T75" fmla="*/ 214 h 429"/>
                  <a:gd name="T76" fmla="*/ 238 w 396"/>
                  <a:gd name="T77" fmla="*/ 216 h 429"/>
                  <a:gd name="T78" fmla="*/ 252 w 396"/>
                  <a:gd name="T79" fmla="*/ 240 h 429"/>
                  <a:gd name="T80" fmla="*/ 213 w 396"/>
                  <a:gd name="T81" fmla="*/ 244 h 429"/>
                  <a:gd name="T82" fmla="*/ 177 w 396"/>
                  <a:gd name="T83" fmla="*/ 259 h 429"/>
                  <a:gd name="T84" fmla="*/ 202 w 396"/>
                  <a:gd name="T85" fmla="*/ 280 h 429"/>
                  <a:gd name="T86" fmla="*/ 219 w 396"/>
                  <a:gd name="T87" fmla="*/ 310 h 429"/>
                  <a:gd name="T88" fmla="*/ 224 w 396"/>
                  <a:gd name="T89" fmla="*/ 341 h 429"/>
                  <a:gd name="T90" fmla="*/ 262 w 396"/>
                  <a:gd name="T91" fmla="*/ 424 h 429"/>
                  <a:gd name="T92" fmla="*/ 308 w 396"/>
                  <a:gd name="T93" fmla="*/ 406 h 429"/>
                  <a:gd name="T94" fmla="*/ 335 w 396"/>
                  <a:gd name="T95" fmla="*/ 384 h 429"/>
                  <a:gd name="T96" fmla="*/ 316 w 396"/>
                  <a:gd name="T97" fmla="*/ 359 h 429"/>
                  <a:gd name="T98" fmla="*/ 299 w 396"/>
                  <a:gd name="T99" fmla="*/ 331 h 429"/>
                  <a:gd name="T100" fmla="*/ 362 w 396"/>
                  <a:gd name="T101" fmla="*/ 324 h 429"/>
                  <a:gd name="T102" fmla="*/ 293 w 396"/>
                  <a:gd name="T103" fmla="*/ 276 h 429"/>
                  <a:gd name="T104" fmla="*/ 283 w 396"/>
                  <a:gd name="T105" fmla="*/ 233 h 429"/>
                  <a:gd name="T106" fmla="*/ 324 w 396"/>
                  <a:gd name="T107" fmla="*/ 17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 h="429">
                    <a:moveTo>
                      <a:pt x="366" y="18"/>
                    </a:moveTo>
                    <a:cubicBezTo>
                      <a:pt x="360" y="15"/>
                      <a:pt x="351" y="15"/>
                      <a:pt x="345" y="17"/>
                    </a:cubicBezTo>
                    <a:cubicBezTo>
                      <a:pt x="347" y="21"/>
                      <a:pt x="349" y="21"/>
                      <a:pt x="346" y="25"/>
                    </a:cubicBezTo>
                    <a:cubicBezTo>
                      <a:pt x="344" y="29"/>
                      <a:pt x="344" y="29"/>
                      <a:pt x="339" y="27"/>
                    </a:cubicBezTo>
                    <a:cubicBezTo>
                      <a:pt x="340" y="27"/>
                      <a:pt x="340" y="25"/>
                      <a:pt x="341" y="24"/>
                    </a:cubicBezTo>
                    <a:cubicBezTo>
                      <a:pt x="337" y="23"/>
                      <a:pt x="336" y="23"/>
                      <a:pt x="333" y="25"/>
                    </a:cubicBezTo>
                    <a:cubicBezTo>
                      <a:pt x="330" y="27"/>
                      <a:pt x="327" y="26"/>
                      <a:pt x="324" y="25"/>
                    </a:cubicBezTo>
                    <a:cubicBezTo>
                      <a:pt x="321" y="25"/>
                      <a:pt x="320" y="31"/>
                      <a:pt x="318" y="30"/>
                    </a:cubicBezTo>
                    <a:cubicBezTo>
                      <a:pt x="313" y="29"/>
                      <a:pt x="313" y="29"/>
                      <a:pt x="312" y="24"/>
                    </a:cubicBezTo>
                    <a:cubicBezTo>
                      <a:pt x="307" y="27"/>
                      <a:pt x="302" y="29"/>
                      <a:pt x="298" y="31"/>
                    </a:cubicBezTo>
                    <a:cubicBezTo>
                      <a:pt x="295" y="33"/>
                      <a:pt x="291" y="34"/>
                      <a:pt x="288" y="36"/>
                    </a:cubicBezTo>
                    <a:cubicBezTo>
                      <a:pt x="288" y="36"/>
                      <a:pt x="284" y="37"/>
                      <a:pt x="284" y="38"/>
                    </a:cubicBezTo>
                    <a:cubicBezTo>
                      <a:pt x="282" y="40"/>
                      <a:pt x="284" y="43"/>
                      <a:pt x="281" y="44"/>
                    </a:cubicBezTo>
                    <a:cubicBezTo>
                      <a:pt x="278" y="44"/>
                      <a:pt x="276" y="45"/>
                      <a:pt x="274" y="43"/>
                    </a:cubicBezTo>
                    <a:cubicBezTo>
                      <a:pt x="272" y="40"/>
                      <a:pt x="270" y="39"/>
                      <a:pt x="271" y="36"/>
                    </a:cubicBezTo>
                    <a:cubicBezTo>
                      <a:pt x="272" y="34"/>
                      <a:pt x="277" y="35"/>
                      <a:pt x="279" y="35"/>
                    </a:cubicBezTo>
                    <a:cubicBezTo>
                      <a:pt x="277" y="32"/>
                      <a:pt x="276" y="28"/>
                      <a:pt x="273" y="28"/>
                    </a:cubicBezTo>
                    <a:cubicBezTo>
                      <a:pt x="269" y="27"/>
                      <a:pt x="266" y="27"/>
                      <a:pt x="263" y="27"/>
                    </a:cubicBezTo>
                    <a:cubicBezTo>
                      <a:pt x="263" y="27"/>
                      <a:pt x="266" y="30"/>
                      <a:pt x="266" y="32"/>
                    </a:cubicBezTo>
                    <a:cubicBezTo>
                      <a:pt x="265" y="34"/>
                      <a:pt x="265" y="37"/>
                      <a:pt x="264" y="40"/>
                    </a:cubicBezTo>
                    <a:cubicBezTo>
                      <a:pt x="264" y="39"/>
                      <a:pt x="267" y="44"/>
                      <a:pt x="267" y="44"/>
                    </a:cubicBezTo>
                    <a:cubicBezTo>
                      <a:pt x="268" y="46"/>
                      <a:pt x="267" y="49"/>
                      <a:pt x="266" y="50"/>
                    </a:cubicBezTo>
                    <a:cubicBezTo>
                      <a:pt x="263" y="50"/>
                      <a:pt x="260" y="49"/>
                      <a:pt x="258" y="48"/>
                    </a:cubicBezTo>
                    <a:cubicBezTo>
                      <a:pt x="256" y="48"/>
                      <a:pt x="253" y="50"/>
                      <a:pt x="252" y="51"/>
                    </a:cubicBezTo>
                    <a:cubicBezTo>
                      <a:pt x="249" y="53"/>
                      <a:pt x="246" y="55"/>
                      <a:pt x="244" y="57"/>
                    </a:cubicBezTo>
                    <a:cubicBezTo>
                      <a:pt x="244" y="57"/>
                      <a:pt x="246" y="65"/>
                      <a:pt x="246" y="66"/>
                    </a:cubicBezTo>
                    <a:cubicBezTo>
                      <a:pt x="243" y="65"/>
                      <a:pt x="239" y="63"/>
                      <a:pt x="236" y="62"/>
                    </a:cubicBezTo>
                    <a:cubicBezTo>
                      <a:pt x="232" y="60"/>
                      <a:pt x="231" y="59"/>
                      <a:pt x="228" y="63"/>
                    </a:cubicBezTo>
                    <a:cubicBezTo>
                      <a:pt x="229" y="65"/>
                      <a:pt x="230" y="67"/>
                      <a:pt x="232" y="67"/>
                    </a:cubicBezTo>
                    <a:cubicBezTo>
                      <a:pt x="235" y="67"/>
                      <a:pt x="236" y="71"/>
                      <a:pt x="234" y="72"/>
                    </a:cubicBezTo>
                    <a:cubicBezTo>
                      <a:pt x="230" y="73"/>
                      <a:pt x="225" y="69"/>
                      <a:pt x="221" y="67"/>
                    </a:cubicBezTo>
                    <a:cubicBezTo>
                      <a:pt x="218" y="65"/>
                      <a:pt x="218" y="57"/>
                      <a:pt x="218" y="53"/>
                    </a:cubicBezTo>
                    <a:cubicBezTo>
                      <a:pt x="218" y="49"/>
                      <a:pt x="211" y="44"/>
                      <a:pt x="209" y="42"/>
                    </a:cubicBezTo>
                    <a:cubicBezTo>
                      <a:pt x="217" y="46"/>
                      <a:pt x="225" y="48"/>
                      <a:pt x="234" y="50"/>
                    </a:cubicBezTo>
                    <a:cubicBezTo>
                      <a:pt x="239" y="52"/>
                      <a:pt x="241" y="52"/>
                      <a:pt x="246" y="50"/>
                    </a:cubicBezTo>
                    <a:cubicBezTo>
                      <a:pt x="248" y="49"/>
                      <a:pt x="248" y="48"/>
                      <a:pt x="249" y="46"/>
                    </a:cubicBezTo>
                    <a:cubicBezTo>
                      <a:pt x="251" y="42"/>
                      <a:pt x="252" y="42"/>
                      <a:pt x="251" y="38"/>
                    </a:cubicBezTo>
                    <a:cubicBezTo>
                      <a:pt x="249" y="34"/>
                      <a:pt x="244" y="32"/>
                      <a:pt x="241" y="30"/>
                    </a:cubicBezTo>
                    <a:cubicBezTo>
                      <a:pt x="237" y="29"/>
                      <a:pt x="233" y="26"/>
                      <a:pt x="228" y="24"/>
                    </a:cubicBezTo>
                    <a:cubicBezTo>
                      <a:pt x="224" y="21"/>
                      <a:pt x="221" y="19"/>
                      <a:pt x="216" y="19"/>
                    </a:cubicBezTo>
                    <a:cubicBezTo>
                      <a:pt x="214" y="19"/>
                      <a:pt x="205" y="21"/>
                      <a:pt x="206" y="16"/>
                    </a:cubicBezTo>
                    <a:cubicBezTo>
                      <a:pt x="208" y="17"/>
                      <a:pt x="210" y="18"/>
                      <a:pt x="211" y="15"/>
                    </a:cubicBezTo>
                    <a:cubicBezTo>
                      <a:pt x="209" y="15"/>
                      <a:pt x="206" y="12"/>
                      <a:pt x="206" y="13"/>
                    </a:cubicBezTo>
                    <a:cubicBezTo>
                      <a:pt x="204" y="16"/>
                      <a:pt x="201" y="15"/>
                      <a:pt x="199" y="15"/>
                    </a:cubicBezTo>
                    <a:cubicBezTo>
                      <a:pt x="197" y="15"/>
                      <a:pt x="194" y="15"/>
                      <a:pt x="194" y="15"/>
                    </a:cubicBezTo>
                    <a:cubicBezTo>
                      <a:pt x="193" y="12"/>
                      <a:pt x="190" y="13"/>
                      <a:pt x="189" y="11"/>
                    </a:cubicBezTo>
                    <a:cubicBezTo>
                      <a:pt x="191" y="11"/>
                      <a:pt x="195" y="12"/>
                      <a:pt x="197" y="11"/>
                    </a:cubicBezTo>
                    <a:cubicBezTo>
                      <a:pt x="198" y="11"/>
                      <a:pt x="203" y="9"/>
                      <a:pt x="200" y="7"/>
                    </a:cubicBezTo>
                    <a:cubicBezTo>
                      <a:pt x="197" y="6"/>
                      <a:pt x="194" y="5"/>
                      <a:pt x="191" y="3"/>
                    </a:cubicBezTo>
                    <a:cubicBezTo>
                      <a:pt x="188" y="2"/>
                      <a:pt x="190" y="9"/>
                      <a:pt x="186" y="7"/>
                    </a:cubicBezTo>
                    <a:cubicBezTo>
                      <a:pt x="187" y="5"/>
                      <a:pt x="188" y="3"/>
                      <a:pt x="189" y="2"/>
                    </a:cubicBezTo>
                    <a:cubicBezTo>
                      <a:pt x="188" y="2"/>
                      <a:pt x="184" y="1"/>
                      <a:pt x="183" y="2"/>
                    </a:cubicBezTo>
                    <a:cubicBezTo>
                      <a:pt x="182" y="4"/>
                      <a:pt x="181" y="6"/>
                      <a:pt x="179" y="8"/>
                    </a:cubicBezTo>
                    <a:cubicBezTo>
                      <a:pt x="179" y="6"/>
                      <a:pt x="179" y="5"/>
                      <a:pt x="178" y="2"/>
                    </a:cubicBezTo>
                    <a:cubicBezTo>
                      <a:pt x="176" y="5"/>
                      <a:pt x="174" y="11"/>
                      <a:pt x="170" y="11"/>
                    </a:cubicBezTo>
                    <a:cubicBezTo>
                      <a:pt x="172" y="7"/>
                      <a:pt x="174" y="5"/>
                      <a:pt x="177" y="0"/>
                    </a:cubicBezTo>
                    <a:cubicBezTo>
                      <a:pt x="174" y="0"/>
                      <a:pt x="170" y="0"/>
                      <a:pt x="168" y="2"/>
                    </a:cubicBezTo>
                    <a:cubicBezTo>
                      <a:pt x="166" y="4"/>
                      <a:pt x="164" y="9"/>
                      <a:pt x="162" y="9"/>
                    </a:cubicBezTo>
                    <a:cubicBezTo>
                      <a:pt x="155" y="11"/>
                      <a:pt x="148" y="14"/>
                      <a:pt x="141" y="17"/>
                    </a:cubicBezTo>
                    <a:cubicBezTo>
                      <a:pt x="135" y="20"/>
                      <a:pt x="131" y="26"/>
                      <a:pt x="126" y="32"/>
                    </a:cubicBezTo>
                    <a:cubicBezTo>
                      <a:pt x="121" y="38"/>
                      <a:pt x="116" y="42"/>
                      <a:pt x="113" y="48"/>
                    </a:cubicBezTo>
                    <a:cubicBezTo>
                      <a:pt x="109" y="55"/>
                      <a:pt x="106" y="62"/>
                      <a:pt x="101" y="67"/>
                    </a:cubicBezTo>
                    <a:cubicBezTo>
                      <a:pt x="99" y="69"/>
                      <a:pt x="97" y="72"/>
                      <a:pt x="94" y="75"/>
                    </a:cubicBezTo>
                    <a:cubicBezTo>
                      <a:pt x="92" y="77"/>
                      <a:pt x="89" y="79"/>
                      <a:pt x="86" y="81"/>
                    </a:cubicBezTo>
                    <a:cubicBezTo>
                      <a:pt x="83" y="82"/>
                      <a:pt x="80" y="83"/>
                      <a:pt x="78" y="86"/>
                    </a:cubicBezTo>
                    <a:cubicBezTo>
                      <a:pt x="74" y="89"/>
                      <a:pt x="73" y="89"/>
                      <a:pt x="73" y="96"/>
                    </a:cubicBezTo>
                    <a:cubicBezTo>
                      <a:pt x="72" y="102"/>
                      <a:pt x="76" y="110"/>
                      <a:pt x="76" y="117"/>
                    </a:cubicBezTo>
                    <a:cubicBezTo>
                      <a:pt x="76" y="123"/>
                      <a:pt x="85" y="124"/>
                      <a:pt x="88" y="121"/>
                    </a:cubicBezTo>
                    <a:cubicBezTo>
                      <a:pt x="91" y="120"/>
                      <a:pt x="93" y="117"/>
                      <a:pt x="95" y="116"/>
                    </a:cubicBezTo>
                    <a:cubicBezTo>
                      <a:pt x="98" y="113"/>
                      <a:pt x="99" y="112"/>
                      <a:pt x="100" y="108"/>
                    </a:cubicBezTo>
                    <a:cubicBezTo>
                      <a:pt x="100" y="110"/>
                      <a:pt x="100" y="112"/>
                      <a:pt x="102" y="113"/>
                    </a:cubicBezTo>
                    <a:cubicBezTo>
                      <a:pt x="104" y="114"/>
                      <a:pt x="102" y="117"/>
                      <a:pt x="103" y="118"/>
                    </a:cubicBezTo>
                    <a:cubicBezTo>
                      <a:pt x="103" y="120"/>
                      <a:pt x="104" y="121"/>
                      <a:pt x="105" y="123"/>
                    </a:cubicBezTo>
                    <a:cubicBezTo>
                      <a:pt x="106" y="124"/>
                      <a:pt x="105" y="126"/>
                      <a:pt x="106" y="127"/>
                    </a:cubicBezTo>
                    <a:cubicBezTo>
                      <a:pt x="107" y="130"/>
                      <a:pt x="112" y="133"/>
                      <a:pt x="111" y="137"/>
                    </a:cubicBezTo>
                    <a:cubicBezTo>
                      <a:pt x="110" y="138"/>
                      <a:pt x="111" y="141"/>
                      <a:pt x="111" y="142"/>
                    </a:cubicBezTo>
                    <a:cubicBezTo>
                      <a:pt x="112" y="146"/>
                      <a:pt x="112" y="145"/>
                      <a:pt x="114" y="145"/>
                    </a:cubicBezTo>
                    <a:cubicBezTo>
                      <a:pt x="116" y="144"/>
                      <a:pt x="118" y="145"/>
                      <a:pt x="118" y="143"/>
                    </a:cubicBezTo>
                    <a:cubicBezTo>
                      <a:pt x="118" y="142"/>
                      <a:pt x="118" y="139"/>
                      <a:pt x="120" y="139"/>
                    </a:cubicBezTo>
                    <a:cubicBezTo>
                      <a:pt x="123" y="139"/>
                      <a:pt x="127" y="139"/>
                      <a:pt x="128" y="134"/>
                    </a:cubicBezTo>
                    <a:cubicBezTo>
                      <a:pt x="130" y="131"/>
                      <a:pt x="130" y="125"/>
                      <a:pt x="130" y="122"/>
                    </a:cubicBezTo>
                    <a:cubicBezTo>
                      <a:pt x="131" y="117"/>
                      <a:pt x="133" y="116"/>
                      <a:pt x="136" y="113"/>
                    </a:cubicBezTo>
                    <a:cubicBezTo>
                      <a:pt x="138" y="112"/>
                      <a:pt x="142" y="110"/>
                      <a:pt x="141" y="107"/>
                    </a:cubicBezTo>
                    <a:cubicBezTo>
                      <a:pt x="139" y="103"/>
                      <a:pt x="134" y="104"/>
                      <a:pt x="133" y="100"/>
                    </a:cubicBezTo>
                    <a:cubicBezTo>
                      <a:pt x="128" y="93"/>
                      <a:pt x="135" y="85"/>
                      <a:pt x="139" y="80"/>
                    </a:cubicBezTo>
                    <a:cubicBezTo>
                      <a:pt x="140" y="78"/>
                      <a:pt x="155" y="70"/>
                      <a:pt x="153" y="67"/>
                    </a:cubicBezTo>
                    <a:cubicBezTo>
                      <a:pt x="151" y="63"/>
                      <a:pt x="153" y="61"/>
                      <a:pt x="155" y="58"/>
                    </a:cubicBezTo>
                    <a:cubicBezTo>
                      <a:pt x="159" y="53"/>
                      <a:pt x="159" y="54"/>
                      <a:pt x="165" y="54"/>
                    </a:cubicBezTo>
                    <a:cubicBezTo>
                      <a:pt x="169" y="54"/>
                      <a:pt x="172" y="56"/>
                      <a:pt x="173" y="60"/>
                    </a:cubicBezTo>
                    <a:cubicBezTo>
                      <a:pt x="174" y="63"/>
                      <a:pt x="171" y="62"/>
                      <a:pt x="170" y="63"/>
                    </a:cubicBezTo>
                    <a:cubicBezTo>
                      <a:pt x="168" y="63"/>
                      <a:pt x="166" y="67"/>
                      <a:pt x="165" y="69"/>
                    </a:cubicBezTo>
                    <a:cubicBezTo>
                      <a:pt x="162" y="72"/>
                      <a:pt x="159" y="74"/>
                      <a:pt x="156" y="77"/>
                    </a:cubicBezTo>
                    <a:cubicBezTo>
                      <a:pt x="155" y="79"/>
                      <a:pt x="152" y="81"/>
                      <a:pt x="151" y="83"/>
                    </a:cubicBezTo>
                    <a:cubicBezTo>
                      <a:pt x="151" y="85"/>
                      <a:pt x="153" y="89"/>
                      <a:pt x="153" y="91"/>
                    </a:cubicBezTo>
                    <a:cubicBezTo>
                      <a:pt x="154" y="93"/>
                      <a:pt x="154" y="94"/>
                      <a:pt x="153" y="97"/>
                    </a:cubicBezTo>
                    <a:cubicBezTo>
                      <a:pt x="153" y="101"/>
                      <a:pt x="153" y="100"/>
                      <a:pt x="156" y="102"/>
                    </a:cubicBezTo>
                    <a:cubicBezTo>
                      <a:pt x="158" y="103"/>
                      <a:pt x="159" y="104"/>
                      <a:pt x="160" y="106"/>
                    </a:cubicBezTo>
                    <a:cubicBezTo>
                      <a:pt x="161" y="107"/>
                      <a:pt x="164" y="106"/>
                      <a:pt x="165" y="106"/>
                    </a:cubicBezTo>
                    <a:cubicBezTo>
                      <a:pt x="173" y="104"/>
                      <a:pt x="181" y="102"/>
                      <a:pt x="190" y="100"/>
                    </a:cubicBezTo>
                    <a:cubicBezTo>
                      <a:pt x="189" y="101"/>
                      <a:pt x="189" y="102"/>
                      <a:pt x="188" y="103"/>
                    </a:cubicBezTo>
                    <a:cubicBezTo>
                      <a:pt x="191" y="104"/>
                      <a:pt x="196" y="104"/>
                      <a:pt x="197" y="108"/>
                    </a:cubicBezTo>
                    <a:cubicBezTo>
                      <a:pt x="195" y="107"/>
                      <a:pt x="193" y="106"/>
                      <a:pt x="191" y="107"/>
                    </a:cubicBezTo>
                    <a:cubicBezTo>
                      <a:pt x="190" y="108"/>
                      <a:pt x="188" y="108"/>
                      <a:pt x="186" y="108"/>
                    </a:cubicBezTo>
                    <a:cubicBezTo>
                      <a:pt x="184" y="110"/>
                      <a:pt x="187" y="112"/>
                      <a:pt x="183" y="111"/>
                    </a:cubicBezTo>
                    <a:cubicBezTo>
                      <a:pt x="180" y="110"/>
                      <a:pt x="177" y="110"/>
                      <a:pt x="174" y="110"/>
                    </a:cubicBezTo>
                    <a:cubicBezTo>
                      <a:pt x="170" y="109"/>
                      <a:pt x="167" y="112"/>
                      <a:pt x="163" y="113"/>
                    </a:cubicBezTo>
                    <a:cubicBezTo>
                      <a:pt x="163" y="114"/>
                      <a:pt x="163" y="118"/>
                      <a:pt x="164" y="119"/>
                    </a:cubicBezTo>
                    <a:cubicBezTo>
                      <a:pt x="165" y="119"/>
                      <a:pt x="165" y="121"/>
                      <a:pt x="166" y="121"/>
                    </a:cubicBezTo>
                    <a:cubicBezTo>
                      <a:pt x="167" y="121"/>
                      <a:pt x="168" y="120"/>
                      <a:pt x="169" y="121"/>
                    </a:cubicBezTo>
                    <a:cubicBezTo>
                      <a:pt x="169" y="121"/>
                      <a:pt x="167" y="125"/>
                      <a:pt x="168" y="127"/>
                    </a:cubicBezTo>
                    <a:cubicBezTo>
                      <a:pt x="168" y="129"/>
                      <a:pt x="167" y="132"/>
                      <a:pt x="165" y="131"/>
                    </a:cubicBezTo>
                    <a:cubicBezTo>
                      <a:pt x="161" y="131"/>
                      <a:pt x="160" y="123"/>
                      <a:pt x="155" y="127"/>
                    </a:cubicBezTo>
                    <a:cubicBezTo>
                      <a:pt x="153" y="128"/>
                      <a:pt x="154" y="131"/>
                      <a:pt x="153" y="132"/>
                    </a:cubicBezTo>
                    <a:cubicBezTo>
                      <a:pt x="151" y="133"/>
                      <a:pt x="151" y="135"/>
                      <a:pt x="151" y="137"/>
                    </a:cubicBezTo>
                    <a:cubicBezTo>
                      <a:pt x="151" y="140"/>
                      <a:pt x="155" y="151"/>
                      <a:pt x="149" y="148"/>
                    </a:cubicBezTo>
                    <a:cubicBezTo>
                      <a:pt x="150" y="147"/>
                      <a:pt x="151" y="146"/>
                      <a:pt x="151" y="145"/>
                    </a:cubicBezTo>
                    <a:cubicBezTo>
                      <a:pt x="150" y="146"/>
                      <a:pt x="149" y="147"/>
                      <a:pt x="148" y="148"/>
                    </a:cubicBezTo>
                    <a:cubicBezTo>
                      <a:pt x="148" y="148"/>
                      <a:pt x="146" y="148"/>
                      <a:pt x="146" y="148"/>
                    </a:cubicBezTo>
                    <a:cubicBezTo>
                      <a:pt x="146" y="149"/>
                      <a:pt x="145" y="151"/>
                      <a:pt x="144" y="152"/>
                    </a:cubicBezTo>
                    <a:cubicBezTo>
                      <a:pt x="143" y="154"/>
                      <a:pt x="139" y="153"/>
                      <a:pt x="139" y="150"/>
                    </a:cubicBezTo>
                    <a:cubicBezTo>
                      <a:pt x="135" y="148"/>
                      <a:pt x="130" y="150"/>
                      <a:pt x="128" y="154"/>
                    </a:cubicBezTo>
                    <a:cubicBezTo>
                      <a:pt x="127" y="156"/>
                      <a:pt x="119" y="156"/>
                      <a:pt x="116" y="157"/>
                    </a:cubicBezTo>
                    <a:cubicBezTo>
                      <a:pt x="118" y="157"/>
                      <a:pt x="119" y="157"/>
                      <a:pt x="120" y="157"/>
                    </a:cubicBezTo>
                    <a:cubicBezTo>
                      <a:pt x="120" y="158"/>
                      <a:pt x="120" y="159"/>
                      <a:pt x="120" y="159"/>
                    </a:cubicBezTo>
                    <a:cubicBezTo>
                      <a:pt x="118" y="158"/>
                      <a:pt x="116" y="158"/>
                      <a:pt x="115" y="156"/>
                    </a:cubicBezTo>
                    <a:cubicBezTo>
                      <a:pt x="114" y="154"/>
                      <a:pt x="112" y="152"/>
                      <a:pt x="111" y="153"/>
                    </a:cubicBezTo>
                    <a:cubicBezTo>
                      <a:pt x="107" y="153"/>
                      <a:pt x="105" y="158"/>
                      <a:pt x="101" y="156"/>
                    </a:cubicBezTo>
                    <a:cubicBezTo>
                      <a:pt x="102" y="155"/>
                      <a:pt x="102" y="154"/>
                      <a:pt x="103" y="153"/>
                    </a:cubicBezTo>
                    <a:cubicBezTo>
                      <a:pt x="99" y="154"/>
                      <a:pt x="95" y="151"/>
                      <a:pt x="95" y="147"/>
                    </a:cubicBezTo>
                    <a:cubicBezTo>
                      <a:pt x="94" y="142"/>
                      <a:pt x="99" y="140"/>
                      <a:pt x="101" y="136"/>
                    </a:cubicBezTo>
                    <a:cubicBezTo>
                      <a:pt x="97" y="135"/>
                      <a:pt x="98" y="129"/>
                      <a:pt x="100" y="125"/>
                    </a:cubicBezTo>
                    <a:cubicBezTo>
                      <a:pt x="97" y="127"/>
                      <a:pt x="95" y="130"/>
                      <a:pt x="92" y="131"/>
                    </a:cubicBezTo>
                    <a:cubicBezTo>
                      <a:pt x="88" y="131"/>
                      <a:pt x="87" y="135"/>
                      <a:pt x="88" y="139"/>
                    </a:cubicBezTo>
                    <a:cubicBezTo>
                      <a:pt x="88" y="141"/>
                      <a:pt x="87" y="142"/>
                      <a:pt x="89" y="144"/>
                    </a:cubicBezTo>
                    <a:cubicBezTo>
                      <a:pt x="91" y="145"/>
                      <a:pt x="90" y="146"/>
                      <a:pt x="90" y="149"/>
                    </a:cubicBezTo>
                    <a:cubicBezTo>
                      <a:pt x="91" y="151"/>
                      <a:pt x="93" y="151"/>
                      <a:pt x="90" y="153"/>
                    </a:cubicBezTo>
                    <a:cubicBezTo>
                      <a:pt x="89" y="154"/>
                      <a:pt x="92" y="156"/>
                      <a:pt x="93" y="157"/>
                    </a:cubicBezTo>
                    <a:cubicBezTo>
                      <a:pt x="91" y="157"/>
                      <a:pt x="89" y="156"/>
                      <a:pt x="90" y="159"/>
                    </a:cubicBezTo>
                    <a:cubicBezTo>
                      <a:pt x="88" y="159"/>
                      <a:pt x="86" y="158"/>
                      <a:pt x="85" y="158"/>
                    </a:cubicBezTo>
                    <a:cubicBezTo>
                      <a:pt x="85" y="158"/>
                      <a:pt x="84" y="159"/>
                      <a:pt x="83" y="159"/>
                    </a:cubicBezTo>
                    <a:cubicBezTo>
                      <a:pt x="82" y="159"/>
                      <a:pt x="83" y="160"/>
                      <a:pt x="82" y="161"/>
                    </a:cubicBezTo>
                    <a:cubicBezTo>
                      <a:pt x="79" y="162"/>
                      <a:pt x="76" y="160"/>
                      <a:pt x="74" y="163"/>
                    </a:cubicBezTo>
                    <a:cubicBezTo>
                      <a:pt x="72" y="164"/>
                      <a:pt x="71" y="164"/>
                      <a:pt x="71" y="165"/>
                    </a:cubicBezTo>
                    <a:cubicBezTo>
                      <a:pt x="70" y="168"/>
                      <a:pt x="69" y="169"/>
                      <a:pt x="68" y="172"/>
                    </a:cubicBezTo>
                    <a:cubicBezTo>
                      <a:pt x="67" y="173"/>
                      <a:pt x="68" y="173"/>
                      <a:pt x="67" y="174"/>
                    </a:cubicBezTo>
                    <a:cubicBezTo>
                      <a:pt x="65" y="175"/>
                      <a:pt x="65" y="175"/>
                      <a:pt x="65" y="175"/>
                    </a:cubicBezTo>
                    <a:cubicBezTo>
                      <a:pt x="65" y="176"/>
                      <a:pt x="67" y="176"/>
                      <a:pt x="68" y="177"/>
                    </a:cubicBezTo>
                    <a:cubicBezTo>
                      <a:pt x="65" y="176"/>
                      <a:pt x="64" y="176"/>
                      <a:pt x="62" y="177"/>
                    </a:cubicBezTo>
                    <a:cubicBezTo>
                      <a:pt x="60" y="178"/>
                      <a:pt x="56" y="179"/>
                      <a:pt x="55" y="180"/>
                    </a:cubicBezTo>
                    <a:cubicBezTo>
                      <a:pt x="54" y="183"/>
                      <a:pt x="57" y="185"/>
                      <a:pt x="54" y="186"/>
                    </a:cubicBezTo>
                    <a:cubicBezTo>
                      <a:pt x="52" y="187"/>
                      <a:pt x="50" y="188"/>
                      <a:pt x="48" y="190"/>
                    </a:cubicBezTo>
                    <a:cubicBezTo>
                      <a:pt x="48" y="190"/>
                      <a:pt x="49" y="191"/>
                      <a:pt x="50" y="191"/>
                    </a:cubicBezTo>
                    <a:cubicBezTo>
                      <a:pt x="47" y="192"/>
                      <a:pt x="46" y="192"/>
                      <a:pt x="43" y="191"/>
                    </a:cubicBezTo>
                    <a:cubicBezTo>
                      <a:pt x="41" y="191"/>
                      <a:pt x="42" y="191"/>
                      <a:pt x="41" y="190"/>
                    </a:cubicBezTo>
                    <a:cubicBezTo>
                      <a:pt x="41" y="189"/>
                      <a:pt x="39" y="189"/>
                      <a:pt x="38" y="189"/>
                    </a:cubicBezTo>
                    <a:cubicBezTo>
                      <a:pt x="39" y="191"/>
                      <a:pt x="39" y="193"/>
                      <a:pt x="40" y="196"/>
                    </a:cubicBezTo>
                    <a:cubicBezTo>
                      <a:pt x="40" y="197"/>
                      <a:pt x="36" y="198"/>
                      <a:pt x="34" y="198"/>
                    </a:cubicBezTo>
                    <a:cubicBezTo>
                      <a:pt x="32" y="198"/>
                      <a:pt x="34" y="193"/>
                      <a:pt x="30" y="196"/>
                    </a:cubicBezTo>
                    <a:cubicBezTo>
                      <a:pt x="29" y="198"/>
                      <a:pt x="26" y="197"/>
                      <a:pt x="24" y="198"/>
                    </a:cubicBezTo>
                    <a:cubicBezTo>
                      <a:pt x="24" y="199"/>
                      <a:pt x="25" y="200"/>
                      <a:pt x="26" y="200"/>
                    </a:cubicBezTo>
                    <a:cubicBezTo>
                      <a:pt x="25" y="201"/>
                      <a:pt x="25" y="201"/>
                      <a:pt x="24" y="201"/>
                    </a:cubicBezTo>
                    <a:cubicBezTo>
                      <a:pt x="25" y="203"/>
                      <a:pt x="26" y="203"/>
                      <a:pt x="27" y="203"/>
                    </a:cubicBezTo>
                    <a:cubicBezTo>
                      <a:pt x="29" y="202"/>
                      <a:pt x="30" y="204"/>
                      <a:pt x="32" y="205"/>
                    </a:cubicBezTo>
                    <a:cubicBezTo>
                      <a:pt x="32" y="205"/>
                      <a:pt x="34" y="205"/>
                      <a:pt x="35" y="206"/>
                    </a:cubicBezTo>
                    <a:cubicBezTo>
                      <a:pt x="36" y="206"/>
                      <a:pt x="35" y="207"/>
                      <a:pt x="37" y="207"/>
                    </a:cubicBezTo>
                    <a:cubicBezTo>
                      <a:pt x="36" y="208"/>
                      <a:pt x="37" y="212"/>
                      <a:pt x="39" y="212"/>
                    </a:cubicBezTo>
                    <a:cubicBezTo>
                      <a:pt x="43" y="214"/>
                      <a:pt x="42" y="215"/>
                      <a:pt x="42" y="219"/>
                    </a:cubicBezTo>
                    <a:cubicBezTo>
                      <a:pt x="42" y="223"/>
                      <a:pt x="43" y="234"/>
                      <a:pt x="37" y="235"/>
                    </a:cubicBezTo>
                    <a:cubicBezTo>
                      <a:pt x="36" y="235"/>
                      <a:pt x="32" y="235"/>
                      <a:pt x="30" y="234"/>
                    </a:cubicBezTo>
                    <a:cubicBezTo>
                      <a:pt x="28" y="233"/>
                      <a:pt x="25" y="235"/>
                      <a:pt x="22" y="234"/>
                    </a:cubicBezTo>
                    <a:cubicBezTo>
                      <a:pt x="19" y="233"/>
                      <a:pt x="17" y="233"/>
                      <a:pt x="13" y="234"/>
                    </a:cubicBezTo>
                    <a:cubicBezTo>
                      <a:pt x="11" y="235"/>
                      <a:pt x="9" y="231"/>
                      <a:pt x="6" y="233"/>
                    </a:cubicBezTo>
                    <a:cubicBezTo>
                      <a:pt x="7" y="234"/>
                      <a:pt x="7" y="234"/>
                      <a:pt x="7" y="235"/>
                    </a:cubicBezTo>
                    <a:cubicBezTo>
                      <a:pt x="6" y="235"/>
                      <a:pt x="2" y="235"/>
                      <a:pt x="2" y="237"/>
                    </a:cubicBezTo>
                    <a:cubicBezTo>
                      <a:pt x="1" y="238"/>
                      <a:pt x="2" y="241"/>
                      <a:pt x="4" y="239"/>
                    </a:cubicBezTo>
                    <a:cubicBezTo>
                      <a:pt x="4" y="243"/>
                      <a:pt x="3" y="246"/>
                      <a:pt x="4" y="250"/>
                    </a:cubicBezTo>
                    <a:cubicBezTo>
                      <a:pt x="6" y="252"/>
                      <a:pt x="3" y="258"/>
                      <a:pt x="2" y="261"/>
                    </a:cubicBezTo>
                    <a:cubicBezTo>
                      <a:pt x="2" y="264"/>
                      <a:pt x="0" y="266"/>
                      <a:pt x="2" y="268"/>
                    </a:cubicBezTo>
                    <a:cubicBezTo>
                      <a:pt x="2" y="269"/>
                      <a:pt x="4" y="268"/>
                      <a:pt x="4" y="269"/>
                    </a:cubicBezTo>
                    <a:cubicBezTo>
                      <a:pt x="4" y="270"/>
                      <a:pt x="4" y="271"/>
                      <a:pt x="4" y="272"/>
                    </a:cubicBezTo>
                    <a:cubicBezTo>
                      <a:pt x="4" y="274"/>
                      <a:pt x="4" y="277"/>
                      <a:pt x="3" y="279"/>
                    </a:cubicBezTo>
                    <a:cubicBezTo>
                      <a:pt x="6" y="277"/>
                      <a:pt x="8" y="279"/>
                      <a:pt x="10" y="277"/>
                    </a:cubicBezTo>
                    <a:cubicBezTo>
                      <a:pt x="13" y="275"/>
                      <a:pt x="15" y="280"/>
                      <a:pt x="16" y="279"/>
                    </a:cubicBezTo>
                    <a:cubicBezTo>
                      <a:pt x="14" y="281"/>
                      <a:pt x="18" y="285"/>
                      <a:pt x="20" y="285"/>
                    </a:cubicBezTo>
                    <a:cubicBezTo>
                      <a:pt x="22" y="284"/>
                      <a:pt x="24" y="280"/>
                      <a:pt x="27" y="280"/>
                    </a:cubicBezTo>
                    <a:cubicBezTo>
                      <a:pt x="30" y="281"/>
                      <a:pt x="33" y="281"/>
                      <a:pt x="37" y="280"/>
                    </a:cubicBezTo>
                    <a:cubicBezTo>
                      <a:pt x="37" y="280"/>
                      <a:pt x="39" y="277"/>
                      <a:pt x="39" y="276"/>
                    </a:cubicBezTo>
                    <a:cubicBezTo>
                      <a:pt x="40" y="275"/>
                      <a:pt x="43" y="274"/>
                      <a:pt x="44" y="274"/>
                    </a:cubicBezTo>
                    <a:cubicBezTo>
                      <a:pt x="43" y="272"/>
                      <a:pt x="46" y="270"/>
                      <a:pt x="47" y="268"/>
                    </a:cubicBezTo>
                    <a:cubicBezTo>
                      <a:pt x="49" y="266"/>
                      <a:pt x="45" y="264"/>
                      <a:pt x="46" y="262"/>
                    </a:cubicBezTo>
                    <a:cubicBezTo>
                      <a:pt x="49" y="257"/>
                      <a:pt x="51" y="252"/>
                      <a:pt x="56" y="250"/>
                    </a:cubicBezTo>
                    <a:cubicBezTo>
                      <a:pt x="57" y="249"/>
                      <a:pt x="62" y="247"/>
                      <a:pt x="63" y="245"/>
                    </a:cubicBezTo>
                    <a:cubicBezTo>
                      <a:pt x="64" y="244"/>
                      <a:pt x="62" y="239"/>
                      <a:pt x="63" y="238"/>
                    </a:cubicBezTo>
                    <a:cubicBezTo>
                      <a:pt x="64" y="237"/>
                      <a:pt x="67" y="233"/>
                      <a:pt x="68" y="234"/>
                    </a:cubicBezTo>
                    <a:cubicBezTo>
                      <a:pt x="71" y="235"/>
                      <a:pt x="74" y="236"/>
                      <a:pt x="78" y="237"/>
                    </a:cubicBezTo>
                    <a:cubicBezTo>
                      <a:pt x="79" y="237"/>
                      <a:pt x="88" y="230"/>
                      <a:pt x="89" y="229"/>
                    </a:cubicBezTo>
                    <a:cubicBezTo>
                      <a:pt x="90" y="227"/>
                      <a:pt x="93" y="228"/>
                      <a:pt x="95" y="229"/>
                    </a:cubicBezTo>
                    <a:cubicBezTo>
                      <a:pt x="98" y="231"/>
                      <a:pt x="98" y="231"/>
                      <a:pt x="99" y="236"/>
                    </a:cubicBezTo>
                    <a:cubicBezTo>
                      <a:pt x="100" y="240"/>
                      <a:pt x="104" y="242"/>
                      <a:pt x="107" y="245"/>
                    </a:cubicBezTo>
                    <a:cubicBezTo>
                      <a:pt x="109" y="247"/>
                      <a:pt x="111" y="250"/>
                      <a:pt x="114" y="250"/>
                    </a:cubicBezTo>
                    <a:cubicBezTo>
                      <a:pt x="115" y="250"/>
                      <a:pt x="118" y="252"/>
                      <a:pt x="118" y="254"/>
                    </a:cubicBezTo>
                    <a:cubicBezTo>
                      <a:pt x="120" y="254"/>
                      <a:pt x="121" y="254"/>
                      <a:pt x="121" y="256"/>
                    </a:cubicBezTo>
                    <a:cubicBezTo>
                      <a:pt x="121" y="258"/>
                      <a:pt x="123" y="258"/>
                      <a:pt x="125" y="258"/>
                    </a:cubicBezTo>
                    <a:cubicBezTo>
                      <a:pt x="125" y="258"/>
                      <a:pt x="128" y="266"/>
                      <a:pt x="127" y="266"/>
                    </a:cubicBezTo>
                    <a:cubicBezTo>
                      <a:pt x="125" y="268"/>
                      <a:pt x="127" y="269"/>
                      <a:pt x="125" y="270"/>
                    </a:cubicBezTo>
                    <a:cubicBezTo>
                      <a:pt x="123" y="271"/>
                      <a:pt x="121" y="271"/>
                      <a:pt x="119" y="271"/>
                    </a:cubicBezTo>
                    <a:cubicBezTo>
                      <a:pt x="118" y="272"/>
                      <a:pt x="111" y="271"/>
                      <a:pt x="110" y="270"/>
                    </a:cubicBezTo>
                    <a:cubicBezTo>
                      <a:pt x="106" y="276"/>
                      <a:pt x="118" y="275"/>
                      <a:pt x="118" y="279"/>
                    </a:cubicBezTo>
                    <a:cubicBezTo>
                      <a:pt x="119" y="281"/>
                      <a:pt x="124" y="281"/>
                      <a:pt x="123" y="278"/>
                    </a:cubicBezTo>
                    <a:cubicBezTo>
                      <a:pt x="121" y="275"/>
                      <a:pt x="122" y="272"/>
                      <a:pt x="125" y="270"/>
                    </a:cubicBezTo>
                    <a:cubicBezTo>
                      <a:pt x="125" y="274"/>
                      <a:pt x="130" y="270"/>
                      <a:pt x="129" y="268"/>
                    </a:cubicBezTo>
                    <a:cubicBezTo>
                      <a:pt x="129" y="266"/>
                      <a:pt x="135" y="265"/>
                      <a:pt x="132" y="262"/>
                    </a:cubicBezTo>
                    <a:cubicBezTo>
                      <a:pt x="130" y="261"/>
                      <a:pt x="129" y="261"/>
                      <a:pt x="129" y="259"/>
                    </a:cubicBezTo>
                    <a:cubicBezTo>
                      <a:pt x="130" y="257"/>
                      <a:pt x="130" y="256"/>
                      <a:pt x="132" y="255"/>
                    </a:cubicBezTo>
                    <a:cubicBezTo>
                      <a:pt x="133" y="254"/>
                      <a:pt x="137" y="259"/>
                      <a:pt x="138" y="260"/>
                    </a:cubicBezTo>
                    <a:cubicBezTo>
                      <a:pt x="141" y="255"/>
                      <a:pt x="128" y="250"/>
                      <a:pt x="126" y="247"/>
                    </a:cubicBezTo>
                    <a:cubicBezTo>
                      <a:pt x="129" y="245"/>
                      <a:pt x="126" y="245"/>
                      <a:pt x="124" y="245"/>
                    </a:cubicBezTo>
                    <a:cubicBezTo>
                      <a:pt x="121" y="245"/>
                      <a:pt x="120" y="243"/>
                      <a:pt x="118" y="241"/>
                    </a:cubicBezTo>
                    <a:cubicBezTo>
                      <a:pt x="116" y="239"/>
                      <a:pt x="116" y="237"/>
                      <a:pt x="115" y="235"/>
                    </a:cubicBezTo>
                    <a:cubicBezTo>
                      <a:pt x="114" y="233"/>
                      <a:pt x="111" y="231"/>
                      <a:pt x="109" y="229"/>
                    </a:cubicBezTo>
                    <a:cubicBezTo>
                      <a:pt x="107" y="228"/>
                      <a:pt x="109" y="225"/>
                      <a:pt x="109" y="224"/>
                    </a:cubicBezTo>
                    <a:cubicBezTo>
                      <a:pt x="107" y="220"/>
                      <a:pt x="109" y="220"/>
                      <a:pt x="111" y="218"/>
                    </a:cubicBezTo>
                    <a:cubicBezTo>
                      <a:pt x="114" y="218"/>
                      <a:pt x="114" y="217"/>
                      <a:pt x="114" y="220"/>
                    </a:cubicBezTo>
                    <a:cubicBezTo>
                      <a:pt x="115" y="223"/>
                      <a:pt x="116" y="225"/>
                      <a:pt x="118" y="221"/>
                    </a:cubicBezTo>
                    <a:cubicBezTo>
                      <a:pt x="121" y="223"/>
                      <a:pt x="121" y="225"/>
                      <a:pt x="122" y="229"/>
                    </a:cubicBezTo>
                    <a:cubicBezTo>
                      <a:pt x="123" y="230"/>
                      <a:pt x="125" y="234"/>
                      <a:pt x="127" y="234"/>
                    </a:cubicBezTo>
                    <a:cubicBezTo>
                      <a:pt x="132" y="235"/>
                      <a:pt x="136" y="239"/>
                      <a:pt x="140" y="242"/>
                    </a:cubicBezTo>
                    <a:cubicBezTo>
                      <a:pt x="142" y="245"/>
                      <a:pt x="144" y="245"/>
                      <a:pt x="144" y="249"/>
                    </a:cubicBezTo>
                    <a:cubicBezTo>
                      <a:pt x="143" y="254"/>
                      <a:pt x="142" y="256"/>
                      <a:pt x="145" y="258"/>
                    </a:cubicBezTo>
                    <a:cubicBezTo>
                      <a:pt x="147" y="260"/>
                      <a:pt x="148" y="263"/>
                      <a:pt x="149" y="265"/>
                    </a:cubicBezTo>
                    <a:cubicBezTo>
                      <a:pt x="151" y="269"/>
                      <a:pt x="151" y="270"/>
                      <a:pt x="155" y="270"/>
                    </a:cubicBezTo>
                    <a:cubicBezTo>
                      <a:pt x="151" y="273"/>
                      <a:pt x="153" y="274"/>
                      <a:pt x="154" y="279"/>
                    </a:cubicBezTo>
                    <a:cubicBezTo>
                      <a:pt x="155" y="278"/>
                      <a:pt x="156" y="277"/>
                      <a:pt x="157" y="279"/>
                    </a:cubicBezTo>
                    <a:cubicBezTo>
                      <a:pt x="158" y="282"/>
                      <a:pt x="160" y="281"/>
                      <a:pt x="162" y="282"/>
                    </a:cubicBezTo>
                    <a:cubicBezTo>
                      <a:pt x="161" y="279"/>
                      <a:pt x="160" y="279"/>
                      <a:pt x="162" y="277"/>
                    </a:cubicBezTo>
                    <a:cubicBezTo>
                      <a:pt x="163" y="276"/>
                      <a:pt x="163" y="274"/>
                      <a:pt x="161" y="273"/>
                    </a:cubicBezTo>
                    <a:cubicBezTo>
                      <a:pt x="163" y="271"/>
                      <a:pt x="164" y="272"/>
                      <a:pt x="166" y="274"/>
                    </a:cubicBezTo>
                    <a:cubicBezTo>
                      <a:pt x="167" y="270"/>
                      <a:pt x="163" y="268"/>
                      <a:pt x="160" y="266"/>
                    </a:cubicBezTo>
                    <a:cubicBezTo>
                      <a:pt x="163" y="264"/>
                      <a:pt x="163" y="264"/>
                      <a:pt x="161" y="261"/>
                    </a:cubicBezTo>
                    <a:cubicBezTo>
                      <a:pt x="160" y="259"/>
                      <a:pt x="158" y="257"/>
                      <a:pt x="160" y="255"/>
                    </a:cubicBezTo>
                    <a:cubicBezTo>
                      <a:pt x="162" y="256"/>
                      <a:pt x="163" y="258"/>
                      <a:pt x="165" y="256"/>
                    </a:cubicBezTo>
                    <a:cubicBezTo>
                      <a:pt x="165" y="256"/>
                      <a:pt x="164" y="254"/>
                      <a:pt x="165" y="253"/>
                    </a:cubicBezTo>
                    <a:cubicBezTo>
                      <a:pt x="166" y="252"/>
                      <a:pt x="167" y="252"/>
                      <a:pt x="169" y="252"/>
                    </a:cubicBezTo>
                    <a:cubicBezTo>
                      <a:pt x="171" y="252"/>
                      <a:pt x="172" y="252"/>
                      <a:pt x="175" y="253"/>
                    </a:cubicBezTo>
                    <a:cubicBezTo>
                      <a:pt x="177" y="254"/>
                      <a:pt x="178" y="254"/>
                      <a:pt x="179" y="254"/>
                    </a:cubicBezTo>
                    <a:cubicBezTo>
                      <a:pt x="178" y="256"/>
                      <a:pt x="176" y="256"/>
                      <a:pt x="177" y="259"/>
                    </a:cubicBezTo>
                    <a:cubicBezTo>
                      <a:pt x="177" y="258"/>
                      <a:pt x="177" y="258"/>
                      <a:pt x="178" y="258"/>
                    </a:cubicBezTo>
                    <a:cubicBezTo>
                      <a:pt x="179" y="256"/>
                      <a:pt x="182" y="253"/>
                      <a:pt x="184" y="252"/>
                    </a:cubicBezTo>
                    <a:cubicBezTo>
                      <a:pt x="186" y="250"/>
                      <a:pt x="190" y="253"/>
                      <a:pt x="191" y="250"/>
                    </a:cubicBezTo>
                    <a:cubicBezTo>
                      <a:pt x="191" y="250"/>
                      <a:pt x="186" y="247"/>
                      <a:pt x="185" y="245"/>
                    </a:cubicBezTo>
                    <a:cubicBezTo>
                      <a:pt x="184" y="242"/>
                      <a:pt x="183" y="238"/>
                      <a:pt x="186" y="236"/>
                    </a:cubicBezTo>
                    <a:cubicBezTo>
                      <a:pt x="190" y="234"/>
                      <a:pt x="189" y="231"/>
                      <a:pt x="190" y="227"/>
                    </a:cubicBezTo>
                    <a:cubicBezTo>
                      <a:pt x="190" y="225"/>
                      <a:pt x="193" y="225"/>
                      <a:pt x="193" y="225"/>
                    </a:cubicBezTo>
                    <a:cubicBezTo>
                      <a:pt x="194" y="223"/>
                      <a:pt x="194" y="220"/>
                      <a:pt x="195" y="219"/>
                    </a:cubicBezTo>
                    <a:cubicBezTo>
                      <a:pt x="195" y="216"/>
                      <a:pt x="199" y="213"/>
                      <a:pt x="200" y="212"/>
                    </a:cubicBezTo>
                    <a:cubicBezTo>
                      <a:pt x="202" y="210"/>
                      <a:pt x="207" y="212"/>
                      <a:pt x="209" y="212"/>
                    </a:cubicBezTo>
                    <a:cubicBezTo>
                      <a:pt x="208" y="214"/>
                      <a:pt x="206" y="212"/>
                      <a:pt x="204" y="212"/>
                    </a:cubicBezTo>
                    <a:cubicBezTo>
                      <a:pt x="205" y="213"/>
                      <a:pt x="206" y="215"/>
                      <a:pt x="207" y="215"/>
                    </a:cubicBezTo>
                    <a:cubicBezTo>
                      <a:pt x="209" y="215"/>
                      <a:pt x="211" y="214"/>
                      <a:pt x="213" y="215"/>
                    </a:cubicBezTo>
                    <a:cubicBezTo>
                      <a:pt x="217" y="217"/>
                      <a:pt x="210" y="220"/>
                      <a:pt x="208" y="220"/>
                    </a:cubicBezTo>
                    <a:cubicBezTo>
                      <a:pt x="212" y="223"/>
                      <a:pt x="214" y="222"/>
                      <a:pt x="213" y="227"/>
                    </a:cubicBezTo>
                    <a:cubicBezTo>
                      <a:pt x="215" y="229"/>
                      <a:pt x="220" y="225"/>
                      <a:pt x="222" y="223"/>
                    </a:cubicBezTo>
                    <a:cubicBezTo>
                      <a:pt x="225" y="222"/>
                      <a:pt x="227" y="225"/>
                      <a:pt x="229" y="220"/>
                    </a:cubicBezTo>
                    <a:cubicBezTo>
                      <a:pt x="226" y="220"/>
                      <a:pt x="223" y="222"/>
                      <a:pt x="221" y="220"/>
                    </a:cubicBezTo>
                    <a:cubicBezTo>
                      <a:pt x="220" y="218"/>
                      <a:pt x="218" y="213"/>
                      <a:pt x="222" y="213"/>
                    </a:cubicBezTo>
                    <a:cubicBezTo>
                      <a:pt x="221" y="214"/>
                      <a:pt x="221" y="214"/>
                      <a:pt x="221" y="214"/>
                    </a:cubicBezTo>
                    <a:cubicBezTo>
                      <a:pt x="224" y="212"/>
                      <a:pt x="225" y="211"/>
                      <a:pt x="229" y="210"/>
                    </a:cubicBezTo>
                    <a:cubicBezTo>
                      <a:pt x="229" y="211"/>
                      <a:pt x="229" y="211"/>
                      <a:pt x="229" y="212"/>
                    </a:cubicBezTo>
                    <a:cubicBezTo>
                      <a:pt x="231" y="208"/>
                      <a:pt x="235" y="208"/>
                      <a:pt x="238" y="208"/>
                    </a:cubicBezTo>
                    <a:cubicBezTo>
                      <a:pt x="239" y="208"/>
                      <a:pt x="242" y="206"/>
                      <a:pt x="241" y="209"/>
                    </a:cubicBezTo>
                    <a:cubicBezTo>
                      <a:pt x="241" y="211"/>
                      <a:pt x="237" y="208"/>
                      <a:pt x="238" y="212"/>
                    </a:cubicBezTo>
                    <a:cubicBezTo>
                      <a:pt x="237" y="212"/>
                      <a:pt x="235" y="212"/>
                      <a:pt x="234" y="212"/>
                    </a:cubicBezTo>
                    <a:cubicBezTo>
                      <a:pt x="235" y="214"/>
                      <a:pt x="237" y="214"/>
                      <a:pt x="238" y="216"/>
                    </a:cubicBezTo>
                    <a:cubicBezTo>
                      <a:pt x="235" y="216"/>
                      <a:pt x="232" y="217"/>
                      <a:pt x="234" y="222"/>
                    </a:cubicBezTo>
                    <a:cubicBezTo>
                      <a:pt x="232" y="221"/>
                      <a:pt x="231" y="221"/>
                      <a:pt x="230" y="220"/>
                    </a:cubicBezTo>
                    <a:cubicBezTo>
                      <a:pt x="230" y="220"/>
                      <a:pt x="229" y="222"/>
                      <a:pt x="228" y="223"/>
                    </a:cubicBezTo>
                    <a:cubicBezTo>
                      <a:pt x="230" y="223"/>
                      <a:pt x="231" y="225"/>
                      <a:pt x="233" y="226"/>
                    </a:cubicBezTo>
                    <a:cubicBezTo>
                      <a:pt x="236" y="228"/>
                      <a:pt x="236" y="228"/>
                      <a:pt x="236" y="228"/>
                    </a:cubicBezTo>
                    <a:cubicBezTo>
                      <a:pt x="240" y="229"/>
                      <a:pt x="242" y="232"/>
                      <a:pt x="244" y="234"/>
                    </a:cubicBezTo>
                    <a:cubicBezTo>
                      <a:pt x="247" y="237"/>
                      <a:pt x="249" y="237"/>
                      <a:pt x="252" y="240"/>
                    </a:cubicBezTo>
                    <a:cubicBezTo>
                      <a:pt x="253" y="242"/>
                      <a:pt x="255" y="247"/>
                      <a:pt x="252" y="248"/>
                    </a:cubicBezTo>
                    <a:cubicBezTo>
                      <a:pt x="249" y="250"/>
                      <a:pt x="247" y="252"/>
                      <a:pt x="243" y="251"/>
                    </a:cubicBezTo>
                    <a:cubicBezTo>
                      <a:pt x="240" y="251"/>
                      <a:pt x="238" y="253"/>
                      <a:pt x="235" y="252"/>
                    </a:cubicBezTo>
                    <a:cubicBezTo>
                      <a:pt x="233" y="251"/>
                      <a:pt x="227" y="250"/>
                      <a:pt x="227" y="249"/>
                    </a:cubicBezTo>
                    <a:cubicBezTo>
                      <a:pt x="225" y="245"/>
                      <a:pt x="225" y="248"/>
                      <a:pt x="223" y="247"/>
                    </a:cubicBezTo>
                    <a:cubicBezTo>
                      <a:pt x="222" y="247"/>
                      <a:pt x="221" y="245"/>
                      <a:pt x="221" y="244"/>
                    </a:cubicBezTo>
                    <a:cubicBezTo>
                      <a:pt x="218" y="245"/>
                      <a:pt x="216" y="245"/>
                      <a:pt x="213" y="244"/>
                    </a:cubicBezTo>
                    <a:cubicBezTo>
                      <a:pt x="210" y="244"/>
                      <a:pt x="207" y="246"/>
                      <a:pt x="206" y="247"/>
                    </a:cubicBezTo>
                    <a:cubicBezTo>
                      <a:pt x="202" y="250"/>
                      <a:pt x="202" y="251"/>
                      <a:pt x="199" y="250"/>
                    </a:cubicBezTo>
                    <a:cubicBezTo>
                      <a:pt x="196" y="250"/>
                      <a:pt x="191" y="249"/>
                      <a:pt x="191" y="252"/>
                    </a:cubicBezTo>
                    <a:cubicBezTo>
                      <a:pt x="192" y="252"/>
                      <a:pt x="193" y="253"/>
                      <a:pt x="195" y="254"/>
                    </a:cubicBezTo>
                    <a:cubicBezTo>
                      <a:pt x="191" y="256"/>
                      <a:pt x="188" y="256"/>
                      <a:pt x="184" y="256"/>
                    </a:cubicBezTo>
                    <a:cubicBezTo>
                      <a:pt x="182" y="256"/>
                      <a:pt x="179" y="257"/>
                      <a:pt x="178" y="258"/>
                    </a:cubicBezTo>
                    <a:cubicBezTo>
                      <a:pt x="177" y="258"/>
                      <a:pt x="177" y="259"/>
                      <a:pt x="177" y="259"/>
                    </a:cubicBezTo>
                    <a:cubicBezTo>
                      <a:pt x="177" y="259"/>
                      <a:pt x="177" y="259"/>
                      <a:pt x="177" y="259"/>
                    </a:cubicBezTo>
                    <a:cubicBezTo>
                      <a:pt x="176" y="260"/>
                      <a:pt x="176" y="260"/>
                      <a:pt x="176" y="262"/>
                    </a:cubicBezTo>
                    <a:cubicBezTo>
                      <a:pt x="177" y="262"/>
                      <a:pt x="179" y="262"/>
                      <a:pt x="180" y="262"/>
                    </a:cubicBezTo>
                    <a:cubicBezTo>
                      <a:pt x="176" y="266"/>
                      <a:pt x="183" y="277"/>
                      <a:pt x="186" y="279"/>
                    </a:cubicBezTo>
                    <a:cubicBezTo>
                      <a:pt x="188" y="281"/>
                      <a:pt x="192" y="285"/>
                      <a:pt x="195" y="284"/>
                    </a:cubicBezTo>
                    <a:cubicBezTo>
                      <a:pt x="197" y="283"/>
                      <a:pt x="197" y="283"/>
                      <a:pt x="198" y="281"/>
                    </a:cubicBezTo>
                    <a:cubicBezTo>
                      <a:pt x="199" y="279"/>
                      <a:pt x="200" y="280"/>
                      <a:pt x="202" y="280"/>
                    </a:cubicBezTo>
                    <a:cubicBezTo>
                      <a:pt x="206" y="281"/>
                      <a:pt x="207" y="284"/>
                      <a:pt x="210" y="284"/>
                    </a:cubicBezTo>
                    <a:cubicBezTo>
                      <a:pt x="211" y="284"/>
                      <a:pt x="214" y="285"/>
                      <a:pt x="215" y="284"/>
                    </a:cubicBezTo>
                    <a:cubicBezTo>
                      <a:pt x="216" y="283"/>
                      <a:pt x="218" y="280"/>
                      <a:pt x="219" y="280"/>
                    </a:cubicBezTo>
                    <a:cubicBezTo>
                      <a:pt x="220" y="279"/>
                      <a:pt x="221" y="282"/>
                      <a:pt x="223" y="281"/>
                    </a:cubicBezTo>
                    <a:cubicBezTo>
                      <a:pt x="223" y="280"/>
                      <a:pt x="225" y="279"/>
                      <a:pt x="226" y="279"/>
                    </a:cubicBezTo>
                    <a:cubicBezTo>
                      <a:pt x="227" y="281"/>
                      <a:pt x="223" y="287"/>
                      <a:pt x="225" y="289"/>
                    </a:cubicBezTo>
                    <a:cubicBezTo>
                      <a:pt x="227" y="293"/>
                      <a:pt x="220" y="306"/>
                      <a:pt x="219" y="310"/>
                    </a:cubicBezTo>
                    <a:cubicBezTo>
                      <a:pt x="217" y="316"/>
                      <a:pt x="212" y="318"/>
                      <a:pt x="207" y="317"/>
                    </a:cubicBezTo>
                    <a:cubicBezTo>
                      <a:pt x="208" y="324"/>
                      <a:pt x="208" y="324"/>
                      <a:pt x="208" y="324"/>
                    </a:cubicBezTo>
                    <a:cubicBezTo>
                      <a:pt x="208" y="324"/>
                      <a:pt x="208" y="324"/>
                      <a:pt x="208" y="324"/>
                    </a:cubicBezTo>
                    <a:cubicBezTo>
                      <a:pt x="211" y="329"/>
                      <a:pt x="213" y="333"/>
                      <a:pt x="216" y="337"/>
                    </a:cubicBezTo>
                    <a:cubicBezTo>
                      <a:pt x="218" y="333"/>
                      <a:pt x="219" y="330"/>
                      <a:pt x="220" y="326"/>
                    </a:cubicBezTo>
                    <a:cubicBezTo>
                      <a:pt x="220" y="329"/>
                      <a:pt x="219" y="333"/>
                      <a:pt x="219" y="335"/>
                    </a:cubicBezTo>
                    <a:cubicBezTo>
                      <a:pt x="221" y="335"/>
                      <a:pt x="223" y="339"/>
                      <a:pt x="224" y="341"/>
                    </a:cubicBezTo>
                    <a:cubicBezTo>
                      <a:pt x="227" y="346"/>
                      <a:pt x="229" y="351"/>
                      <a:pt x="232" y="355"/>
                    </a:cubicBezTo>
                    <a:cubicBezTo>
                      <a:pt x="233" y="358"/>
                      <a:pt x="235" y="359"/>
                      <a:pt x="236" y="361"/>
                    </a:cubicBezTo>
                    <a:cubicBezTo>
                      <a:pt x="237" y="364"/>
                      <a:pt x="240" y="368"/>
                      <a:pt x="241" y="372"/>
                    </a:cubicBezTo>
                    <a:cubicBezTo>
                      <a:pt x="241" y="374"/>
                      <a:pt x="241" y="382"/>
                      <a:pt x="243" y="382"/>
                    </a:cubicBezTo>
                    <a:cubicBezTo>
                      <a:pt x="247" y="384"/>
                      <a:pt x="248" y="385"/>
                      <a:pt x="249" y="389"/>
                    </a:cubicBezTo>
                    <a:cubicBezTo>
                      <a:pt x="254" y="396"/>
                      <a:pt x="257" y="401"/>
                      <a:pt x="258" y="409"/>
                    </a:cubicBezTo>
                    <a:cubicBezTo>
                      <a:pt x="260" y="414"/>
                      <a:pt x="260" y="419"/>
                      <a:pt x="262" y="424"/>
                    </a:cubicBezTo>
                    <a:cubicBezTo>
                      <a:pt x="262" y="429"/>
                      <a:pt x="263" y="428"/>
                      <a:pt x="267" y="428"/>
                    </a:cubicBezTo>
                    <a:cubicBezTo>
                      <a:pt x="270" y="428"/>
                      <a:pt x="270" y="425"/>
                      <a:pt x="274" y="424"/>
                    </a:cubicBezTo>
                    <a:cubicBezTo>
                      <a:pt x="277" y="423"/>
                      <a:pt x="281" y="422"/>
                      <a:pt x="284" y="421"/>
                    </a:cubicBezTo>
                    <a:cubicBezTo>
                      <a:pt x="286" y="421"/>
                      <a:pt x="288" y="421"/>
                      <a:pt x="288" y="420"/>
                    </a:cubicBezTo>
                    <a:cubicBezTo>
                      <a:pt x="290" y="418"/>
                      <a:pt x="290" y="417"/>
                      <a:pt x="291" y="417"/>
                    </a:cubicBezTo>
                    <a:cubicBezTo>
                      <a:pt x="295" y="415"/>
                      <a:pt x="299" y="414"/>
                      <a:pt x="304" y="412"/>
                    </a:cubicBezTo>
                    <a:cubicBezTo>
                      <a:pt x="306" y="411"/>
                      <a:pt x="305" y="407"/>
                      <a:pt x="308" y="406"/>
                    </a:cubicBezTo>
                    <a:cubicBezTo>
                      <a:pt x="310" y="405"/>
                      <a:pt x="312" y="404"/>
                      <a:pt x="314" y="403"/>
                    </a:cubicBezTo>
                    <a:cubicBezTo>
                      <a:pt x="315" y="403"/>
                      <a:pt x="317" y="405"/>
                      <a:pt x="318" y="404"/>
                    </a:cubicBezTo>
                    <a:cubicBezTo>
                      <a:pt x="319" y="403"/>
                      <a:pt x="319" y="399"/>
                      <a:pt x="321" y="398"/>
                    </a:cubicBezTo>
                    <a:cubicBezTo>
                      <a:pt x="324" y="397"/>
                      <a:pt x="326" y="395"/>
                      <a:pt x="329" y="394"/>
                    </a:cubicBezTo>
                    <a:cubicBezTo>
                      <a:pt x="332" y="393"/>
                      <a:pt x="332" y="393"/>
                      <a:pt x="332" y="390"/>
                    </a:cubicBezTo>
                    <a:cubicBezTo>
                      <a:pt x="332" y="386"/>
                      <a:pt x="333" y="384"/>
                      <a:pt x="335" y="381"/>
                    </a:cubicBezTo>
                    <a:cubicBezTo>
                      <a:pt x="335" y="382"/>
                      <a:pt x="335" y="383"/>
                      <a:pt x="335" y="384"/>
                    </a:cubicBezTo>
                    <a:cubicBezTo>
                      <a:pt x="337" y="382"/>
                      <a:pt x="342" y="377"/>
                      <a:pt x="342" y="374"/>
                    </a:cubicBezTo>
                    <a:cubicBezTo>
                      <a:pt x="342" y="372"/>
                      <a:pt x="344" y="370"/>
                      <a:pt x="341" y="370"/>
                    </a:cubicBezTo>
                    <a:cubicBezTo>
                      <a:pt x="340" y="369"/>
                      <a:pt x="339" y="366"/>
                      <a:pt x="338" y="364"/>
                    </a:cubicBezTo>
                    <a:cubicBezTo>
                      <a:pt x="337" y="362"/>
                      <a:pt x="335" y="363"/>
                      <a:pt x="333" y="362"/>
                    </a:cubicBezTo>
                    <a:cubicBezTo>
                      <a:pt x="332" y="362"/>
                      <a:pt x="330" y="360"/>
                      <a:pt x="328" y="358"/>
                    </a:cubicBezTo>
                    <a:cubicBezTo>
                      <a:pt x="325" y="356"/>
                      <a:pt x="326" y="350"/>
                      <a:pt x="326" y="347"/>
                    </a:cubicBezTo>
                    <a:cubicBezTo>
                      <a:pt x="323" y="350"/>
                      <a:pt x="319" y="356"/>
                      <a:pt x="316" y="359"/>
                    </a:cubicBezTo>
                    <a:cubicBezTo>
                      <a:pt x="312" y="361"/>
                      <a:pt x="305" y="360"/>
                      <a:pt x="302" y="361"/>
                    </a:cubicBezTo>
                    <a:cubicBezTo>
                      <a:pt x="302" y="355"/>
                      <a:pt x="302" y="351"/>
                      <a:pt x="300" y="347"/>
                    </a:cubicBezTo>
                    <a:cubicBezTo>
                      <a:pt x="299" y="349"/>
                      <a:pt x="298" y="353"/>
                      <a:pt x="298" y="355"/>
                    </a:cubicBezTo>
                    <a:cubicBezTo>
                      <a:pt x="295" y="349"/>
                      <a:pt x="292" y="343"/>
                      <a:pt x="288" y="337"/>
                    </a:cubicBezTo>
                    <a:cubicBezTo>
                      <a:pt x="288" y="335"/>
                      <a:pt x="283" y="328"/>
                      <a:pt x="284" y="327"/>
                    </a:cubicBezTo>
                    <a:cubicBezTo>
                      <a:pt x="288" y="322"/>
                      <a:pt x="288" y="322"/>
                      <a:pt x="293" y="322"/>
                    </a:cubicBezTo>
                    <a:cubicBezTo>
                      <a:pt x="297" y="323"/>
                      <a:pt x="298" y="327"/>
                      <a:pt x="299" y="331"/>
                    </a:cubicBezTo>
                    <a:cubicBezTo>
                      <a:pt x="301" y="335"/>
                      <a:pt x="302" y="336"/>
                      <a:pt x="306" y="339"/>
                    </a:cubicBezTo>
                    <a:cubicBezTo>
                      <a:pt x="309" y="339"/>
                      <a:pt x="310" y="343"/>
                      <a:pt x="312" y="343"/>
                    </a:cubicBezTo>
                    <a:cubicBezTo>
                      <a:pt x="317" y="344"/>
                      <a:pt x="319" y="345"/>
                      <a:pt x="323" y="343"/>
                    </a:cubicBezTo>
                    <a:cubicBezTo>
                      <a:pt x="328" y="341"/>
                      <a:pt x="328" y="343"/>
                      <a:pt x="330" y="348"/>
                    </a:cubicBezTo>
                    <a:cubicBezTo>
                      <a:pt x="332" y="351"/>
                      <a:pt x="335" y="351"/>
                      <a:pt x="337" y="351"/>
                    </a:cubicBezTo>
                    <a:cubicBezTo>
                      <a:pt x="340" y="352"/>
                      <a:pt x="343" y="353"/>
                      <a:pt x="346" y="354"/>
                    </a:cubicBezTo>
                    <a:cubicBezTo>
                      <a:pt x="355" y="347"/>
                      <a:pt x="373" y="333"/>
                      <a:pt x="362" y="324"/>
                    </a:cubicBezTo>
                    <a:cubicBezTo>
                      <a:pt x="348" y="312"/>
                      <a:pt x="355" y="302"/>
                      <a:pt x="355" y="302"/>
                    </a:cubicBezTo>
                    <a:cubicBezTo>
                      <a:pt x="355" y="302"/>
                      <a:pt x="362" y="288"/>
                      <a:pt x="348" y="278"/>
                    </a:cubicBezTo>
                    <a:cubicBezTo>
                      <a:pt x="335" y="270"/>
                      <a:pt x="318" y="269"/>
                      <a:pt x="313" y="269"/>
                    </a:cubicBezTo>
                    <a:cubicBezTo>
                      <a:pt x="313" y="272"/>
                      <a:pt x="313" y="276"/>
                      <a:pt x="314" y="279"/>
                    </a:cubicBezTo>
                    <a:cubicBezTo>
                      <a:pt x="311" y="280"/>
                      <a:pt x="306" y="281"/>
                      <a:pt x="304" y="281"/>
                    </a:cubicBezTo>
                    <a:cubicBezTo>
                      <a:pt x="301" y="280"/>
                      <a:pt x="299" y="279"/>
                      <a:pt x="297" y="279"/>
                    </a:cubicBezTo>
                    <a:cubicBezTo>
                      <a:pt x="295" y="278"/>
                      <a:pt x="295" y="276"/>
                      <a:pt x="293" y="276"/>
                    </a:cubicBezTo>
                    <a:cubicBezTo>
                      <a:pt x="290" y="275"/>
                      <a:pt x="290" y="275"/>
                      <a:pt x="290" y="272"/>
                    </a:cubicBezTo>
                    <a:cubicBezTo>
                      <a:pt x="289" y="270"/>
                      <a:pt x="289" y="268"/>
                      <a:pt x="290" y="266"/>
                    </a:cubicBezTo>
                    <a:cubicBezTo>
                      <a:pt x="290" y="264"/>
                      <a:pt x="291" y="262"/>
                      <a:pt x="291" y="260"/>
                    </a:cubicBezTo>
                    <a:cubicBezTo>
                      <a:pt x="293" y="256"/>
                      <a:pt x="293" y="256"/>
                      <a:pt x="296" y="256"/>
                    </a:cubicBezTo>
                    <a:cubicBezTo>
                      <a:pt x="293" y="254"/>
                      <a:pt x="292" y="252"/>
                      <a:pt x="290" y="249"/>
                    </a:cubicBezTo>
                    <a:cubicBezTo>
                      <a:pt x="288" y="246"/>
                      <a:pt x="286" y="245"/>
                      <a:pt x="284" y="243"/>
                    </a:cubicBezTo>
                    <a:cubicBezTo>
                      <a:pt x="283" y="239"/>
                      <a:pt x="283" y="237"/>
                      <a:pt x="283" y="233"/>
                    </a:cubicBezTo>
                    <a:cubicBezTo>
                      <a:pt x="283" y="229"/>
                      <a:pt x="279" y="227"/>
                      <a:pt x="277" y="227"/>
                    </a:cubicBezTo>
                    <a:cubicBezTo>
                      <a:pt x="278" y="226"/>
                      <a:pt x="281" y="224"/>
                      <a:pt x="281" y="223"/>
                    </a:cubicBezTo>
                    <a:cubicBezTo>
                      <a:pt x="281" y="219"/>
                      <a:pt x="281" y="219"/>
                      <a:pt x="284" y="218"/>
                    </a:cubicBezTo>
                    <a:cubicBezTo>
                      <a:pt x="284" y="218"/>
                      <a:pt x="284" y="218"/>
                      <a:pt x="285" y="217"/>
                    </a:cubicBezTo>
                    <a:cubicBezTo>
                      <a:pt x="284" y="213"/>
                      <a:pt x="281" y="206"/>
                      <a:pt x="276" y="202"/>
                    </a:cubicBezTo>
                    <a:cubicBezTo>
                      <a:pt x="268" y="197"/>
                      <a:pt x="276" y="181"/>
                      <a:pt x="290" y="186"/>
                    </a:cubicBezTo>
                    <a:cubicBezTo>
                      <a:pt x="305" y="190"/>
                      <a:pt x="318" y="168"/>
                      <a:pt x="324" y="179"/>
                    </a:cubicBezTo>
                    <a:cubicBezTo>
                      <a:pt x="336" y="200"/>
                      <a:pt x="355" y="171"/>
                      <a:pt x="367" y="176"/>
                    </a:cubicBezTo>
                    <a:cubicBezTo>
                      <a:pt x="379" y="181"/>
                      <a:pt x="383" y="162"/>
                      <a:pt x="379" y="157"/>
                    </a:cubicBezTo>
                    <a:cubicBezTo>
                      <a:pt x="374" y="152"/>
                      <a:pt x="369" y="148"/>
                      <a:pt x="381" y="129"/>
                    </a:cubicBezTo>
                    <a:cubicBezTo>
                      <a:pt x="396" y="104"/>
                      <a:pt x="379" y="88"/>
                      <a:pt x="379" y="88"/>
                    </a:cubicBezTo>
                    <a:cubicBezTo>
                      <a:pt x="379" y="88"/>
                      <a:pt x="374" y="82"/>
                      <a:pt x="388" y="55"/>
                    </a:cubicBezTo>
                    <a:cubicBezTo>
                      <a:pt x="393" y="45"/>
                      <a:pt x="383" y="30"/>
                      <a:pt x="377" y="22"/>
                    </a:cubicBezTo>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grpSp>
        <p:grpSp>
          <p:nvGrpSpPr>
            <p:cNvPr id="24" name="Group 338">
              <a:extLst>
                <a:ext uri="{FF2B5EF4-FFF2-40B4-BE49-F238E27FC236}">
                  <a16:creationId xmlns:a16="http://schemas.microsoft.com/office/drawing/2014/main" id="{868AC0F7-1EAC-40F7-BC58-6A99605A60CC}"/>
                </a:ext>
              </a:extLst>
            </p:cNvPr>
            <p:cNvGrpSpPr/>
            <p:nvPr/>
          </p:nvGrpSpPr>
          <p:grpSpPr>
            <a:xfrm>
              <a:off x="6804531" y="1964581"/>
              <a:ext cx="2693650" cy="2458434"/>
              <a:chOff x="5378450" y="3481388"/>
              <a:chExt cx="508001" cy="963613"/>
            </a:xfrm>
            <a:solidFill>
              <a:schemeClr val="accent5"/>
            </a:solidFill>
          </p:grpSpPr>
          <p:sp>
            <p:nvSpPr>
              <p:cNvPr id="25" name="Freeform 213">
                <a:extLst>
                  <a:ext uri="{FF2B5EF4-FFF2-40B4-BE49-F238E27FC236}">
                    <a16:creationId xmlns:a16="http://schemas.microsoft.com/office/drawing/2014/main" id="{043526DF-9E07-4F12-B036-EAAEB8262752}"/>
                  </a:ext>
                </a:extLst>
              </p:cNvPr>
              <p:cNvSpPr>
                <a:spLocks/>
              </p:cNvSpPr>
              <p:nvPr/>
            </p:nvSpPr>
            <p:spPr bwMode="auto">
              <a:xfrm>
                <a:off x="5553075" y="4311650"/>
                <a:ext cx="39688" cy="93663"/>
              </a:xfrm>
              <a:custGeom>
                <a:avLst/>
                <a:gdLst>
                  <a:gd name="T0" fmla="*/ 53 w 55"/>
                  <a:gd name="T1" fmla="*/ 67 h 67"/>
                  <a:gd name="T2" fmla="*/ 54 w 55"/>
                  <a:gd name="T3" fmla="*/ 53 h 67"/>
                  <a:gd name="T4" fmla="*/ 47 w 55"/>
                  <a:gd name="T5" fmla="*/ 49 h 67"/>
                  <a:gd name="T6" fmla="*/ 47 w 55"/>
                  <a:gd name="T7" fmla="*/ 44 h 67"/>
                  <a:gd name="T8" fmla="*/ 46 w 55"/>
                  <a:gd name="T9" fmla="*/ 39 h 67"/>
                  <a:gd name="T10" fmla="*/ 42 w 55"/>
                  <a:gd name="T11" fmla="*/ 37 h 67"/>
                  <a:gd name="T12" fmla="*/ 43 w 55"/>
                  <a:gd name="T13" fmla="*/ 32 h 67"/>
                  <a:gd name="T14" fmla="*/ 39 w 55"/>
                  <a:gd name="T15" fmla="*/ 29 h 67"/>
                  <a:gd name="T16" fmla="*/ 37 w 55"/>
                  <a:gd name="T17" fmla="*/ 26 h 67"/>
                  <a:gd name="T18" fmla="*/ 34 w 55"/>
                  <a:gd name="T19" fmla="*/ 23 h 67"/>
                  <a:gd name="T20" fmla="*/ 30 w 55"/>
                  <a:gd name="T21" fmla="*/ 22 h 67"/>
                  <a:gd name="T22" fmla="*/ 23 w 55"/>
                  <a:gd name="T23" fmla="*/ 15 h 67"/>
                  <a:gd name="T24" fmla="*/ 15 w 55"/>
                  <a:gd name="T25" fmla="*/ 9 h 67"/>
                  <a:gd name="T26" fmla="*/ 9 w 55"/>
                  <a:gd name="T27" fmla="*/ 3 h 67"/>
                  <a:gd name="T28" fmla="*/ 1 w 55"/>
                  <a:gd name="T29" fmla="*/ 1 h 67"/>
                  <a:gd name="T30" fmla="*/ 6 w 55"/>
                  <a:gd name="T31" fmla="*/ 11 h 67"/>
                  <a:gd name="T32" fmla="*/ 13 w 55"/>
                  <a:gd name="T33" fmla="*/ 17 h 67"/>
                  <a:gd name="T34" fmla="*/ 18 w 55"/>
                  <a:gd name="T35" fmla="*/ 25 h 67"/>
                  <a:gd name="T36" fmla="*/ 20 w 55"/>
                  <a:gd name="T37" fmla="*/ 32 h 67"/>
                  <a:gd name="T38" fmla="*/ 23 w 55"/>
                  <a:gd name="T39" fmla="*/ 34 h 67"/>
                  <a:gd name="T40" fmla="*/ 28 w 55"/>
                  <a:gd name="T41" fmla="*/ 46 h 67"/>
                  <a:gd name="T42" fmla="*/ 34 w 55"/>
                  <a:gd name="T43" fmla="*/ 53 h 67"/>
                  <a:gd name="T44" fmla="*/ 47 w 55"/>
                  <a:gd name="T45" fmla="*/ 67 h 67"/>
                  <a:gd name="T46" fmla="*/ 47 w 55"/>
                  <a:gd name="T47" fmla="*/ 65 h 67"/>
                  <a:gd name="T48" fmla="*/ 53 w 55"/>
                  <a:gd name="T4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67">
                    <a:moveTo>
                      <a:pt x="53" y="67"/>
                    </a:moveTo>
                    <a:cubicBezTo>
                      <a:pt x="53" y="63"/>
                      <a:pt x="53" y="57"/>
                      <a:pt x="54" y="53"/>
                    </a:cubicBezTo>
                    <a:cubicBezTo>
                      <a:pt x="55" y="48"/>
                      <a:pt x="50" y="45"/>
                      <a:pt x="47" y="49"/>
                    </a:cubicBezTo>
                    <a:cubicBezTo>
                      <a:pt x="49" y="46"/>
                      <a:pt x="47" y="46"/>
                      <a:pt x="47" y="44"/>
                    </a:cubicBezTo>
                    <a:cubicBezTo>
                      <a:pt x="46" y="43"/>
                      <a:pt x="46" y="40"/>
                      <a:pt x="46" y="39"/>
                    </a:cubicBezTo>
                    <a:cubicBezTo>
                      <a:pt x="44" y="39"/>
                      <a:pt x="42" y="38"/>
                      <a:pt x="42" y="37"/>
                    </a:cubicBezTo>
                    <a:cubicBezTo>
                      <a:pt x="41" y="35"/>
                      <a:pt x="43" y="34"/>
                      <a:pt x="43" y="32"/>
                    </a:cubicBezTo>
                    <a:cubicBezTo>
                      <a:pt x="42" y="30"/>
                      <a:pt x="39" y="30"/>
                      <a:pt x="39" y="29"/>
                    </a:cubicBezTo>
                    <a:cubicBezTo>
                      <a:pt x="39" y="26"/>
                      <a:pt x="39" y="28"/>
                      <a:pt x="37" y="26"/>
                    </a:cubicBezTo>
                    <a:cubicBezTo>
                      <a:pt x="35" y="25"/>
                      <a:pt x="37" y="24"/>
                      <a:pt x="34" y="23"/>
                    </a:cubicBezTo>
                    <a:cubicBezTo>
                      <a:pt x="32" y="23"/>
                      <a:pt x="31" y="23"/>
                      <a:pt x="30" y="22"/>
                    </a:cubicBezTo>
                    <a:cubicBezTo>
                      <a:pt x="28" y="19"/>
                      <a:pt x="25" y="18"/>
                      <a:pt x="23" y="15"/>
                    </a:cubicBezTo>
                    <a:cubicBezTo>
                      <a:pt x="20" y="13"/>
                      <a:pt x="17" y="11"/>
                      <a:pt x="15" y="9"/>
                    </a:cubicBezTo>
                    <a:cubicBezTo>
                      <a:pt x="13" y="5"/>
                      <a:pt x="14" y="3"/>
                      <a:pt x="9" y="3"/>
                    </a:cubicBezTo>
                    <a:cubicBezTo>
                      <a:pt x="8" y="3"/>
                      <a:pt x="2" y="0"/>
                      <a:pt x="1" y="1"/>
                    </a:cubicBezTo>
                    <a:cubicBezTo>
                      <a:pt x="0" y="3"/>
                      <a:pt x="5" y="9"/>
                      <a:pt x="6" y="11"/>
                    </a:cubicBezTo>
                    <a:cubicBezTo>
                      <a:pt x="8" y="12"/>
                      <a:pt x="13" y="13"/>
                      <a:pt x="13" y="17"/>
                    </a:cubicBezTo>
                    <a:cubicBezTo>
                      <a:pt x="13" y="21"/>
                      <a:pt x="18" y="21"/>
                      <a:pt x="18" y="25"/>
                    </a:cubicBezTo>
                    <a:cubicBezTo>
                      <a:pt x="19" y="27"/>
                      <a:pt x="20" y="30"/>
                      <a:pt x="20" y="32"/>
                    </a:cubicBezTo>
                    <a:cubicBezTo>
                      <a:pt x="21" y="34"/>
                      <a:pt x="22" y="33"/>
                      <a:pt x="23" y="34"/>
                    </a:cubicBezTo>
                    <a:cubicBezTo>
                      <a:pt x="25" y="36"/>
                      <a:pt x="27" y="42"/>
                      <a:pt x="28" y="46"/>
                    </a:cubicBezTo>
                    <a:cubicBezTo>
                      <a:pt x="30" y="49"/>
                      <a:pt x="32" y="51"/>
                      <a:pt x="34" y="53"/>
                    </a:cubicBezTo>
                    <a:cubicBezTo>
                      <a:pt x="38" y="58"/>
                      <a:pt x="42" y="63"/>
                      <a:pt x="47" y="67"/>
                    </a:cubicBezTo>
                    <a:cubicBezTo>
                      <a:pt x="47" y="67"/>
                      <a:pt x="47" y="65"/>
                      <a:pt x="47" y="65"/>
                    </a:cubicBezTo>
                    <a:cubicBezTo>
                      <a:pt x="49" y="67"/>
                      <a:pt x="51" y="63"/>
                      <a:pt x="53"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26" name="Freeform 214">
                <a:extLst>
                  <a:ext uri="{FF2B5EF4-FFF2-40B4-BE49-F238E27FC236}">
                    <a16:creationId xmlns:a16="http://schemas.microsoft.com/office/drawing/2014/main" id="{7396A9F9-2C80-499F-AC7D-DAF9C2E24CC4}"/>
                  </a:ext>
                </a:extLst>
              </p:cNvPr>
              <p:cNvSpPr>
                <a:spLocks/>
              </p:cNvSpPr>
              <p:nvPr/>
            </p:nvSpPr>
            <p:spPr bwMode="auto">
              <a:xfrm>
                <a:off x="5653088" y="4275138"/>
                <a:ext cx="3175" cy="4763"/>
              </a:xfrm>
              <a:custGeom>
                <a:avLst/>
                <a:gdLst>
                  <a:gd name="T0" fmla="*/ 2 w 6"/>
                  <a:gd name="T1" fmla="*/ 4 h 4"/>
                  <a:gd name="T2" fmla="*/ 3 w 6"/>
                  <a:gd name="T3" fmla="*/ 0 h 4"/>
                  <a:gd name="T4" fmla="*/ 2 w 6"/>
                  <a:gd name="T5" fmla="*/ 4 h 4"/>
                </a:gdLst>
                <a:ahLst/>
                <a:cxnLst>
                  <a:cxn ang="0">
                    <a:pos x="T0" y="T1"/>
                  </a:cxn>
                  <a:cxn ang="0">
                    <a:pos x="T2" y="T3"/>
                  </a:cxn>
                  <a:cxn ang="0">
                    <a:pos x="T4" y="T5"/>
                  </a:cxn>
                </a:cxnLst>
                <a:rect l="0" t="0" r="r" b="b"/>
                <a:pathLst>
                  <a:path w="6" h="4">
                    <a:moveTo>
                      <a:pt x="2" y="4"/>
                    </a:moveTo>
                    <a:cubicBezTo>
                      <a:pt x="5" y="4"/>
                      <a:pt x="6" y="0"/>
                      <a:pt x="3" y="0"/>
                    </a:cubicBezTo>
                    <a:cubicBezTo>
                      <a:pt x="2" y="1"/>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27" name="Freeform 215">
                <a:extLst>
                  <a:ext uri="{FF2B5EF4-FFF2-40B4-BE49-F238E27FC236}">
                    <a16:creationId xmlns:a16="http://schemas.microsoft.com/office/drawing/2014/main" id="{0127EC28-0818-4745-832B-66C514F9656B}"/>
                  </a:ext>
                </a:extLst>
              </p:cNvPr>
              <p:cNvSpPr>
                <a:spLocks/>
              </p:cNvSpPr>
              <p:nvPr/>
            </p:nvSpPr>
            <p:spPr bwMode="auto">
              <a:xfrm>
                <a:off x="5654675" y="4252913"/>
                <a:ext cx="4763" cy="19050"/>
              </a:xfrm>
              <a:custGeom>
                <a:avLst/>
                <a:gdLst>
                  <a:gd name="T0" fmla="*/ 0 w 7"/>
                  <a:gd name="T1" fmla="*/ 1 h 13"/>
                  <a:gd name="T2" fmla="*/ 3 w 7"/>
                  <a:gd name="T3" fmla="*/ 5 h 13"/>
                  <a:gd name="T4" fmla="*/ 4 w 7"/>
                  <a:gd name="T5" fmla="*/ 8 h 13"/>
                  <a:gd name="T6" fmla="*/ 6 w 7"/>
                  <a:gd name="T7" fmla="*/ 4 h 13"/>
                  <a:gd name="T8" fmla="*/ 0 w 7"/>
                  <a:gd name="T9" fmla="*/ 1 h 13"/>
                </a:gdLst>
                <a:ahLst/>
                <a:cxnLst>
                  <a:cxn ang="0">
                    <a:pos x="T0" y="T1"/>
                  </a:cxn>
                  <a:cxn ang="0">
                    <a:pos x="T2" y="T3"/>
                  </a:cxn>
                  <a:cxn ang="0">
                    <a:pos x="T4" y="T5"/>
                  </a:cxn>
                  <a:cxn ang="0">
                    <a:pos x="T6" y="T7"/>
                  </a:cxn>
                  <a:cxn ang="0">
                    <a:pos x="T8" y="T9"/>
                  </a:cxn>
                </a:cxnLst>
                <a:rect l="0" t="0" r="r" b="b"/>
                <a:pathLst>
                  <a:path w="7" h="13">
                    <a:moveTo>
                      <a:pt x="0" y="1"/>
                    </a:moveTo>
                    <a:cubicBezTo>
                      <a:pt x="0" y="3"/>
                      <a:pt x="2" y="4"/>
                      <a:pt x="3" y="5"/>
                    </a:cubicBezTo>
                    <a:cubicBezTo>
                      <a:pt x="4" y="6"/>
                      <a:pt x="3" y="6"/>
                      <a:pt x="4" y="8"/>
                    </a:cubicBezTo>
                    <a:cubicBezTo>
                      <a:pt x="7" y="13"/>
                      <a:pt x="7" y="6"/>
                      <a:pt x="6" y="4"/>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28" name="Freeform 216">
                <a:extLst>
                  <a:ext uri="{FF2B5EF4-FFF2-40B4-BE49-F238E27FC236}">
                    <a16:creationId xmlns:a16="http://schemas.microsoft.com/office/drawing/2014/main" id="{5AFEB4DD-E07D-4E91-8209-CBACF8E825A5}"/>
                  </a:ext>
                </a:extLst>
              </p:cNvPr>
              <p:cNvSpPr>
                <a:spLocks/>
              </p:cNvSpPr>
              <p:nvPr/>
            </p:nvSpPr>
            <p:spPr bwMode="auto">
              <a:xfrm>
                <a:off x="5649913" y="4252913"/>
                <a:ext cx="3175" cy="9525"/>
              </a:xfrm>
              <a:custGeom>
                <a:avLst/>
                <a:gdLst>
                  <a:gd name="T0" fmla="*/ 3 w 5"/>
                  <a:gd name="T1" fmla="*/ 3 h 6"/>
                  <a:gd name="T2" fmla="*/ 5 w 5"/>
                  <a:gd name="T3" fmla="*/ 6 h 6"/>
                  <a:gd name="T4" fmla="*/ 5 w 5"/>
                  <a:gd name="T5" fmla="*/ 3 h 6"/>
                  <a:gd name="T6" fmla="*/ 1 w 5"/>
                  <a:gd name="T7" fmla="*/ 1 h 6"/>
                  <a:gd name="T8" fmla="*/ 0 w 5"/>
                  <a:gd name="T9" fmla="*/ 5 h 6"/>
                  <a:gd name="T10" fmla="*/ 3 w 5"/>
                  <a:gd name="T11" fmla="*/ 3 h 6"/>
                </a:gdLst>
                <a:ahLst/>
                <a:cxnLst>
                  <a:cxn ang="0">
                    <a:pos x="T0" y="T1"/>
                  </a:cxn>
                  <a:cxn ang="0">
                    <a:pos x="T2" y="T3"/>
                  </a:cxn>
                  <a:cxn ang="0">
                    <a:pos x="T4" y="T5"/>
                  </a:cxn>
                  <a:cxn ang="0">
                    <a:pos x="T6" y="T7"/>
                  </a:cxn>
                  <a:cxn ang="0">
                    <a:pos x="T8" y="T9"/>
                  </a:cxn>
                  <a:cxn ang="0">
                    <a:pos x="T10" y="T11"/>
                  </a:cxn>
                </a:cxnLst>
                <a:rect l="0" t="0" r="r" b="b"/>
                <a:pathLst>
                  <a:path w="5" h="6">
                    <a:moveTo>
                      <a:pt x="3" y="3"/>
                    </a:moveTo>
                    <a:cubicBezTo>
                      <a:pt x="3" y="4"/>
                      <a:pt x="4" y="6"/>
                      <a:pt x="5" y="6"/>
                    </a:cubicBezTo>
                    <a:cubicBezTo>
                      <a:pt x="5" y="6"/>
                      <a:pt x="5" y="4"/>
                      <a:pt x="5" y="3"/>
                    </a:cubicBezTo>
                    <a:cubicBezTo>
                      <a:pt x="3" y="3"/>
                      <a:pt x="4" y="0"/>
                      <a:pt x="1" y="1"/>
                    </a:cubicBezTo>
                    <a:cubicBezTo>
                      <a:pt x="2" y="2"/>
                      <a:pt x="1" y="4"/>
                      <a:pt x="0" y="5"/>
                    </a:cubicBezTo>
                    <a:cubicBezTo>
                      <a:pt x="1" y="4"/>
                      <a:pt x="2" y="4"/>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29" name="Freeform 217">
                <a:extLst>
                  <a:ext uri="{FF2B5EF4-FFF2-40B4-BE49-F238E27FC236}">
                    <a16:creationId xmlns:a16="http://schemas.microsoft.com/office/drawing/2014/main" id="{2849545A-9827-4B0C-9004-9B58636189BB}"/>
                  </a:ext>
                </a:extLst>
              </p:cNvPr>
              <p:cNvSpPr>
                <a:spLocks/>
              </p:cNvSpPr>
              <p:nvPr/>
            </p:nvSpPr>
            <p:spPr bwMode="auto">
              <a:xfrm>
                <a:off x="5651500" y="4264025"/>
                <a:ext cx="3175" cy="15875"/>
              </a:xfrm>
              <a:custGeom>
                <a:avLst/>
                <a:gdLst>
                  <a:gd name="T0" fmla="*/ 3 w 5"/>
                  <a:gd name="T1" fmla="*/ 6 h 11"/>
                  <a:gd name="T2" fmla="*/ 5 w 5"/>
                  <a:gd name="T3" fmla="*/ 0 h 11"/>
                  <a:gd name="T4" fmla="*/ 3 w 5"/>
                  <a:gd name="T5" fmla="*/ 0 h 11"/>
                  <a:gd name="T6" fmla="*/ 0 w 5"/>
                  <a:gd name="T7" fmla="*/ 11 h 11"/>
                  <a:gd name="T8" fmla="*/ 0 w 5"/>
                  <a:gd name="T9" fmla="*/ 11 h 11"/>
                  <a:gd name="T10" fmla="*/ 3 w 5"/>
                  <a:gd name="T11" fmla="*/ 6 h 11"/>
                </a:gdLst>
                <a:ahLst/>
                <a:cxnLst>
                  <a:cxn ang="0">
                    <a:pos x="T0" y="T1"/>
                  </a:cxn>
                  <a:cxn ang="0">
                    <a:pos x="T2" y="T3"/>
                  </a:cxn>
                  <a:cxn ang="0">
                    <a:pos x="T4" y="T5"/>
                  </a:cxn>
                  <a:cxn ang="0">
                    <a:pos x="T6" y="T7"/>
                  </a:cxn>
                  <a:cxn ang="0">
                    <a:pos x="T8" y="T9"/>
                  </a:cxn>
                  <a:cxn ang="0">
                    <a:pos x="T10" y="T11"/>
                  </a:cxn>
                </a:cxnLst>
                <a:rect l="0" t="0" r="r" b="b"/>
                <a:pathLst>
                  <a:path w="5" h="11">
                    <a:moveTo>
                      <a:pt x="3" y="6"/>
                    </a:moveTo>
                    <a:cubicBezTo>
                      <a:pt x="5" y="5"/>
                      <a:pt x="4" y="2"/>
                      <a:pt x="5" y="0"/>
                    </a:cubicBezTo>
                    <a:cubicBezTo>
                      <a:pt x="4" y="0"/>
                      <a:pt x="4" y="0"/>
                      <a:pt x="3" y="0"/>
                    </a:cubicBezTo>
                    <a:cubicBezTo>
                      <a:pt x="3" y="4"/>
                      <a:pt x="1" y="7"/>
                      <a:pt x="0" y="11"/>
                    </a:cubicBezTo>
                    <a:cubicBezTo>
                      <a:pt x="0" y="11"/>
                      <a:pt x="0" y="11"/>
                      <a:pt x="0" y="11"/>
                    </a:cubicBezTo>
                    <a:cubicBezTo>
                      <a:pt x="1" y="9"/>
                      <a:pt x="2" y="7"/>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30" name="Freeform 218">
                <a:extLst>
                  <a:ext uri="{FF2B5EF4-FFF2-40B4-BE49-F238E27FC236}">
                    <a16:creationId xmlns:a16="http://schemas.microsoft.com/office/drawing/2014/main" id="{A4D023E9-2A2F-43E4-A195-E681FAF9E81D}"/>
                  </a:ext>
                </a:extLst>
              </p:cNvPr>
              <p:cNvSpPr>
                <a:spLocks/>
              </p:cNvSpPr>
              <p:nvPr/>
            </p:nvSpPr>
            <p:spPr bwMode="auto">
              <a:xfrm>
                <a:off x="5646738" y="4260850"/>
                <a:ext cx="6350" cy="25400"/>
              </a:xfrm>
              <a:custGeom>
                <a:avLst/>
                <a:gdLst>
                  <a:gd name="T0" fmla="*/ 0 w 9"/>
                  <a:gd name="T1" fmla="*/ 1 h 18"/>
                  <a:gd name="T2" fmla="*/ 6 w 9"/>
                  <a:gd name="T3" fmla="*/ 8 h 18"/>
                  <a:gd name="T4" fmla="*/ 4 w 9"/>
                  <a:gd name="T5" fmla="*/ 15 h 18"/>
                  <a:gd name="T6" fmla="*/ 7 w 9"/>
                  <a:gd name="T7" fmla="*/ 17 h 18"/>
                  <a:gd name="T8" fmla="*/ 7 w 9"/>
                  <a:gd name="T9" fmla="*/ 14 h 18"/>
                  <a:gd name="T10" fmla="*/ 7 w 9"/>
                  <a:gd name="T11" fmla="*/ 14 h 18"/>
                  <a:gd name="T12" fmla="*/ 7 w 9"/>
                  <a:gd name="T13" fmla="*/ 14 h 18"/>
                  <a:gd name="T14" fmla="*/ 7 w 9"/>
                  <a:gd name="T15" fmla="*/ 13 h 18"/>
                  <a:gd name="T16" fmla="*/ 9 w 9"/>
                  <a:gd name="T17" fmla="*/ 5 h 18"/>
                  <a:gd name="T18" fmla="*/ 3 w 9"/>
                  <a:gd name="T19" fmla="*/ 1 h 18"/>
                  <a:gd name="T20" fmla="*/ 0 w 9"/>
                  <a:gd name="T21"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8">
                    <a:moveTo>
                      <a:pt x="0" y="1"/>
                    </a:moveTo>
                    <a:cubicBezTo>
                      <a:pt x="1" y="7"/>
                      <a:pt x="0" y="11"/>
                      <a:pt x="6" y="8"/>
                    </a:cubicBezTo>
                    <a:cubicBezTo>
                      <a:pt x="4" y="10"/>
                      <a:pt x="1" y="14"/>
                      <a:pt x="4" y="15"/>
                    </a:cubicBezTo>
                    <a:cubicBezTo>
                      <a:pt x="5" y="16"/>
                      <a:pt x="5" y="18"/>
                      <a:pt x="7" y="17"/>
                    </a:cubicBezTo>
                    <a:cubicBezTo>
                      <a:pt x="8" y="17"/>
                      <a:pt x="7" y="15"/>
                      <a:pt x="7" y="14"/>
                    </a:cubicBezTo>
                    <a:cubicBezTo>
                      <a:pt x="7" y="14"/>
                      <a:pt x="7" y="14"/>
                      <a:pt x="7" y="14"/>
                    </a:cubicBezTo>
                    <a:cubicBezTo>
                      <a:pt x="7" y="14"/>
                      <a:pt x="7" y="14"/>
                      <a:pt x="7" y="14"/>
                    </a:cubicBezTo>
                    <a:cubicBezTo>
                      <a:pt x="7" y="13"/>
                      <a:pt x="7" y="13"/>
                      <a:pt x="7" y="13"/>
                    </a:cubicBezTo>
                    <a:cubicBezTo>
                      <a:pt x="7" y="11"/>
                      <a:pt x="9" y="7"/>
                      <a:pt x="9" y="5"/>
                    </a:cubicBezTo>
                    <a:cubicBezTo>
                      <a:pt x="7" y="2"/>
                      <a:pt x="6" y="2"/>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31" name="Freeform 219">
                <a:extLst>
                  <a:ext uri="{FF2B5EF4-FFF2-40B4-BE49-F238E27FC236}">
                    <a16:creationId xmlns:a16="http://schemas.microsoft.com/office/drawing/2014/main" id="{4CE3C133-C424-42D4-94A5-4A266BE7054B}"/>
                  </a:ext>
                </a:extLst>
              </p:cNvPr>
              <p:cNvSpPr>
                <a:spLocks/>
              </p:cNvSpPr>
              <p:nvPr/>
            </p:nvSpPr>
            <p:spPr bwMode="auto">
              <a:xfrm>
                <a:off x="5646738" y="4391025"/>
                <a:ext cx="4763" cy="14288"/>
              </a:xfrm>
              <a:custGeom>
                <a:avLst/>
                <a:gdLst>
                  <a:gd name="T0" fmla="*/ 5 w 5"/>
                  <a:gd name="T1" fmla="*/ 4 h 10"/>
                  <a:gd name="T2" fmla="*/ 3 w 5"/>
                  <a:gd name="T3" fmla="*/ 4 h 10"/>
                  <a:gd name="T4" fmla="*/ 0 w 5"/>
                  <a:gd name="T5" fmla="*/ 7 h 10"/>
                  <a:gd name="T6" fmla="*/ 3 w 5"/>
                  <a:gd name="T7" fmla="*/ 10 h 10"/>
                  <a:gd name="T8" fmla="*/ 4 w 5"/>
                  <a:gd name="T9" fmla="*/ 6 h 10"/>
                  <a:gd name="T10" fmla="*/ 5 w 5"/>
                  <a:gd name="T11" fmla="*/ 4 h 10"/>
                </a:gdLst>
                <a:ahLst/>
                <a:cxnLst>
                  <a:cxn ang="0">
                    <a:pos x="T0" y="T1"/>
                  </a:cxn>
                  <a:cxn ang="0">
                    <a:pos x="T2" y="T3"/>
                  </a:cxn>
                  <a:cxn ang="0">
                    <a:pos x="T4" y="T5"/>
                  </a:cxn>
                  <a:cxn ang="0">
                    <a:pos x="T6" y="T7"/>
                  </a:cxn>
                  <a:cxn ang="0">
                    <a:pos x="T8" y="T9"/>
                  </a:cxn>
                  <a:cxn ang="0">
                    <a:pos x="T10" y="T11"/>
                  </a:cxn>
                </a:cxnLst>
                <a:rect l="0" t="0" r="r" b="b"/>
                <a:pathLst>
                  <a:path w="5" h="10">
                    <a:moveTo>
                      <a:pt x="5" y="4"/>
                    </a:moveTo>
                    <a:cubicBezTo>
                      <a:pt x="5" y="1"/>
                      <a:pt x="3" y="2"/>
                      <a:pt x="3" y="4"/>
                    </a:cubicBezTo>
                    <a:cubicBezTo>
                      <a:pt x="1" y="0"/>
                      <a:pt x="0" y="6"/>
                      <a:pt x="0" y="7"/>
                    </a:cubicBezTo>
                    <a:cubicBezTo>
                      <a:pt x="1" y="8"/>
                      <a:pt x="2" y="8"/>
                      <a:pt x="3" y="10"/>
                    </a:cubicBezTo>
                    <a:cubicBezTo>
                      <a:pt x="4" y="8"/>
                      <a:pt x="5" y="7"/>
                      <a:pt x="4" y="6"/>
                    </a:cubicBezTo>
                    <a:cubicBezTo>
                      <a:pt x="3" y="4"/>
                      <a:pt x="4" y="3"/>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32" name="Freeform 220">
                <a:extLst>
                  <a:ext uri="{FF2B5EF4-FFF2-40B4-BE49-F238E27FC236}">
                    <a16:creationId xmlns:a16="http://schemas.microsoft.com/office/drawing/2014/main" id="{D74E8E0C-4BD6-4984-9ACD-AE7186414A8F}"/>
                  </a:ext>
                </a:extLst>
              </p:cNvPr>
              <p:cNvSpPr>
                <a:spLocks/>
              </p:cNvSpPr>
              <p:nvPr/>
            </p:nvSpPr>
            <p:spPr bwMode="auto">
              <a:xfrm>
                <a:off x="5640388" y="4248150"/>
                <a:ext cx="6350" cy="11113"/>
              </a:xfrm>
              <a:custGeom>
                <a:avLst/>
                <a:gdLst>
                  <a:gd name="T0" fmla="*/ 0 w 7"/>
                  <a:gd name="T1" fmla="*/ 0 h 8"/>
                  <a:gd name="T2" fmla="*/ 4 w 7"/>
                  <a:gd name="T3" fmla="*/ 8 h 8"/>
                  <a:gd name="T4" fmla="*/ 3 w 7"/>
                  <a:gd name="T5" fmla="*/ 0 h 8"/>
                  <a:gd name="T6" fmla="*/ 0 w 7"/>
                  <a:gd name="T7" fmla="*/ 0 h 8"/>
                </a:gdLst>
                <a:ahLst/>
                <a:cxnLst>
                  <a:cxn ang="0">
                    <a:pos x="T0" y="T1"/>
                  </a:cxn>
                  <a:cxn ang="0">
                    <a:pos x="T2" y="T3"/>
                  </a:cxn>
                  <a:cxn ang="0">
                    <a:pos x="T4" y="T5"/>
                  </a:cxn>
                  <a:cxn ang="0">
                    <a:pos x="T6" y="T7"/>
                  </a:cxn>
                </a:cxnLst>
                <a:rect l="0" t="0" r="r" b="b"/>
                <a:pathLst>
                  <a:path w="7" h="8">
                    <a:moveTo>
                      <a:pt x="0" y="0"/>
                    </a:moveTo>
                    <a:cubicBezTo>
                      <a:pt x="1" y="2"/>
                      <a:pt x="3" y="5"/>
                      <a:pt x="4" y="8"/>
                    </a:cubicBezTo>
                    <a:cubicBezTo>
                      <a:pt x="7" y="4"/>
                      <a:pt x="7" y="2"/>
                      <a:pt x="3"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33" name="Freeform 221">
                <a:extLst>
                  <a:ext uri="{FF2B5EF4-FFF2-40B4-BE49-F238E27FC236}">
                    <a16:creationId xmlns:a16="http://schemas.microsoft.com/office/drawing/2014/main" id="{52D79EB3-A646-4664-A721-A33F58A31F28}"/>
                  </a:ext>
                </a:extLst>
              </p:cNvPr>
              <p:cNvSpPr>
                <a:spLocks/>
              </p:cNvSpPr>
              <p:nvPr/>
            </p:nvSpPr>
            <p:spPr bwMode="auto">
              <a:xfrm>
                <a:off x="5621338" y="4422775"/>
                <a:ext cx="4763" cy="9525"/>
              </a:xfrm>
              <a:custGeom>
                <a:avLst/>
                <a:gdLst>
                  <a:gd name="T0" fmla="*/ 0 w 6"/>
                  <a:gd name="T1" fmla="*/ 0 h 6"/>
                  <a:gd name="T2" fmla="*/ 4 w 6"/>
                  <a:gd name="T3" fmla="*/ 3 h 6"/>
                  <a:gd name="T4" fmla="*/ 0 w 6"/>
                  <a:gd name="T5" fmla="*/ 0 h 6"/>
                </a:gdLst>
                <a:ahLst/>
                <a:cxnLst>
                  <a:cxn ang="0">
                    <a:pos x="T0" y="T1"/>
                  </a:cxn>
                  <a:cxn ang="0">
                    <a:pos x="T2" y="T3"/>
                  </a:cxn>
                  <a:cxn ang="0">
                    <a:pos x="T4" y="T5"/>
                  </a:cxn>
                </a:cxnLst>
                <a:rect l="0" t="0" r="r" b="b"/>
                <a:pathLst>
                  <a:path w="6" h="6">
                    <a:moveTo>
                      <a:pt x="0" y="0"/>
                    </a:moveTo>
                    <a:cubicBezTo>
                      <a:pt x="0" y="3"/>
                      <a:pt x="2" y="6"/>
                      <a:pt x="4" y="3"/>
                    </a:cubicBezTo>
                    <a:cubicBezTo>
                      <a:pt x="6" y="0"/>
                      <a:pt x="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34" name="Freeform 222">
                <a:extLst>
                  <a:ext uri="{FF2B5EF4-FFF2-40B4-BE49-F238E27FC236}">
                    <a16:creationId xmlns:a16="http://schemas.microsoft.com/office/drawing/2014/main" id="{FC45A75E-9FCE-4E16-A180-B0D77C673B55}"/>
                  </a:ext>
                </a:extLst>
              </p:cNvPr>
              <p:cNvSpPr>
                <a:spLocks/>
              </p:cNvSpPr>
              <p:nvPr/>
            </p:nvSpPr>
            <p:spPr bwMode="auto">
              <a:xfrm>
                <a:off x="5634038" y="4343400"/>
                <a:ext cx="23813" cy="61913"/>
              </a:xfrm>
              <a:custGeom>
                <a:avLst/>
                <a:gdLst>
                  <a:gd name="T0" fmla="*/ 4 w 33"/>
                  <a:gd name="T1" fmla="*/ 17 h 44"/>
                  <a:gd name="T2" fmla="*/ 2 w 33"/>
                  <a:gd name="T3" fmla="*/ 23 h 44"/>
                  <a:gd name="T4" fmla="*/ 2 w 33"/>
                  <a:gd name="T5" fmla="*/ 30 h 44"/>
                  <a:gd name="T6" fmla="*/ 5 w 33"/>
                  <a:gd name="T7" fmla="*/ 34 h 44"/>
                  <a:gd name="T8" fmla="*/ 4 w 33"/>
                  <a:gd name="T9" fmla="*/ 42 h 44"/>
                  <a:gd name="T10" fmla="*/ 9 w 33"/>
                  <a:gd name="T11" fmla="*/ 42 h 44"/>
                  <a:gd name="T12" fmla="*/ 9 w 33"/>
                  <a:gd name="T13" fmla="*/ 39 h 44"/>
                  <a:gd name="T14" fmla="*/ 9 w 33"/>
                  <a:gd name="T15" fmla="*/ 36 h 44"/>
                  <a:gd name="T16" fmla="*/ 9 w 33"/>
                  <a:gd name="T17" fmla="*/ 30 h 44"/>
                  <a:gd name="T18" fmla="*/ 11 w 33"/>
                  <a:gd name="T19" fmla="*/ 25 h 44"/>
                  <a:gd name="T20" fmla="*/ 12 w 33"/>
                  <a:gd name="T21" fmla="*/ 31 h 44"/>
                  <a:gd name="T22" fmla="*/ 14 w 33"/>
                  <a:gd name="T23" fmla="*/ 35 h 44"/>
                  <a:gd name="T24" fmla="*/ 17 w 33"/>
                  <a:gd name="T25" fmla="*/ 38 h 44"/>
                  <a:gd name="T26" fmla="*/ 21 w 33"/>
                  <a:gd name="T27" fmla="*/ 35 h 44"/>
                  <a:gd name="T28" fmla="*/ 18 w 33"/>
                  <a:gd name="T29" fmla="*/ 31 h 44"/>
                  <a:gd name="T30" fmla="*/ 19 w 33"/>
                  <a:gd name="T31" fmla="*/ 28 h 44"/>
                  <a:gd name="T32" fmla="*/ 17 w 33"/>
                  <a:gd name="T33" fmla="*/ 24 h 44"/>
                  <a:gd name="T34" fmla="*/ 14 w 33"/>
                  <a:gd name="T35" fmla="*/ 21 h 44"/>
                  <a:gd name="T36" fmla="*/ 24 w 33"/>
                  <a:gd name="T37" fmla="*/ 16 h 44"/>
                  <a:gd name="T38" fmla="*/ 20 w 33"/>
                  <a:gd name="T39" fmla="*/ 14 h 44"/>
                  <a:gd name="T40" fmla="*/ 17 w 33"/>
                  <a:gd name="T41" fmla="*/ 15 h 44"/>
                  <a:gd name="T42" fmla="*/ 14 w 33"/>
                  <a:gd name="T43" fmla="*/ 16 h 44"/>
                  <a:gd name="T44" fmla="*/ 9 w 33"/>
                  <a:gd name="T45" fmla="*/ 8 h 44"/>
                  <a:gd name="T46" fmla="*/ 14 w 33"/>
                  <a:gd name="T47" fmla="*/ 8 h 44"/>
                  <a:gd name="T48" fmla="*/ 23 w 33"/>
                  <a:gd name="T49" fmla="*/ 8 h 44"/>
                  <a:gd name="T50" fmla="*/ 33 w 33"/>
                  <a:gd name="T51" fmla="*/ 0 h 44"/>
                  <a:gd name="T52" fmla="*/ 26 w 33"/>
                  <a:gd name="T53" fmla="*/ 5 h 44"/>
                  <a:gd name="T54" fmla="*/ 22 w 33"/>
                  <a:gd name="T55" fmla="*/ 5 h 44"/>
                  <a:gd name="T56" fmla="*/ 19 w 33"/>
                  <a:gd name="T57" fmla="*/ 5 h 44"/>
                  <a:gd name="T58" fmla="*/ 11 w 33"/>
                  <a:gd name="T59" fmla="*/ 3 h 44"/>
                  <a:gd name="T60" fmla="*/ 5 w 33"/>
                  <a:gd name="T61" fmla="*/ 10 h 44"/>
                  <a:gd name="T62" fmla="*/ 4 w 33"/>
                  <a:gd name="T63"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44">
                    <a:moveTo>
                      <a:pt x="4" y="17"/>
                    </a:moveTo>
                    <a:cubicBezTo>
                      <a:pt x="3" y="19"/>
                      <a:pt x="4" y="21"/>
                      <a:pt x="2" y="23"/>
                    </a:cubicBezTo>
                    <a:cubicBezTo>
                      <a:pt x="1" y="27"/>
                      <a:pt x="0" y="27"/>
                      <a:pt x="2" y="30"/>
                    </a:cubicBezTo>
                    <a:cubicBezTo>
                      <a:pt x="3" y="32"/>
                      <a:pt x="5" y="30"/>
                      <a:pt x="5" y="34"/>
                    </a:cubicBezTo>
                    <a:cubicBezTo>
                      <a:pt x="5" y="35"/>
                      <a:pt x="3" y="41"/>
                      <a:pt x="4" y="42"/>
                    </a:cubicBezTo>
                    <a:cubicBezTo>
                      <a:pt x="5" y="44"/>
                      <a:pt x="9" y="44"/>
                      <a:pt x="9" y="42"/>
                    </a:cubicBezTo>
                    <a:cubicBezTo>
                      <a:pt x="9" y="42"/>
                      <a:pt x="9" y="40"/>
                      <a:pt x="9" y="39"/>
                    </a:cubicBezTo>
                    <a:cubicBezTo>
                      <a:pt x="9" y="38"/>
                      <a:pt x="9" y="37"/>
                      <a:pt x="9" y="36"/>
                    </a:cubicBezTo>
                    <a:cubicBezTo>
                      <a:pt x="10" y="34"/>
                      <a:pt x="9" y="32"/>
                      <a:pt x="9" y="30"/>
                    </a:cubicBezTo>
                    <a:cubicBezTo>
                      <a:pt x="10" y="27"/>
                      <a:pt x="7" y="26"/>
                      <a:pt x="11" y="25"/>
                    </a:cubicBezTo>
                    <a:cubicBezTo>
                      <a:pt x="13" y="25"/>
                      <a:pt x="11" y="30"/>
                      <a:pt x="12" y="31"/>
                    </a:cubicBezTo>
                    <a:cubicBezTo>
                      <a:pt x="12" y="33"/>
                      <a:pt x="15" y="33"/>
                      <a:pt x="14" y="35"/>
                    </a:cubicBezTo>
                    <a:cubicBezTo>
                      <a:pt x="14" y="38"/>
                      <a:pt x="15" y="38"/>
                      <a:pt x="17" y="38"/>
                    </a:cubicBezTo>
                    <a:cubicBezTo>
                      <a:pt x="17" y="37"/>
                      <a:pt x="21" y="34"/>
                      <a:pt x="21" y="35"/>
                    </a:cubicBezTo>
                    <a:cubicBezTo>
                      <a:pt x="23" y="32"/>
                      <a:pt x="19" y="34"/>
                      <a:pt x="18" y="31"/>
                    </a:cubicBezTo>
                    <a:cubicBezTo>
                      <a:pt x="18" y="30"/>
                      <a:pt x="19" y="29"/>
                      <a:pt x="19" y="28"/>
                    </a:cubicBezTo>
                    <a:cubicBezTo>
                      <a:pt x="18" y="27"/>
                      <a:pt x="18" y="25"/>
                      <a:pt x="17" y="24"/>
                    </a:cubicBezTo>
                    <a:cubicBezTo>
                      <a:pt x="16" y="22"/>
                      <a:pt x="15" y="23"/>
                      <a:pt x="14" y="21"/>
                    </a:cubicBezTo>
                    <a:cubicBezTo>
                      <a:pt x="18" y="23"/>
                      <a:pt x="20" y="13"/>
                      <a:pt x="24" y="16"/>
                    </a:cubicBezTo>
                    <a:cubicBezTo>
                      <a:pt x="25" y="12"/>
                      <a:pt x="21" y="14"/>
                      <a:pt x="20" y="14"/>
                    </a:cubicBezTo>
                    <a:cubicBezTo>
                      <a:pt x="18" y="14"/>
                      <a:pt x="18" y="15"/>
                      <a:pt x="17" y="15"/>
                    </a:cubicBezTo>
                    <a:cubicBezTo>
                      <a:pt x="15" y="16"/>
                      <a:pt x="16" y="14"/>
                      <a:pt x="14" y="16"/>
                    </a:cubicBezTo>
                    <a:cubicBezTo>
                      <a:pt x="10" y="21"/>
                      <a:pt x="5" y="12"/>
                      <a:pt x="9" y="8"/>
                    </a:cubicBezTo>
                    <a:cubicBezTo>
                      <a:pt x="11" y="6"/>
                      <a:pt x="12" y="8"/>
                      <a:pt x="14" y="8"/>
                    </a:cubicBezTo>
                    <a:cubicBezTo>
                      <a:pt x="17" y="8"/>
                      <a:pt x="20" y="7"/>
                      <a:pt x="23" y="8"/>
                    </a:cubicBezTo>
                    <a:cubicBezTo>
                      <a:pt x="28" y="11"/>
                      <a:pt x="31" y="5"/>
                      <a:pt x="33" y="0"/>
                    </a:cubicBezTo>
                    <a:cubicBezTo>
                      <a:pt x="30" y="0"/>
                      <a:pt x="28" y="4"/>
                      <a:pt x="26" y="5"/>
                    </a:cubicBezTo>
                    <a:cubicBezTo>
                      <a:pt x="25" y="6"/>
                      <a:pt x="23" y="5"/>
                      <a:pt x="22" y="5"/>
                    </a:cubicBezTo>
                    <a:cubicBezTo>
                      <a:pt x="21" y="5"/>
                      <a:pt x="21" y="5"/>
                      <a:pt x="19" y="5"/>
                    </a:cubicBezTo>
                    <a:cubicBezTo>
                      <a:pt x="17" y="4"/>
                      <a:pt x="13" y="1"/>
                      <a:pt x="11" y="3"/>
                    </a:cubicBezTo>
                    <a:cubicBezTo>
                      <a:pt x="8" y="5"/>
                      <a:pt x="7" y="7"/>
                      <a:pt x="5" y="10"/>
                    </a:cubicBezTo>
                    <a:cubicBezTo>
                      <a:pt x="7" y="13"/>
                      <a:pt x="4" y="15"/>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35" name="Freeform 223">
                <a:extLst>
                  <a:ext uri="{FF2B5EF4-FFF2-40B4-BE49-F238E27FC236}">
                    <a16:creationId xmlns:a16="http://schemas.microsoft.com/office/drawing/2014/main" id="{63B6538F-6E81-46B8-87C4-304A1AE4007C}"/>
                  </a:ext>
                </a:extLst>
              </p:cNvPr>
              <p:cNvSpPr>
                <a:spLocks/>
              </p:cNvSpPr>
              <p:nvPr/>
            </p:nvSpPr>
            <p:spPr bwMode="auto">
              <a:xfrm>
                <a:off x="5654675" y="4264025"/>
                <a:ext cx="4763" cy="11113"/>
              </a:xfrm>
              <a:custGeom>
                <a:avLst/>
                <a:gdLst>
                  <a:gd name="T0" fmla="*/ 0 w 6"/>
                  <a:gd name="T1" fmla="*/ 0 h 9"/>
                  <a:gd name="T2" fmla="*/ 1 w 6"/>
                  <a:gd name="T3" fmla="*/ 4 h 9"/>
                  <a:gd name="T4" fmla="*/ 4 w 6"/>
                  <a:gd name="T5" fmla="*/ 9 h 9"/>
                  <a:gd name="T6" fmla="*/ 4 w 6"/>
                  <a:gd name="T7" fmla="*/ 7 h 9"/>
                  <a:gd name="T8" fmla="*/ 5 w 6"/>
                  <a:gd name="T9" fmla="*/ 9 h 9"/>
                  <a:gd name="T10" fmla="*/ 4 w 6"/>
                  <a:gd name="T11" fmla="*/ 1 h 9"/>
                  <a:gd name="T12" fmla="*/ 0 w 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0" y="0"/>
                    </a:moveTo>
                    <a:cubicBezTo>
                      <a:pt x="0" y="1"/>
                      <a:pt x="0" y="3"/>
                      <a:pt x="1" y="4"/>
                    </a:cubicBezTo>
                    <a:cubicBezTo>
                      <a:pt x="3" y="2"/>
                      <a:pt x="2" y="8"/>
                      <a:pt x="4" y="9"/>
                    </a:cubicBezTo>
                    <a:cubicBezTo>
                      <a:pt x="4" y="8"/>
                      <a:pt x="4" y="8"/>
                      <a:pt x="4" y="7"/>
                    </a:cubicBezTo>
                    <a:cubicBezTo>
                      <a:pt x="4" y="8"/>
                      <a:pt x="4" y="8"/>
                      <a:pt x="5" y="9"/>
                    </a:cubicBezTo>
                    <a:cubicBezTo>
                      <a:pt x="6" y="7"/>
                      <a:pt x="4" y="3"/>
                      <a:pt x="4" y="1"/>
                    </a:cubicBezTo>
                    <a:cubicBezTo>
                      <a:pt x="2" y="1"/>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36" name="Freeform 224">
                <a:extLst>
                  <a:ext uri="{FF2B5EF4-FFF2-40B4-BE49-F238E27FC236}">
                    <a16:creationId xmlns:a16="http://schemas.microsoft.com/office/drawing/2014/main" id="{A0ED2D90-0B1C-450B-8E51-FFB54103ACAB}"/>
                  </a:ext>
                </a:extLst>
              </p:cNvPr>
              <p:cNvSpPr>
                <a:spLocks/>
              </p:cNvSpPr>
              <p:nvPr/>
            </p:nvSpPr>
            <p:spPr bwMode="auto">
              <a:xfrm>
                <a:off x="5595938" y="4373563"/>
                <a:ext cx="3175" cy="11113"/>
              </a:xfrm>
              <a:custGeom>
                <a:avLst/>
                <a:gdLst>
                  <a:gd name="T0" fmla="*/ 2 w 4"/>
                  <a:gd name="T1" fmla="*/ 3 h 8"/>
                  <a:gd name="T2" fmla="*/ 1 w 4"/>
                  <a:gd name="T3" fmla="*/ 7 h 8"/>
                  <a:gd name="T4" fmla="*/ 2 w 4"/>
                  <a:gd name="T5" fmla="*/ 3 h 8"/>
                </a:gdLst>
                <a:ahLst/>
                <a:cxnLst>
                  <a:cxn ang="0">
                    <a:pos x="T0" y="T1"/>
                  </a:cxn>
                  <a:cxn ang="0">
                    <a:pos x="T2" y="T3"/>
                  </a:cxn>
                  <a:cxn ang="0">
                    <a:pos x="T4" y="T5"/>
                  </a:cxn>
                </a:cxnLst>
                <a:rect l="0" t="0" r="r" b="b"/>
                <a:pathLst>
                  <a:path w="4" h="8">
                    <a:moveTo>
                      <a:pt x="2" y="3"/>
                    </a:moveTo>
                    <a:cubicBezTo>
                      <a:pt x="0" y="0"/>
                      <a:pt x="1" y="6"/>
                      <a:pt x="1" y="7"/>
                    </a:cubicBezTo>
                    <a:cubicBezTo>
                      <a:pt x="4" y="8"/>
                      <a:pt x="4" y="4"/>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37" name="Freeform 225">
                <a:extLst>
                  <a:ext uri="{FF2B5EF4-FFF2-40B4-BE49-F238E27FC236}">
                    <a16:creationId xmlns:a16="http://schemas.microsoft.com/office/drawing/2014/main" id="{8B5EF558-DEB0-443C-B033-A02219250010}"/>
                  </a:ext>
                </a:extLst>
              </p:cNvPr>
              <p:cNvSpPr>
                <a:spLocks/>
              </p:cNvSpPr>
              <p:nvPr/>
            </p:nvSpPr>
            <p:spPr bwMode="auto">
              <a:xfrm>
                <a:off x="5588000" y="4405313"/>
                <a:ext cx="33338" cy="23813"/>
              </a:xfrm>
              <a:custGeom>
                <a:avLst/>
                <a:gdLst>
                  <a:gd name="T0" fmla="*/ 43 w 48"/>
                  <a:gd name="T1" fmla="*/ 10 h 17"/>
                  <a:gd name="T2" fmla="*/ 37 w 48"/>
                  <a:gd name="T3" fmla="*/ 6 h 17"/>
                  <a:gd name="T4" fmla="*/ 30 w 48"/>
                  <a:gd name="T5" fmla="*/ 4 h 17"/>
                  <a:gd name="T6" fmla="*/ 27 w 48"/>
                  <a:gd name="T7" fmla="*/ 6 h 17"/>
                  <a:gd name="T8" fmla="*/ 25 w 48"/>
                  <a:gd name="T9" fmla="*/ 6 h 17"/>
                  <a:gd name="T10" fmla="*/ 16 w 48"/>
                  <a:gd name="T11" fmla="*/ 2 h 17"/>
                  <a:gd name="T12" fmla="*/ 10 w 48"/>
                  <a:gd name="T13" fmla="*/ 0 h 17"/>
                  <a:gd name="T14" fmla="*/ 6 w 48"/>
                  <a:gd name="T15" fmla="*/ 0 h 17"/>
                  <a:gd name="T16" fmla="*/ 4 w 48"/>
                  <a:gd name="T17" fmla="*/ 2 h 17"/>
                  <a:gd name="T18" fmla="*/ 7 w 48"/>
                  <a:gd name="T19" fmla="*/ 6 h 17"/>
                  <a:gd name="T20" fmla="*/ 7 w 48"/>
                  <a:gd name="T21" fmla="*/ 8 h 17"/>
                  <a:gd name="T22" fmla="*/ 16 w 48"/>
                  <a:gd name="T23" fmla="*/ 11 h 17"/>
                  <a:gd name="T24" fmla="*/ 21 w 48"/>
                  <a:gd name="T25" fmla="*/ 10 h 17"/>
                  <a:gd name="T26" fmla="*/ 25 w 48"/>
                  <a:gd name="T27" fmla="*/ 13 h 17"/>
                  <a:gd name="T28" fmla="*/ 29 w 48"/>
                  <a:gd name="T29" fmla="*/ 14 h 17"/>
                  <a:gd name="T30" fmla="*/ 32 w 48"/>
                  <a:gd name="T31" fmla="*/ 15 h 17"/>
                  <a:gd name="T32" fmla="*/ 34 w 48"/>
                  <a:gd name="T33" fmla="*/ 13 h 17"/>
                  <a:gd name="T34" fmla="*/ 41 w 48"/>
                  <a:gd name="T35" fmla="*/ 14 h 17"/>
                  <a:gd name="T36" fmla="*/ 48 w 48"/>
                  <a:gd name="T37" fmla="*/ 17 h 17"/>
                  <a:gd name="T38" fmla="*/ 43 w 48"/>
                  <a:gd name="T3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7">
                    <a:moveTo>
                      <a:pt x="43" y="10"/>
                    </a:moveTo>
                    <a:cubicBezTo>
                      <a:pt x="40" y="11"/>
                      <a:pt x="37" y="9"/>
                      <a:pt x="37" y="6"/>
                    </a:cubicBezTo>
                    <a:cubicBezTo>
                      <a:pt x="36" y="6"/>
                      <a:pt x="31" y="6"/>
                      <a:pt x="30" y="4"/>
                    </a:cubicBezTo>
                    <a:cubicBezTo>
                      <a:pt x="28" y="2"/>
                      <a:pt x="28" y="4"/>
                      <a:pt x="27" y="6"/>
                    </a:cubicBezTo>
                    <a:cubicBezTo>
                      <a:pt x="27" y="6"/>
                      <a:pt x="26" y="6"/>
                      <a:pt x="25" y="6"/>
                    </a:cubicBezTo>
                    <a:cubicBezTo>
                      <a:pt x="21" y="6"/>
                      <a:pt x="18" y="6"/>
                      <a:pt x="16" y="2"/>
                    </a:cubicBezTo>
                    <a:cubicBezTo>
                      <a:pt x="16" y="2"/>
                      <a:pt x="11" y="1"/>
                      <a:pt x="10" y="0"/>
                    </a:cubicBezTo>
                    <a:cubicBezTo>
                      <a:pt x="9" y="2"/>
                      <a:pt x="8" y="1"/>
                      <a:pt x="6" y="0"/>
                    </a:cubicBezTo>
                    <a:cubicBezTo>
                      <a:pt x="5" y="0"/>
                      <a:pt x="5" y="1"/>
                      <a:pt x="4" y="2"/>
                    </a:cubicBezTo>
                    <a:cubicBezTo>
                      <a:pt x="0" y="6"/>
                      <a:pt x="5" y="6"/>
                      <a:pt x="7" y="6"/>
                    </a:cubicBezTo>
                    <a:cubicBezTo>
                      <a:pt x="7" y="7"/>
                      <a:pt x="7" y="8"/>
                      <a:pt x="7" y="8"/>
                    </a:cubicBezTo>
                    <a:cubicBezTo>
                      <a:pt x="10" y="9"/>
                      <a:pt x="13" y="11"/>
                      <a:pt x="16" y="11"/>
                    </a:cubicBezTo>
                    <a:cubicBezTo>
                      <a:pt x="18" y="12"/>
                      <a:pt x="19" y="10"/>
                      <a:pt x="21" y="10"/>
                    </a:cubicBezTo>
                    <a:cubicBezTo>
                      <a:pt x="22" y="11"/>
                      <a:pt x="24" y="12"/>
                      <a:pt x="25" y="13"/>
                    </a:cubicBezTo>
                    <a:cubicBezTo>
                      <a:pt x="27" y="13"/>
                      <a:pt x="28" y="14"/>
                      <a:pt x="29" y="14"/>
                    </a:cubicBezTo>
                    <a:cubicBezTo>
                      <a:pt x="30" y="14"/>
                      <a:pt x="32" y="14"/>
                      <a:pt x="32" y="15"/>
                    </a:cubicBezTo>
                    <a:cubicBezTo>
                      <a:pt x="33" y="15"/>
                      <a:pt x="34" y="13"/>
                      <a:pt x="34" y="13"/>
                    </a:cubicBezTo>
                    <a:cubicBezTo>
                      <a:pt x="37" y="14"/>
                      <a:pt x="38" y="15"/>
                      <a:pt x="41" y="14"/>
                    </a:cubicBezTo>
                    <a:cubicBezTo>
                      <a:pt x="43" y="15"/>
                      <a:pt x="46" y="16"/>
                      <a:pt x="48" y="17"/>
                    </a:cubicBezTo>
                    <a:cubicBezTo>
                      <a:pt x="45" y="14"/>
                      <a:pt x="48" y="9"/>
                      <a:pt x="4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38" name="Freeform 226">
                <a:extLst>
                  <a:ext uri="{FF2B5EF4-FFF2-40B4-BE49-F238E27FC236}">
                    <a16:creationId xmlns:a16="http://schemas.microsoft.com/office/drawing/2014/main" id="{558EE493-B94C-40AD-9F14-B40653B4A116}"/>
                  </a:ext>
                </a:extLst>
              </p:cNvPr>
              <p:cNvSpPr>
                <a:spLocks/>
              </p:cNvSpPr>
              <p:nvPr/>
            </p:nvSpPr>
            <p:spPr bwMode="auto">
              <a:xfrm>
                <a:off x="5588000" y="4368800"/>
                <a:ext cx="6350" cy="14288"/>
              </a:xfrm>
              <a:custGeom>
                <a:avLst/>
                <a:gdLst>
                  <a:gd name="T0" fmla="*/ 4 w 9"/>
                  <a:gd name="T1" fmla="*/ 1 h 10"/>
                  <a:gd name="T2" fmla="*/ 4 w 9"/>
                  <a:gd name="T3" fmla="*/ 2 h 10"/>
                  <a:gd name="T4" fmla="*/ 0 w 9"/>
                  <a:gd name="T5" fmla="*/ 3 h 10"/>
                  <a:gd name="T6" fmla="*/ 3 w 9"/>
                  <a:gd name="T7" fmla="*/ 4 h 10"/>
                  <a:gd name="T8" fmla="*/ 4 w 9"/>
                  <a:gd name="T9" fmla="*/ 6 h 10"/>
                  <a:gd name="T10" fmla="*/ 6 w 9"/>
                  <a:gd name="T11" fmla="*/ 9 h 10"/>
                  <a:gd name="T12" fmla="*/ 9 w 9"/>
                  <a:gd name="T13" fmla="*/ 10 h 10"/>
                  <a:gd name="T14" fmla="*/ 9 w 9"/>
                  <a:gd name="T15" fmla="*/ 7 h 10"/>
                  <a:gd name="T16" fmla="*/ 4 w 9"/>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4" y="1"/>
                    </a:moveTo>
                    <a:cubicBezTo>
                      <a:pt x="4" y="1"/>
                      <a:pt x="4" y="2"/>
                      <a:pt x="4" y="2"/>
                    </a:cubicBezTo>
                    <a:cubicBezTo>
                      <a:pt x="2" y="0"/>
                      <a:pt x="2" y="2"/>
                      <a:pt x="0" y="3"/>
                    </a:cubicBezTo>
                    <a:cubicBezTo>
                      <a:pt x="2" y="5"/>
                      <a:pt x="2" y="4"/>
                      <a:pt x="3" y="4"/>
                    </a:cubicBezTo>
                    <a:cubicBezTo>
                      <a:pt x="4" y="4"/>
                      <a:pt x="4" y="5"/>
                      <a:pt x="4" y="6"/>
                    </a:cubicBezTo>
                    <a:cubicBezTo>
                      <a:pt x="5" y="7"/>
                      <a:pt x="5" y="8"/>
                      <a:pt x="6" y="9"/>
                    </a:cubicBezTo>
                    <a:cubicBezTo>
                      <a:pt x="7" y="9"/>
                      <a:pt x="7" y="10"/>
                      <a:pt x="9" y="10"/>
                    </a:cubicBezTo>
                    <a:cubicBezTo>
                      <a:pt x="7" y="9"/>
                      <a:pt x="8" y="8"/>
                      <a:pt x="9" y="7"/>
                    </a:cubicBezTo>
                    <a:cubicBezTo>
                      <a:pt x="5" y="7"/>
                      <a:pt x="7"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39" name="Freeform 227">
                <a:extLst>
                  <a:ext uri="{FF2B5EF4-FFF2-40B4-BE49-F238E27FC236}">
                    <a16:creationId xmlns:a16="http://schemas.microsoft.com/office/drawing/2014/main" id="{ADA7A111-5666-4F46-813A-4548D3FEA357}"/>
                  </a:ext>
                </a:extLst>
              </p:cNvPr>
              <p:cNvSpPr>
                <a:spLocks/>
              </p:cNvSpPr>
              <p:nvPr/>
            </p:nvSpPr>
            <p:spPr bwMode="auto">
              <a:xfrm>
                <a:off x="5645150" y="4276725"/>
                <a:ext cx="17463" cy="36513"/>
              </a:xfrm>
              <a:custGeom>
                <a:avLst/>
                <a:gdLst>
                  <a:gd name="T0" fmla="*/ 24 w 25"/>
                  <a:gd name="T1" fmla="*/ 6 h 26"/>
                  <a:gd name="T2" fmla="*/ 22 w 25"/>
                  <a:gd name="T3" fmla="*/ 4 h 26"/>
                  <a:gd name="T4" fmla="*/ 19 w 25"/>
                  <a:gd name="T5" fmla="*/ 0 h 26"/>
                  <a:gd name="T6" fmla="*/ 20 w 25"/>
                  <a:gd name="T7" fmla="*/ 5 h 26"/>
                  <a:gd name="T8" fmla="*/ 17 w 25"/>
                  <a:gd name="T9" fmla="*/ 6 h 26"/>
                  <a:gd name="T10" fmla="*/ 15 w 25"/>
                  <a:gd name="T11" fmla="*/ 8 h 26"/>
                  <a:gd name="T12" fmla="*/ 10 w 25"/>
                  <a:gd name="T13" fmla="*/ 11 h 26"/>
                  <a:gd name="T14" fmla="*/ 9 w 25"/>
                  <a:gd name="T15" fmla="*/ 6 h 26"/>
                  <a:gd name="T16" fmla="*/ 6 w 25"/>
                  <a:gd name="T17" fmla="*/ 10 h 26"/>
                  <a:gd name="T18" fmla="*/ 2 w 25"/>
                  <a:gd name="T19" fmla="*/ 17 h 26"/>
                  <a:gd name="T20" fmla="*/ 6 w 25"/>
                  <a:gd name="T21" fmla="*/ 14 h 26"/>
                  <a:gd name="T22" fmla="*/ 8 w 25"/>
                  <a:gd name="T23" fmla="*/ 12 h 26"/>
                  <a:gd name="T24" fmla="*/ 9 w 25"/>
                  <a:gd name="T25" fmla="*/ 14 h 26"/>
                  <a:gd name="T26" fmla="*/ 9 w 25"/>
                  <a:gd name="T27" fmla="*/ 12 h 26"/>
                  <a:gd name="T28" fmla="*/ 11 w 25"/>
                  <a:gd name="T29" fmla="*/ 20 h 26"/>
                  <a:gd name="T30" fmla="*/ 18 w 25"/>
                  <a:gd name="T31" fmla="*/ 22 h 26"/>
                  <a:gd name="T32" fmla="*/ 20 w 25"/>
                  <a:gd name="T33" fmla="*/ 21 h 26"/>
                  <a:gd name="T34" fmla="*/ 21 w 25"/>
                  <a:gd name="T35" fmla="*/ 14 h 26"/>
                  <a:gd name="T36" fmla="*/ 22 w 25"/>
                  <a:gd name="T37" fmla="*/ 20 h 26"/>
                  <a:gd name="T38" fmla="*/ 23 w 25"/>
                  <a:gd name="T39" fmla="*/ 17 h 26"/>
                  <a:gd name="T40" fmla="*/ 24 w 25"/>
                  <a:gd name="T41" fmla="*/ 18 h 26"/>
                  <a:gd name="T42" fmla="*/ 24 w 25"/>
                  <a:gd name="T43" fmla="*/ 10 h 26"/>
                  <a:gd name="T44" fmla="*/ 24 w 25"/>
                  <a:gd name="T45" fmla="*/ 8 h 26"/>
                  <a:gd name="T46" fmla="*/ 22 w 25"/>
                  <a:gd name="T47" fmla="*/ 8 h 26"/>
                  <a:gd name="T48" fmla="*/ 24 w 25"/>
                  <a:gd name="T4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26">
                    <a:moveTo>
                      <a:pt x="24" y="6"/>
                    </a:moveTo>
                    <a:cubicBezTo>
                      <a:pt x="24" y="5"/>
                      <a:pt x="23" y="3"/>
                      <a:pt x="22" y="4"/>
                    </a:cubicBezTo>
                    <a:cubicBezTo>
                      <a:pt x="21" y="2"/>
                      <a:pt x="20" y="0"/>
                      <a:pt x="19" y="0"/>
                    </a:cubicBezTo>
                    <a:cubicBezTo>
                      <a:pt x="19" y="2"/>
                      <a:pt x="19" y="4"/>
                      <a:pt x="20" y="5"/>
                    </a:cubicBezTo>
                    <a:cubicBezTo>
                      <a:pt x="18" y="4"/>
                      <a:pt x="18" y="4"/>
                      <a:pt x="17" y="6"/>
                    </a:cubicBezTo>
                    <a:cubicBezTo>
                      <a:pt x="16" y="4"/>
                      <a:pt x="15" y="6"/>
                      <a:pt x="15" y="8"/>
                    </a:cubicBezTo>
                    <a:cubicBezTo>
                      <a:pt x="13" y="6"/>
                      <a:pt x="12" y="10"/>
                      <a:pt x="10" y="11"/>
                    </a:cubicBezTo>
                    <a:cubicBezTo>
                      <a:pt x="11" y="9"/>
                      <a:pt x="11" y="6"/>
                      <a:pt x="9" y="6"/>
                    </a:cubicBezTo>
                    <a:cubicBezTo>
                      <a:pt x="7" y="6"/>
                      <a:pt x="8" y="10"/>
                      <a:pt x="6" y="10"/>
                    </a:cubicBezTo>
                    <a:cubicBezTo>
                      <a:pt x="4" y="11"/>
                      <a:pt x="0" y="14"/>
                      <a:pt x="2" y="17"/>
                    </a:cubicBezTo>
                    <a:cubicBezTo>
                      <a:pt x="3" y="16"/>
                      <a:pt x="6" y="9"/>
                      <a:pt x="6" y="14"/>
                    </a:cubicBezTo>
                    <a:cubicBezTo>
                      <a:pt x="7" y="13"/>
                      <a:pt x="7" y="14"/>
                      <a:pt x="8" y="12"/>
                    </a:cubicBezTo>
                    <a:cubicBezTo>
                      <a:pt x="8" y="14"/>
                      <a:pt x="8" y="14"/>
                      <a:pt x="9" y="14"/>
                    </a:cubicBezTo>
                    <a:cubicBezTo>
                      <a:pt x="9" y="14"/>
                      <a:pt x="9" y="13"/>
                      <a:pt x="9" y="12"/>
                    </a:cubicBezTo>
                    <a:cubicBezTo>
                      <a:pt x="14" y="12"/>
                      <a:pt x="11" y="17"/>
                      <a:pt x="11" y="20"/>
                    </a:cubicBezTo>
                    <a:cubicBezTo>
                      <a:pt x="12" y="22"/>
                      <a:pt x="17" y="25"/>
                      <a:pt x="18" y="22"/>
                    </a:cubicBezTo>
                    <a:cubicBezTo>
                      <a:pt x="17" y="26"/>
                      <a:pt x="20" y="25"/>
                      <a:pt x="20" y="21"/>
                    </a:cubicBezTo>
                    <a:cubicBezTo>
                      <a:pt x="19" y="18"/>
                      <a:pt x="18" y="16"/>
                      <a:pt x="21" y="14"/>
                    </a:cubicBezTo>
                    <a:cubicBezTo>
                      <a:pt x="22" y="16"/>
                      <a:pt x="21" y="18"/>
                      <a:pt x="22" y="20"/>
                    </a:cubicBezTo>
                    <a:cubicBezTo>
                      <a:pt x="22" y="20"/>
                      <a:pt x="22" y="18"/>
                      <a:pt x="23" y="17"/>
                    </a:cubicBezTo>
                    <a:cubicBezTo>
                      <a:pt x="23" y="17"/>
                      <a:pt x="23" y="17"/>
                      <a:pt x="24" y="18"/>
                    </a:cubicBezTo>
                    <a:cubicBezTo>
                      <a:pt x="24" y="16"/>
                      <a:pt x="25" y="10"/>
                      <a:pt x="24" y="10"/>
                    </a:cubicBezTo>
                    <a:cubicBezTo>
                      <a:pt x="24" y="9"/>
                      <a:pt x="24" y="8"/>
                      <a:pt x="24" y="8"/>
                    </a:cubicBezTo>
                    <a:cubicBezTo>
                      <a:pt x="23" y="8"/>
                      <a:pt x="23" y="8"/>
                      <a:pt x="22" y="8"/>
                    </a:cubicBezTo>
                    <a:cubicBezTo>
                      <a:pt x="22" y="7"/>
                      <a:pt x="23" y="6"/>
                      <a:pt x="2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40" name="Freeform 228">
                <a:extLst>
                  <a:ext uri="{FF2B5EF4-FFF2-40B4-BE49-F238E27FC236}">
                    <a16:creationId xmlns:a16="http://schemas.microsoft.com/office/drawing/2014/main" id="{A761B9AB-A167-4C9A-9474-4D578AF3B905}"/>
                  </a:ext>
                </a:extLst>
              </p:cNvPr>
              <p:cNvSpPr>
                <a:spLocks/>
              </p:cNvSpPr>
              <p:nvPr/>
            </p:nvSpPr>
            <p:spPr bwMode="auto">
              <a:xfrm>
                <a:off x="5624513" y="4421188"/>
                <a:ext cx="15875" cy="11113"/>
              </a:xfrm>
              <a:custGeom>
                <a:avLst/>
                <a:gdLst>
                  <a:gd name="T0" fmla="*/ 10 w 21"/>
                  <a:gd name="T1" fmla="*/ 1 h 7"/>
                  <a:gd name="T2" fmla="*/ 8 w 21"/>
                  <a:gd name="T3" fmla="*/ 4 h 7"/>
                  <a:gd name="T4" fmla="*/ 4 w 21"/>
                  <a:gd name="T5" fmla="*/ 1 h 7"/>
                  <a:gd name="T6" fmla="*/ 0 w 21"/>
                  <a:gd name="T7" fmla="*/ 5 h 7"/>
                  <a:gd name="T8" fmla="*/ 14 w 21"/>
                  <a:gd name="T9" fmla="*/ 5 h 7"/>
                  <a:gd name="T10" fmla="*/ 10 w 21"/>
                  <a:gd name="T11" fmla="*/ 1 h 7"/>
                </a:gdLst>
                <a:ahLst/>
                <a:cxnLst>
                  <a:cxn ang="0">
                    <a:pos x="T0" y="T1"/>
                  </a:cxn>
                  <a:cxn ang="0">
                    <a:pos x="T2" y="T3"/>
                  </a:cxn>
                  <a:cxn ang="0">
                    <a:pos x="T4" y="T5"/>
                  </a:cxn>
                  <a:cxn ang="0">
                    <a:pos x="T6" y="T7"/>
                  </a:cxn>
                  <a:cxn ang="0">
                    <a:pos x="T8" y="T9"/>
                  </a:cxn>
                  <a:cxn ang="0">
                    <a:pos x="T10" y="T11"/>
                  </a:cxn>
                </a:cxnLst>
                <a:rect l="0" t="0" r="r" b="b"/>
                <a:pathLst>
                  <a:path w="21" h="7">
                    <a:moveTo>
                      <a:pt x="10" y="1"/>
                    </a:moveTo>
                    <a:cubicBezTo>
                      <a:pt x="11" y="3"/>
                      <a:pt x="10" y="4"/>
                      <a:pt x="8" y="4"/>
                    </a:cubicBezTo>
                    <a:cubicBezTo>
                      <a:pt x="7" y="3"/>
                      <a:pt x="5" y="1"/>
                      <a:pt x="4" y="1"/>
                    </a:cubicBezTo>
                    <a:cubicBezTo>
                      <a:pt x="2" y="1"/>
                      <a:pt x="2" y="3"/>
                      <a:pt x="0" y="5"/>
                    </a:cubicBezTo>
                    <a:cubicBezTo>
                      <a:pt x="5" y="7"/>
                      <a:pt x="9" y="7"/>
                      <a:pt x="14" y="5"/>
                    </a:cubicBezTo>
                    <a:cubicBezTo>
                      <a:pt x="21" y="4"/>
                      <a:pt x="13" y="0"/>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41" name="Freeform 229">
                <a:extLst>
                  <a:ext uri="{FF2B5EF4-FFF2-40B4-BE49-F238E27FC236}">
                    <a16:creationId xmlns:a16="http://schemas.microsoft.com/office/drawing/2014/main" id="{64E5C86F-2EAF-4A14-B719-7EB207D77C74}"/>
                  </a:ext>
                </a:extLst>
              </p:cNvPr>
              <p:cNvSpPr>
                <a:spLocks/>
              </p:cNvSpPr>
              <p:nvPr/>
            </p:nvSpPr>
            <p:spPr bwMode="auto">
              <a:xfrm>
                <a:off x="5599113" y="4191000"/>
                <a:ext cx="9525" cy="17463"/>
              </a:xfrm>
              <a:custGeom>
                <a:avLst/>
                <a:gdLst>
                  <a:gd name="T0" fmla="*/ 6 w 13"/>
                  <a:gd name="T1" fmla="*/ 12 h 13"/>
                  <a:gd name="T2" fmla="*/ 10 w 13"/>
                  <a:gd name="T3" fmla="*/ 9 h 13"/>
                  <a:gd name="T4" fmla="*/ 13 w 13"/>
                  <a:gd name="T5" fmla="*/ 5 h 13"/>
                  <a:gd name="T6" fmla="*/ 11 w 13"/>
                  <a:gd name="T7" fmla="*/ 1 h 13"/>
                  <a:gd name="T8" fmla="*/ 11 w 13"/>
                  <a:gd name="T9" fmla="*/ 3 h 13"/>
                  <a:gd name="T10" fmla="*/ 1 w 13"/>
                  <a:gd name="T11" fmla="*/ 6 h 13"/>
                  <a:gd name="T12" fmla="*/ 3 w 13"/>
                  <a:gd name="T13" fmla="*/ 12 h 13"/>
                  <a:gd name="T14" fmla="*/ 6 w 13"/>
                  <a:gd name="T15" fmla="*/ 13 h 13"/>
                  <a:gd name="T16" fmla="*/ 6 w 13"/>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3">
                    <a:moveTo>
                      <a:pt x="6" y="12"/>
                    </a:moveTo>
                    <a:cubicBezTo>
                      <a:pt x="8" y="11"/>
                      <a:pt x="10" y="11"/>
                      <a:pt x="10" y="9"/>
                    </a:cubicBezTo>
                    <a:cubicBezTo>
                      <a:pt x="10" y="7"/>
                      <a:pt x="11" y="5"/>
                      <a:pt x="13" y="5"/>
                    </a:cubicBezTo>
                    <a:cubicBezTo>
                      <a:pt x="13" y="3"/>
                      <a:pt x="13" y="1"/>
                      <a:pt x="11" y="1"/>
                    </a:cubicBezTo>
                    <a:cubicBezTo>
                      <a:pt x="11" y="1"/>
                      <a:pt x="11" y="2"/>
                      <a:pt x="11" y="3"/>
                    </a:cubicBezTo>
                    <a:cubicBezTo>
                      <a:pt x="6" y="0"/>
                      <a:pt x="4" y="4"/>
                      <a:pt x="1" y="6"/>
                    </a:cubicBezTo>
                    <a:cubicBezTo>
                      <a:pt x="1" y="10"/>
                      <a:pt x="0" y="10"/>
                      <a:pt x="3" y="12"/>
                    </a:cubicBezTo>
                    <a:cubicBezTo>
                      <a:pt x="4" y="13"/>
                      <a:pt x="4" y="13"/>
                      <a:pt x="6" y="13"/>
                    </a:cubicBezTo>
                    <a:cubicBezTo>
                      <a:pt x="7" y="13"/>
                      <a:pt x="6" y="12"/>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42" name="Freeform 230">
                <a:extLst>
                  <a:ext uri="{FF2B5EF4-FFF2-40B4-BE49-F238E27FC236}">
                    <a16:creationId xmlns:a16="http://schemas.microsoft.com/office/drawing/2014/main" id="{94C62719-FB82-4D4B-81C6-7F46F3A4418E}"/>
                  </a:ext>
                </a:extLst>
              </p:cNvPr>
              <p:cNvSpPr>
                <a:spLocks/>
              </p:cNvSpPr>
              <p:nvPr/>
            </p:nvSpPr>
            <p:spPr bwMode="auto">
              <a:xfrm>
                <a:off x="5640388" y="4144963"/>
                <a:ext cx="7938" cy="31750"/>
              </a:xfrm>
              <a:custGeom>
                <a:avLst/>
                <a:gdLst>
                  <a:gd name="T0" fmla="*/ 8 w 12"/>
                  <a:gd name="T1" fmla="*/ 11 h 22"/>
                  <a:gd name="T2" fmla="*/ 7 w 12"/>
                  <a:gd name="T3" fmla="*/ 3 h 22"/>
                  <a:gd name="T4" fmla="*/ 0 w 12"/>
                  <a:gd name="T5" fmla="*/ 13 h 22"/>
                  <a:gd name="T6" fmla="*/ 4 w 12"/>
                  <a:gd name="T7" fmla="*/ 22 h 22"/>
                  <a:gd name="T8" fmla="*/ 8 w 12"/>
                  <a:gd name="T9" fmla="*/ 11 h 22"/>
                </a:gdLst>
                <a:ahLst/>
                <a:cxnLst>
                  <a:cxn ang="0">
                    <a:pos x="T0" y="T1"/>
                  </a:cxn>
                  <a:cxn ang="0">
                    <a:pos x="T2" y="T3"/>
                  </a:cxn>
                  <a:cxn ang="0">
                    <a:pos x="T4" y="T5"/>
                  </a:cxn>
                  <a:cxn ang="0">
                    <a:pos x="T6" y="T7"/>
                  </a:cxn>
                  <a:cxn ang="0">
                    <a:pos x="T8" y="T9"/>
                  </a:cxn>
                </a:cxnLst>
                <a:rect l="0" t="0" r="r" b="b"/>
                <a:pathLst>
                  <a:path w="12" h="22">
                    <a:moveTo>
                      <a:pt x="8" y="11"/>
                    </a:moveTo>
                    <a:cubicBezTo>
                      <a:pt x="9" y="8"/>
                      <a:pt x="12" y="0"/>
                      <a:pt x="7" y="3"/>
                    </a:cubicBezTo>
                    <a:cubicBezTo>
                      <a:pt x="4" y="4"/>
                      <a:pt x="1" y="9"/>
                      <a:pt x="0" y="13"/>
                    </a:cubicBezTo>
                    <a:cubicBezTo>
                      <a:pt x="0" y="17"/>
                      <a:pt x="2" y="19"/>
                      <a:pt x="4" y="22"/>
                    </a:cubicBezTo>
                    <a:cubicBezTo>
                      <a:pt x="6" y="18"/>
                      <a:pt x="7" y="15"/>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43" name="Freeform 231">
                <a:extLst>
                  <a:ext uri="{FF2B5EF4-FFF2-40B4-BE49-F238E27FC236}">
                    <a16:creationId xmlns:a16="http://schemas.microsoft.com/office/drawing/2014/main" id="{7BADE37F-284C-4D0E-B3C4-BE35E4BAE101}"/>
                  </a:ext>
                </a:extLst>
              </p:cNvPr>
              <p:cNvSpPr>
                <a:spLocks/>
              </p:cNvSpPr>
              <p:nvPr/>
            </p:nvSpPr>
            <p:spPr bwMode="auto">
              <a:xfrm>
                <a:off x="5638800" y="4203700"/>
                <a:ext cx="17463" cy="50800"/>
              </a:xfrm>
              <a:custGeom>
                <a:avLst/>
                <a:gdLst>
                  <a:gd name="T0" fmla="*/ 2 w 25"/>
                  <a:gd name="T1" fmla="*/ 14 h 36"/>
                  <a:gd name="T2" fmla="*/ 2 w 25"/>
                  <a:gd name="T3" fmla="*/ 22 h 36"/>
                  <a:gd name="T4" fmla="*/ 6 w 25"/>
                  <a:gd name="T5" fmla="*/ 25 h 36"/>
                  <a:gd name="T6" fmla="*/ 8 w 25"/>
                  <a:gd name="T7" fmla="*/ 30 h 36"/>
                  <a:gd name="T8" fmla="*/ 12 w 25"/>
                  <a:gd name="T9" fmla="*/ 30 h 36"/>
                  <a:gd name="T10" fmla="*/ 14 w 25"/>
                  <a:gd name="T11" fmla="*/ 33 h 36"/>
                  <a:gd name="T12" fmla="*/ 15 w 25"/>
                  <a:gd name="T13" fmla="*/ 29 h 36"/>
                  <a:gd name="T14" fmla="*/ 18 w 25"/>
                  <a:gd name="T15" fmla="*/ 33 h 36"/>
                  <a:gd name="T16" fmla="*/ 23 w 25"/>
                  <a:gd name="T17" fmla="*/ 36 h 36"/>
                  <a:gd name="T18" fmla="*/ 21 w 25"/>
                  <a:gd name="T19" fmla="*/ 30 h 36"/>
                  <a:gd name="T20" fmla="*/ 23 w 25"/>
                  <a:gd name="T21" fmla="*/ 28 h 36"/>
                  <a:gd name="T22" fmla="*/ 21 w 25"/>
                  <a:gd name="T23" fmla="*/ 29 h 36"/>
                  <a:gd name="T24" fmla="*/ 18 w 25"/>
                  <a:gd name="T25" fmla="*/ 27 h 36"/>
                  <a:gd name="T26" fmla="*/ 15 w 25"/>
                  <a:gd name="T27" fmla="*/ 26 h 36"/>
                  <a:gd name="T28" fmla="*/ 13 w 25"/>
                  <a:gd name="T29" fmla="*/ 27 h 36"/>
                  <a:gd name="T30" fmla="*/ 10 w 25"/>
                  <a:gd name="T31" fmla="*/ 23 h 36"/>
                  <a:gd name="T32" fmla="*/ 11 w 25"/>
                  <a:gd name="T33" fmla="*/ 16 h 36"/>
                  <a:gd name="T34" fmla="*/ 13 w 25"/>
                  <a:gd name="T35" fmla="*/ 16 h 36"/>
                  <a:gd name="T36" fmla="*/ 14 w 25"/>
                  <a:gd name="T37" fmla="*/ 12 h 36"/>
                  <a:gd name="T38" fmla="*/ 13 w 25"/>
                  <a:gd name="T39" fmla="*/ 6 h 36"/>
                  <a:gd name="T40" fmla="*/ 13 w 25"/>
                  <a:gd name="T41" fmla="*/ 1 h 36"/>
                  <a:gd name="T42" fmla="*/ 8 w 25"/>
                  <a:gd name="T43" fmla="*/ 0 h 36"/>
                  <a:gd name="T44" fmla="*/ 4 w 25"/>
                  <a:gd name="T45" fmla="*/ 2 h 36"/>
                  <a:gd name="T46" fmla="*/ 3 w 25"/>
                  <a:gd name="T47" fmla="*/ 12 h 36"/>
                  <a:gd name="T48" fmla="*/ 4 w 25"/>
                  <a:gd name="T49" fmla="*/ 16 h 36"/>
                  <a:gd name="T50" fmla="*/ 2 w 25"/>
                  <a:gd name="T51"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36">
                    <a:moveTo>
                      <a:pt x="2" y="14"/>
                    </a:moveTo>
                    <a:cubicBezTo>
                      <a:pt x="0" y="16"/>
                      <a:pt x="2" y="19"/>
                      <a:pt x="2" y="22"/>
                    </a:cubicBezTo>
                    <a:cubicBezTo>
                      <a:pt x="2" y="24"/>
                      <a:pt x="5" y="24"/>
                      <a:pt x="6" y="25"/>
                    </a:cubicBezTo>
                    <a:cubicBezTo>
                      <a:pt x="4" y="27"/>
                      <a:pt x="6" y="29"/>
                      <a:pt x="8" y="30"/>
                    </a:cubicBezTo>
                    <a:cubicBezTo>
                      <a:pt x="10" y="30"/>
                      <a:pt x="9" y="28"/>
                      <a:pt x="12" y="30"/>
                    </a:cubicBezTo>
                    <a:cubicBezTo>
                      <a:pt x="13" y="31"/>
                      <a:pt x="14" y="32"/>
                      <a:pt x="14" y="33"/>
                    </a:cubicBezTo>
                    <a:cubicBezTo>
                      <a:pt x="15" y="31"/>
                      <a:pt x="15" y="30"/>
                      <a:pt x="15" y="29"/>
                    </a:cubicBezTo>
                    <a:cubicBezTo>
                      <a:pt x="18" y="30"/>
                      <a:pt x="18" y="29"/>
                      <a:pt x="18" y="33"/>
                    </a:cubicBezTo>
                    <a:cubicBezTo>
                      <a:pt x="18" y="34"/>
                      <a:pt x="21" y="35"/>
                      <a:pt x="23" y="36"/>
                    </a:cubicBezTo>
                    <a:cubicBezTo>
                      <a:pt x="24" y="32"/>
                      <a:pt x="21" y="33"/>
                      <a:pt x="21" y="30"/>
                    </a:cubicBezTo>
                    <a:cubicBezTo>
                      <a:pt x="23" y="31"/>
                      <a:pt x="25" y="30"/>
                      <a:pt x="23" y="28"/>
                    </a:cubicBezTo>
                    <a:cubicBezTo>
                      <a:pt x="21" y="27"/>
                      <a:pt x="21" y="29"/>
                      <a:pt x="21" y="29"/>
                    </a:cubicBezTo>
                    <a:cubicBezTo>
                      <a:pt x="20" y="29"/>
                      <a:pt x="19" y="27"/>
                      <a:pt x="18" y="27"/>
                    </a:cubicBezTo>
                    <a:cubicBezTo>
                      <a:pt x="17" y="26"/>
                      <a:pt x="16" y="26"/>
                      <a:pt x="15" y="26"/>
                    </a:cubicBezTo>
                    <a:cubicBezTo>
                      <a:pt x="14" y="25"/>
                      <a:pt x="13" y="27"/>
                      <a:pt x="13" y="27"/>
                    </a:cubicBezTo>
                    <a:cubicBezTo>
                      <a:pt x="10" y="27"/>
                      <a:pt x="11" y="25"/>
                      <a:pt x="10" y="23"/>
                    </a:cubicBezTo>
                    <a:cubicBezTo>
                      <a:pt x="8" y="18"/>
                      <a:pt x="11" y="20"/>
                      <a:pt x="11" y="16"/>
                    </a:cubicBezTo>
                    <a:cubicBezTo>
                      <a:pt x="11" y="15"/>
                      <a:pt x="12" y="16"/>
                      <a:pt x="13" y="16"/>
                    </a:cubicBezTo>
                    <a:cubicBezTo>
                      <a:pt x="13" y="15"/>
                      <a:pt x="13" y="14"/>
                      <a:pt x="14" y="12"/>
                    </a:cubicBezTo>
                    <a:cubicBezTo>
                      <a:pt x="14" y="8"/>
                      <a:pt x="13" y="10"/>
                      <a:pt x="13" y="6"/>
                    </a:cubicBezTo>
                    <a:cubicBezTo>
                      <a:pt x="13" y="4"/>
                      <a:pt x="14" y="4"/>
                      <a:pt x="13" y="1"/>
                    </a:cubicBezTo>
                    <a:cubicBezTo>
                      <a:pt x="9" y="3"/>
                      <a:pt x="11" y="1"/>
                      <a:pt x="8" y="0"/>
                    </a:cubicBezTo>
                    <a:cubicBezTo>
                      <a:pt x="7" y="0"/>
                      <a:pt x="5" y="1"/>
                      <a:pt x="4" y="2"/>
                    </a:cubicBezTo>
                    <a:cubicBezTo>
                      <a:pt x="4" y="5"/>
                      <a:pt x="4" y="8"/>
                      <a:pt x="3" y="12"/>
                    </a:cubicBezTo>
                    <a:cubicBezTo>
                      <a:pt x="3" y="13"/>
                      <a:pt x="4" y="14"/>
                      <a:pt x="4" y="16"/>
                    </a:cubicBezTo>
                    <a:cubicBezTo>
                      <a:pt x="3" y="15"/>
                      <a:pt x="2" y="14"/>
                      <a:pt x="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44" name="Freeform 232">
                <a:extLst>
                  <a:ext uri="{FF2B5EF4-FFF2-40B4-BE49-F238E27FC236}">
                    <a16:creationId xmlns:a16="http://schemas.microsoft.com/office/drawing/2014/main" id="{D0CC2974-9788-43E1-A2B5-CCF1BE5A14BE}"/>
                  </a:ext>
                </a:extLst>
              </p:cNvPr>
              <p:cNvSpPr>
                <a:spLocks/>
              </p:cNvSpPr>
              <p:nvPr/>
            </p:nvSpPr>
            <p:spPr bwMode="auto">
              <a:xfrm>
                <a:off x="5629275" y="4264025"/>
                <a:ext cx="9525" cy="25400"/>
              </a:xfrm>
              <a:custGeom>
                <a:avLst/>
                <a:gdLst>
                  <a:gd name="T0" fmla="*/ 11 w 13"/>
                  <a:gd name="T1" fmla="*/ 0 h 19"/>
                  <a:gd name="T2" fmla="*/ 7 w 13"/>
                  <a:gd name="T3" fmla="*/ 10 h 19"/>
                  <a:gd name="T4" fmla="*/ 0 w 13"/>
                  <a:gd name="T5" fmla="*/ 19 h 19"/>
                  <a:gd name="T6" fmla="*/ 9 w 13"/>
                  <a:gd name="T7" fmla="*/ 10 h 19"/>
                  <a:gd name="T8" fmla="*/ 12 w 13"/>
                  <a:gd name="T9" fmla="*/ 6 h 19"/>
                  <a:gd name="T10" fmla="*/ 12 w 13"/>
                  <a:gd name="T11" fmla="*/ 1 h 19"/>
                  <a:gd name="T12" fmla="*/ 11 w 1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11" y="0"/>
                    </a:moveTo>
                    <a:cubicBezTo>
                      <a:pt x="10" y="5"/>
                      <a:pt x="9" y="7"/>
                      <a:pt x="7" y="10"/>
                    </a:cubicBezTo>
                    <a:cubicBezTo>
                      <a:pt x="4" y="13"/>
                      <a:pt x="2" y="15"/>
                      <a:pt x="0" y="19"/>
                    </a:cubicBezTo>
                    <a:cubicBezTo>
                      <a:pt x="4" y="16"/>
                      <a:pt x="7" y="16"/>
                      <a:pt x="9" y="10"/>
                    </a:cubicBezTo>
                    <a:cubicBezTo>
                      <a:pt x="9" y="9"/>
                      <a:pt x="12" y="8"/>
                      <a:pt x="12" y="6"/>
                    </a:cubicBezTo>
                    <a:cubicBezTo>
                      <a:pt x="13" y="6"/>
                      <a:pt x="12" y="3"/>
                      <a:pt x="12" y="1"/>
                    </a:cubicBezTo>
                    <a:cubicBezTo>
                      <a:pt x="12" y="1"/>
                      <a:pt x="11" y="1"/>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45" name="Freeform 233">
                <a:extLst>
                  <a:ext uri="{FF2B5EF4-FFF2-40B4-BE49-F238E27FC236}">
                    <a16:creationId xmlns:a16="http://schemas.microsoft.com/office/drawing/2014/main" id="{41BF9DA8-94C3-48DC-8FC1-23E5C0D91684}"/>
                  </a:ext>
                </a:extLst>
              </p:cNvPr>
              <p:cNvSpPr>
                <a:spLocks/>
              </p:cNvSpPr>
              <p:nvPr/>
            </p:nvSpPr>
            <p:spPr bwMode="auto">
              <a:xfrm>
                <a:off x="5600700" y="4300538"/>
                <a:ext cx="36513" cy="90488"/>
              </a:xfrm>
              <a:custGeom>
                <a:avLst/>
                <a:gdLst>
                  <a:gd name="T0" fmla="*/ 37 w 52"/>
                  <a:gd name="T1" fmla="*/ 65 h 65"/>
                  <a:gd name="T2" fmla="*/ 37 w 52"/>
                  <a:gd name="T3" fmla="*/ 54 h 65"/>
                  <a:gd name="T4" fmla="*/ 40 w 52"/>
                  <a:gd name="T5" fmla="*/ 48 h 65"/>
                  <a:gd name="T6" fmla="*/ 43 w 52"/>
                  <a:gd name="T7" fmla="*/ 41 h 65"/>
                  <a:gd name="T8" fmla="*/ 46 w 52"/>
                  <a:gd name="T9" fmla="*/ 36 h 65"/>
                  <a:gd name="T10" fmla="*/ 48 w 52"/>
                  <a:gd name="T11" fmla="*/ 33 h 65"/>
                  <a:gd name="T12" fmla="*/ 45 w 52"/>
                  <a:gd name="T13" fmla="*/ 29 h 65"/>
                  <a:gd name="T14" fmla="*/ 45 w 52"/>
                  <a:gd name="T15" fmla="*/ 27 h 65"/>
                  <a:gd name="T16" fmla="*/ 43 w 52"/>
                  <a:gd name="T17" fmla="*/ 18 h 65"/>
                  <a:gd name="T18" fmla="*/ 48 w 52"/>
                  <a:gd name="T19" fmla="*/ 15 h 65"/>
                  <a:gd name="T20" fmla="*/ 46 w 52"/>
                  <a:gd name="T21" fmla="*/ 13 h 65"/>
                  <a:gd name="T22" fmla="*/ 52 w 52"/>
                  <a:gd name="T23" fmla="*/ 11 h 65"/>
                  <a:gd name="T24" fmla="*/ 48 w 52"/>
                  <a:gd name="T25" fmla="*/ 9 h 65"/>
                  <a:gd name="T26" fmla="*/ 46 w 52"/>
                  <a:gd name="T27" fmla="*/ 6 h 65"/>
                  <a:gd name="T28" fmla="*/ 39 w 52"/>
                  <a:gd name="T29" fmla="*/ 0 h 65"/>
                  <a:gd name="T30" fmla="*/ 34 w 52"/>
                  <a:gd name="T31" fmla="*/ 8 h 65"/>
                  <a:gd name="T32" fmla="*/ 31 w 52"/>
                  <a:gd name="T33" fmla="*/ 13 h 65"/>
                  <a:gd name="T34" fmla="*/ 24 w 52"/>
                  <a:gd name="T35" fmla="*/ 17 h 65"/>
                  <a:gd name="T36" fmla="*/ 19 w 52"/>
                  <a:gd name="T37" fmla="*/ 23 h 65"/>
                  <a:gd name="T38" fmla="*/ 13 w 52"/>
                  <a:gd name="T39" fmla="*/ 27 h 65"/>
                  <a:gd name="T40" fmla="*/ 13 w 52"/>
                  <a:gd name="T41" fmla="*/ 34 h 65"/>
                  <a:gd name="T42" fmla="*/ 4 w 52"/>
                  <a:gd name="T43" fmla="*/ 29 h 65"/>
                  <a:gd name="T44" fmla="*/ 1 w 52"/>
                  <a:gd name="T45" fmla="*/ 31 h 65"/>
                  <a:gd name="T46" fmla="*/ 1 w 52"/>
                  <a:gd name="T47" fmla="*/ 38 h 65"/>
                  <a:gd name="T48" fmla="*/ 2 w 52"/>
                  <a:gd name="T49" fmla="*/ 41 h 65"/>
                  <a:gd name="T50" fmla="*/ 1 w 52"/>
                  <a:gd name="T51" fmla="*/ 43 h 65"/>
                  <a:gd name="T52" fmla="*/ 2 w 52"/>
                  <a:gd name="T53" fmla="*/ 46 h 65"/>
                  <a:gd name="T54" fmla="*/ 2 w 52"/>
                  <a:gd name="T55" fmla="*/ 48 h 65"/>
                  <a:gd name="T56" fmla="*/ 4 w 52"/>
                  <a:gd name="T57" fmla="*/ 46 h 65"/>
                  <a:gd name="T58" fmla="*/ 7 w 52"/>
                  <a:gd name="T59" fmla="*/ 57 h 65"/>
                  <a:gd name="T60" fmla="*/ 14 w 52"/>
                  <a:gd name="T61" fmla="*/ 57 h 65"/>
                  <a:gd name="T62" fmla="*/ 15 w 52"/>
                  <a:gd name="T63" fmla="*/ 61 h 65"/>
                  <a:gd name="T64" fmla="*/ 24 w 52"/>
                  <a:gd name="T65" fmla="*/ 61 h 65"/>
                  <a:gd name="T66" fmla="*/ 27 w 52"/>
                  <a:gd name="T67" fmla="*/ 61 h 65"/>
                  <a:gd name="T68" fmla="*/ 29 w 52"/>
                  <a:gd name="T69" fmla="*/ 65 h 65"/>
                  <a:gd name="T70" fmla="*/ 36 w 52"/>
                  <a:gd name="T71" fmla="*/ 61 h 65"/>
                  <a:gd name="T72" fmla="*/ 37 w 52"/>
                  <a:gd name="T7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65">
                    <a:moveTo>
                      <a:pt x="37" y="65"/>
                    </a:moveTo>
                    <a:cubicBezTo>
                      <a:pt x="37" y="61"/>
                      <a:pt x="37" y="57"/>
                      <a:pt x="37" y="54"/>
                    </a:cubicBezTo>
                    <a:cubicBezTo>
                      <a:pt x="37" y="50"/>
                      <a:pt x="38" y="50"/>
                      <a:pt x="40" y="48"/>
                    </a:cubicBezTo>
                    <a:cubicBezTo>
                      <a:pt x="43" y="46"/>
                      <a:pt x="43" y="46"/>
                      <a:pt x="43" y="41"/>
                    </a:cubicBezTo>
                    <a:cubicBezTo>
                      <a:pt x="43" y="39"/>
                      <a:pt x="44" y="36"/>
                      <a:pt x="46" y="36"/>
                    </a:cubicBezTo>
                    <a:cubicBezTo>
                      <a:pt x="50" y="36"/>
                      <a:pt x="51" y="36"/>
                      <a:pt x="48" y="33"/>
                    </a:cubicBezTo>
                    <a:cubicBezTo>
                      <a:pt x="47" y="32"/>
                      <a:pt x="45" y="31"/>
                      <a:pt x="45" y="29"/>
                    </a:cubicBezTo>
                    <a:cubicBezTo>
                      <a:pt x="45" y="29"/>
                      <a:pt x="45" y="27"/>
                      <a:pt x="45" y="27"/>
                    </a:cubicBezTo>
                    <a:cubicBezTo>
                      <a:pt x="44" y="23"/>
                      <a:pt x="42" y="23"/>
                      <a:pt x="43" y="18"/>
                    </a:cubicBezTo>
                    <a:cubicBezTo>
                      <a:pt x="43" y="16"/>
                      <a:pt x="47" y="16"/>
                      <a:pt x="48" y="15"/>
                    </a:cubicBezTo>
                    <a:cubicBezTo>
                      <a:pt x="48" y="15"/>
                      <a:pt x="47" y="13"/>
                      <a:pt x="46" y="13"/>
                    </a:cubicBezTo>
                    <a:cubicBezTo>
                      <a:pt x="48" y="12"/>
                      <a:pt x="50" y="11"/>
                      <a:pt x="52" y="11"/>
                    </a:cubicBezTo>
                    <a:cubicBezTo>
                      <a:pt x="51" y="9"/>
                      <a:pt x="50" y="9"/>
                      <a:pt x="48" y="9"/>
                    </a:cubicBezTo>
                    <a:cubicBezTo>
                      <a:pt x="47" y="9"/>
                      <a:pt x="46" y="7"/>
                      <a:pt x="46" y="6"/>
                    </a:cubicBezTo>
                    <a:cubicBezTo>
                      <a:pt x="45" y="4"/>
                      <a:pt x="41" y="0"/>
                      <a:pt x="39" y="0"/>
                    </a:cubicBezTo>
                    <a:cubicBezTo>
                      <a:pt x="38" y="1"/>
                      <a:pt x="34" y="7"/>
                      <a:pt x="34" y="8"/>
                    </a:cubicBezTo>
                    <a:cubicBezTo>
                      <a:pt x="32" y="11"/>
                      <a:pt x="33" y="13"/>
                      <a:pt x="31" y="13"/>
                    </a:cubicBezTo>
                    <a:cubicBezTo>
                      <a:pt x="27" y="14"/>
                      <a:pt x="26" y="14"/>
                      <a:pt x="24" y="17"/>
                    </a:cubicBezTo>
                    <a:cubicBezTo>
                      <a:pt x="23" y="20"/>
                      <a:pt x="22" y="23"/>
                      <a:pt x="19" y="23"/>
                    </a:cubicBezTo>
                    <a:cubicBezTo>
                      <a:pt x="17" y="24"/>
                      <a:pt x="14" y="24"/>
                      <a:pt x="13" y="27"/>
                    </a:cubicBezTo>
                    <a:cubicBezTo>
                      <a:pt x="11" y="31"/>
                      <a:pt x="10" y="31"/>
                      <a:pt x="13" y="34"/>
                    </a:cubicBezTo>
                    <a:cubicBezTo>
                      <a:pt x="10" y="33"/>
                      <a:pt x="5" y="33"/>
                      <a:pt x="4" y="29"/>
                    </a:cubicBezTo>
                    <a:cubicBezTo>
                      <a:pt x="3" y="29"/>
                      <a:pt x="2" y="31"/>
                      <a:pt x="1" y="31"/>
                    </a:cubicBezTo>
                    <a:cubicBezTo>
                      <a:pt x="1" y="34"/>
                      <a:pt x="1" y="36"/>
                      <a:pt x="1" y="38"/>
                    </a:cubicBezTo>
                    <a:cubicBezTo>
                      <a:pt x="0" y="39"/>
                      <a:pt x="2" y="40"/>
                      <a:pt x="2" y="41"/>
                    </a:cubicBezTo>
                    <a:cubicBezTo>
                      <a:pt x="2" y="42"/>
                      <a:pt x="1" y="42"/>
                      <a:pt x="1" y="43"/>
                    </a:cubicBezTo>
                    <a:cubicBezTo>
                      <a:pt x="1" y="44"/>
                      <a:pt x="2" y="45"/>
                      <a:pt x="2" y="46"/>
                    </a:cubicBezTo>
                    <a:cubicBezTo>
                      <a:pt x="2" y="47"/>
                      <a:pt x="3" y="46"/>
                      <a:pt x="2" y="48"/>
                    </a:cubicBezTo>
                    <a:cubicBezTo>
                      <a:pt x="4" y="47"/>
                      <a:pt x="4" y="48"/>
                      <a:pt x="4" y="46"/>
                    </a:cubicBezTo>
                    <a:cubicBezTo>
                      <a:pt x="7" y="49"/>
                      <a:pt x="6" y="54"/>
                      <a:pt x="7" y="57"/>
                    </a:cubicBezTo>
                    <a:cubicBezTo>
                      <a:pt x="7" y="61"/>
                      <a:pt x="13" y="58"/>
                      <a:pt x="14" y="57"/>
                    </a:cubicBezTo>
                    <a:cubicBezTo>
                      <a:pt x="15" y="58"/>
                      <a:pt x="15" y="60"/>
                      <a:pt x="15" y="61"/>
                    </a:cubicBezTo>
                    <a:cubicBezTo>
                      <a:pt x="19" y="59"/>
                      <a:pt x="20" y="58"/>
                      <a:pt x="24" y="61"/>
                    </a:cubicBezTo>
                    <a:cubicBezTo>
                      <a:pt x="25" y="61"/>
                      <a:pt x="26" y="61"/>
                      <a:pt x="27" y="61"/>
                    </a:cubicBezTo>
                    <a:cubicBezTo>
                      <a:pt x="28" y="61"/>
                      <a:pt x="29" y="64"/>
                      <a:pt x="29" y="65"/>
                    </a:cubicBezTo>
                    <a:cubicBezTo>
                      <a:pt x="31" y="64"/>
                      <a:pt x="33" y="63"/>
                      <a:pt x="36" y="61"/>
                    </a:cubicBezTo>
                    <a:cubicBezTo>
                      <a:pt x="35" y="63"/>
                      <a:pt x="35" y="65"/>
                      <a:pt x="37"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46" name="Freeform 234">
                <a:extLst>
                  <a:ext uri="{FF2B5EF4-FFF2-40B4-BE49-F238E27FC236}">
                    <a16:creationId xmlns:a16="http://schemas.microsoft.com/office/drawing/2014/main" id="{6AB4FA8E-EF66-4181-9C3D-90AD74FE5233}"/>
                  </a:ext>
                </a:extLst>
              </p:cNvPr>
              <p:cNvSpPr>
                <a:spLocks/>
              </p:cNvSpPr>
              <p:nvPr/>
            </p:nvSpPr>
            <p:spPr bwMode="auto">
              <a:xfrm>
                <a:off x="5707063" y="3600450"/>
                <a:ext cx="14288" cy="22225"/>
              </a:xfrm>
              <a:custGeom>
                <a:avLst/>
                <a:gdLst>
                  <a:gd name="T0" fmla="*/ 10 w 20"/>
                  <a:gd name="T1" fmla="*/ 13 h 16"/>
                  <a:gd name="T2" fmla="*/ 20 w 20"/>
                  <a:gd name="T3" fmla="*/ 15 h 16"/>
                  <a:gd name="T4" fmla="*/ 15 w 20"/>
                  <a:gd name="T5" fmla="*/ 9 h 16"/>
                  <a:gd name="T6" fmla="*/ 9 w 20"/>
                  <a:gd name="T7" fmla="*/ 6 h 16"/>
                  <a:gd name="T8" fmla="*/ 4 w 20"/>
                  <a:gd name="T9" fmla="*/ 2 h 16"/>
                  <a:gd name="T10" fmla="*/ 6 w 20"/>
                  <a:gd name="T11" fmla="*/ 8 h 16"/>
                  <a:gd name="T12" fmla="*/ 0 w 20"/>
                  <a:gd name="T13" fmla="*/ 13 h 16"/>
                  <a:gd name="T14" fmla="*/ 10 w 20"/>
                  <a:gd name="T15" fmla="*/ 1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6">
                    <a:moveTo>
                      <a:pt x="10" y="13"/>
                    </a:moveTo>
                    <a:cubicBezTo>
                      <a:pt x="13" y="16"/>
                      <a:pt x="15" y="15"/>
                      <a:pt x="20" y="15"/>
                    </a:cubicBezTo>
                    <a:cubicBezTo>
                      <a:pt x="19" y="11"/>
                      <a:pt x="19" y="11"/>
                      <a:pt x="15" y="9"/>
                    </a:cubicBezTo>
                    <a:cubicBezTo>
                      <a:pt x="15" y="8"/>
                      <a:pt x="9" y="6"/>
                      <a:pt x="9" y="6"/>
                    </a:cubicBezTo>
                    <a:cubicBezTo>
                      <a:pt x="9" y="3"/>
                      <a:pt x="7" y="0"/>
                      <a:pt x="4" y="2"/>
                    </a:cubicBezTo>
                    <a:cubicBezTo>
                      <a:pt x="0" y="5"/>
                      <a:pt x="5" y="8"/>
                      <a:pt x="6" y="8"/>
                    </a:cubicBezTo>
                    <a:cubicBezTo>
                      <a:pt x="4" y="10"/>
                      <a:pt x="2" y="12"/>
                      <a:pt x="0" y="13"/>
                    </a:cubicBezTo>
                    <a:cubicBezTo>
                      <a:pt x="3" y="13"/>
                      <a:pt x="8" y="11"/>
                      <a:pt x="1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47" name="Freeform 235">
                <a:extLst>
                  <a:ext uri="{FF2B5EF4-FFF2-40B4-BE49-F238E27FC236}">
                    <a16:creationId xmlns:a16="http://schemas.microsoft.com/office/drawing/2014/main" id="{A2DDEC50-A656-4AE4-96E6-08C2A7A6BAE3}"/>
                  </a:ext>
                </a:extLst>
              </p:cNvPr>
              <p:cNvSpPr>
                <a:spLocks/>
              </p:cNvSpPr>
              <p:nvPr/>
            </p:nvSpPr>
            <p:spPr bwMode="auto">
              <a:xfrm>
                <a:off x="5697538" y="3570288"/>
                <a:ext cx="30163" cy="28575"/>
              </a:xfrm>
              <a:custGeom>
                <a:avLst/>
                <a:gdLst>
                  <a:gd name="T0" fmla="*/ 5 w 42"/>
                  <a:gd name="T1" fmla="*/ 17 h 20"/>
                  <a:gd name="T2" fmla="*/ 10 w 42"/>
                  <a:gd name="T3" fmla="*/ 20 h 20"/>
                  <a:gd name="T4" fmla="*/ 15 w 42"/>
                  <a:gd name="T5" fmla="*/ 16 h 20"/>
                  <a:gd name="T6" fmla="*/ 25 w 42"/>
                  <a:gd name="T7" fmla="*/ 15 h 20"/>
                  <a:gd name="T8" fmla="*/ 29 w 42"/>
                  <a:gd name="T9" fmla="*/ 18 h 20"/>
                  <a:gd name="T10" fmla="*/ 34 w 42"/>
                  <a:gd name="T11" fmla="*/ 17 h 20"/>
                  <a:gd name="T12" fmla="*/ 32 w 42"/>
                  <a:gd name="T13" fmla="*/ 13 h 20"/>
                  <a:gd name="T14" fmla="*/ 38 w 42"/>
                  <a:gd name="T15" fmla="*/ 14 h 20"/>
                  <a:gd name="T16" fmla="*/ 42 w 42"/>
                  <a:gd name="T17" fmla="*/ 10 h 20"/>
                  <a:gd name="T18" fmla="*/ 27 w 42"/>
                  <a:gd name="T19" fmla="*/ 4 h 20"/>
                  <a:gd name="T20" fmla="*/ 22 w 42"/>
                  <a:gd name="T21" fmla="*/ 2 h 20"/>
                  <a:gd name="T22" fmla="*/ 21 w 42"/>
                  <a:gd name="T23" fmla="*/ 9 h 20"/>
                  <a:gd name="T24" fmla="*/ 7 w 42"/>
                  <a:gd name="T25" fmla="*/ 2 h 20"/>
                  <a:gd name="T26" fmla="*/ 1 w 42"/>
                  <a:gd name="T27" fmla="*/ 11 h 20"/>
                  <a:gd name="T28" fmla="*/ 5 w 42"/>
                  <a:gd name="T29"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20">
                    <a:moveTo>
                      <a:pt x="5" y="17"/>
                    </a:moveTo>
                    <a:cubicBezTo>
                      <a:pt x="6" y="18"/>
                      <a:pt x="8" y="20"/>
                      <a:pt x="10" y="20"/>
                    </a:cubicBezTo>
                    <a:cubicBezTo>
                      <a:pt x="13" y="19"/>
                      <a:pt x="13" y="19"/>
                      <a:pt x="15" y="16"/>
                    </a:cubicBezTo>
                    <a:cubicBezTo>
                      <a:pt x="17" y="20"/>
                      <a:pt x="21" y="17"/>
                      <a:pt x="25" y="15"/>
                    </a:cubicBezTo>
                    <a:cubicBezTo>
                      <a:pt x="26" y="15"/>
                      <a:pt x="27" y="19"/>
                      <a:pt x="29" y="18"/>
                    </a:cubicBezTo>
                    <a:cubicBezTo>
                      <a:pt x="31" y="18"/>
                      <a:pt x="32" y="17"/>
                      <a:pt x="34" y="17"/>
                    </a:cubicBezTo>
                    <a:cubicBezTo>
                      <a:pt x="33" y="16"/>
                      <a:pt x="33" y="15"/>
                      <a:pt x="32" y="13"/>
                    </a:cubicBezTo>
                    <a:cubicBezTo>
                      <a:pt x="34" y="15"/>
                      <a:pt x="35" y="15"/>
                      <a:pt x="38" y="14"/>
                    </a:cubicBezTo>
                    <a:cubicBezTo>
                      <a:pt x="40" y="13"/>
                      <a:pt x="41" y="12"/>
                      <a:pt x="42" y="10"/>
                    </a:cubicBezTo>
                    <a:cubicBezTo>
                      <a:pt x="37" y="8"/>
                      <a:pt x="32" y="6"/>
                      <a:pt x="27" y="4"/>
                    </a:cubicBezTo>
                    <a:cubicBezTo>
                      <a:pt x="26" y="3"/>
                      <a:pt x="24" y="2"/>
                      <a:pt x="22" y="2"/>
                    </a:cubicBezTo>
                    <a:cubicBezTo>
                      <a:pt x="19" y="4"/>
                      <a:pt x="20" y="5"/>
                      <a:pt x="21" y="9"/>
                    </a:cubicBezTo>
                    <a:cubicBezTo>
                      <a:pt x="17" y="6"/>
                      <a:pt x="10" y="0"/>
                      <a:pt x="7" y="2"/>
                    </a:cubicBezTo>
                    <a:cubicBezTo>
                      <a:pt x="4" y="5"/>
                      <a:pt x="2" y="6"/>
                      <a:pt x="1" y="11"/>
                    </a:cubicBezTo>
                    <a:cubicBezTo>
                      <a:pt x="0" y="13"/>
                      <a:pt x="3" y="15"/>
                      <a:pt x="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48" name="Freeform 236">
                <a:extLst>
                  <a:ext uri="{FF2B5EF4-FFF2-40B4-BE49-F238E27FC236}">
                    <a16:creationId xmlns:a16="http://schemas.microsoft.com/office/drawing/2014/main" id="{45514400-A777-4B19-BF64-4E30FF4A208F}"/>
                  </a:ext>
                </a:extLst>
              </p:cNvPr>
              <p:cNvSpPr>
                <a:spLocks/>
              </p:cNvSpPr>
              <p:nvPr/>
            </p:nvSpPr>
            <p:spPr bwMode="auto">
              <a:xfrm>
                <a:off x="5729288" y="3579813"/>
                <a:ext cx="17463" cy="19050"/>
              </a:xfrm>
              <a:custGeom>
                <a:avLst/>
                <a:gdLst>
                  <a:gd name="T0" fmla="*/ 9 w 24"/>
                  <a:gd name="T1" fmla="*/ 13 h 14"/>
                  <a:gd name="T2" fmla="*/ 24 w 24"/>
                  <a:gd name="T3" fmla="*/ 11 h 14"/>
                  <a:gd name="T4" fmla="*/ 24 w 24"/>
                  <a:gd name="T5" fmla="*/ 8 h 14"/>
                  <a:gd name="T6" fmla="*/ 21 w 24"/>
                  <a:gd name="T7" fmla="*/ 7 h 14"/>
                  <a:gd name="T8" fmla="*/ 14 w 24"/>
                  <a:gd name="T9" fmla="*/ 7 h 14"/>
                  <a:gd name="T10" fmla="*/ 14 w 24"/>
                  <a:gd name="T11" fmla="*/ 5 h 14"/>
                  <a:gd name="T12" fmla="*/ 6 w 24"/>
                  <a:gd name="T13" fmla="*/ 6 h 14"/>
                  <a:gd name="T14" fmla="*/ 0 w 24"/>
                  <a:gd name="T15" fmla="*/ 7 h 14"/>
                  <a:gd name="T16" fmla="*/ 9 w 24"/>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4">
                    <a:moveTo>
                      <a:pt x="9" y="13"/>
                    </a:moveTo>
                    <a:cubicBezTo>
                      <a:pt x="14" y="14"/>
                      <a:pt x="18" y="13"/>
                      <a:pt x="24" y="11"/>
                    </a:cubicBezTo>
                    <a:cubicBezTo>
                      <a:pt x="24" y="11"/>
                      <a:pt x="24" y="8"/>
                      <a:pt x="24" y="8"/>
                    </a:cubicBezTo>
                    <a:cubicBezTo>
                      <a:pt x="24" y="7"/>
                      <a:pt x="21" y="7"/>
                      <a:pt x="21" y="7"/>
                    </a:cubicBezTo>
                    <a:cubicBezTo>
                      <a:pt x="17" y="6"/>
                      <a:pt x="16" y="6"/>
                      <a:pt x="14" y="7"/>
                    </a:cubicBezTo>
                    <a:cubicBezTo>
                      <a:pt x="14" y="7"/>
                      <a:pt x="13" y="5"/>
                      <a:pt x="14" y="5"/>
                    </a:cubicBezTo>
                    <a:cubicBezTo>
                      <a:pt x="11" y="5"/>
                      <a:pt x="9" y="4"/>
                      <a:pt x="6" y="6"/>
                    </a:cubicBezTo>
                    <a:cubicBezTo>
                      <a:pt x="6" y="0"/>
                      <a:pt x="0" y="4"/>
                      <a:pt x="0" y="7"/>
                    </a:cubicBezTo>
                    <a:cubicBezTo>
                      <a:pt x="1" y="9"/>
                      <a:pt x="7" y="13"/>
                      <a:pt x="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49" name="Freeform 237">
                <a:extLst>
                  <a:ext uri="{FF2B5EF4-FFF2-40B4-BE49-F238E27FC236}">
                    <a16:creationId xmlns:a16="http://schemas.microsoft.com/office/drawing/2014/main" id="{5A6A0359-4491-45EE-A44F-FAAA20AD51A5}"/>
                  </a:ext>
                </a:extLst>
              </p:cNvPr>
              <p:cNvSpPr>
                <a:spLocks/>
              </p:cNvSpPr>
              <p:nvPr/>
            </p:nvSpPr>
            <p:spPr bwMode="auto">
              <a:xfrm>
                <a:off x="5875338" y="3752850"/>
                <a:ext cx="11113" cy="14288"/>
              </a:xfrm>
              <a:custGeom>
                <a:avLst/>
                <a:gdLst>
                  <a:gd name="T0" fmla="*/ 1 w 17"/>
                  <a:gd name="T1" fmla="*/ 1 h 10"/>
                  <a:gd name="T2" fmla="*/ 2 w 17"/>
                  <a:gd name="T3" fmla="*/ 5 h 10"/>
                  <a:gd name="T4" fmla="*/ 10 w 17"/>
                  <a:gd name="T5" fmla="*/ 6 h 10"/>
                  <a:gd name="T6" fmla="*/ 17 w 17"/>
                  <a:gd name="T7" fmla="*/ 5 h 10"/>
                  <a:gd name="T8" fmla="*/ 8 w 17"/>
                  <a:gd name="T9" fmla="*/ 1 h 10"/>
                  <a:gd name="T10" fmla="*/ 1 w 17"/>
                  <a:gd name="T11" fmla="*/ 1 h 10"/>
                </a:gdLst>
                <a:ahLst/>
                <a:cxnLst>
                  <a:cxn ang="0">
                    <a:pos x="T0" y="T1"/>
                  </a:cxn>
                  <a:cxn ang="0">
                    <a:pos x="T2" y="T3"/>
                  </a:cxn>
                  <a:cxn ang="0">
                    <a:pos x="T4" y="T5"/>
                  </a:cxn>
                  <a:cxn ang="0">
                    <a:pos x="T6" y="T7"/>
                  </a:cxn>
                  <a:cxn ang="0">
                    <a:pos x="T8" y="T9"/>
                  </a:cxn>
                  <a:cxn ang="0">
                    <a:pos x="T10" y="T11"/>
                  </a:cxn>
                </a:cxnLst>
                <a:rect l="0" t="0" r="r" b="b"/>
                <a:pathLst>
                  <a:path w="17" h="10">
                    <a:moveTo>
                      <a:pt x="1" y="1"/>
                    </a:moveTo>
                    <a:cubicBezTo>
                      <a:pt x="0" y="2"/>
                      <a:pt x="1" y="5"/>
                      <a:pt x="2" y="5"/>
                    </a:cubicBezTo>
                    <a:cubicBezTo>
                      <a:pt x="5" y="7"/>
                      <a:pt x="8" y="4"/>
                      <a:pt x="10" y="6"/>
                    </a:cubicBezTo>
                    <a:cubicBezTo>
                      <a:pt x="12" y="9"/>
                      <a:pt x="15" y="10"/>
                      <a:pt x="17" y="5"/>
                    </a:cubicBezTo>
                    <a:cubicBezTo>
                      <a:pt x="14" y="4"/>
                      <a:pt x="11" y="1"/>
                      <a:pt x="8" y="1"/>
                    </a:cubicBezTo>
                    <a:cubicBezTo>
                      <a:pt x="7" y="1"/>
                      <a:pt x="2"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50" name="Freeform 238">
                <a:extLst>
                  <a:ext uri="{FF2B5EF4-FFF2-40B4-BE49-F238E27FC236}">
                    <a16:creationId xmlns:a16="http://schemas.microsoft.com/office/drawing/2014/main" id="{26C83F95-6CFD-40CB-B29D-6FEE84336679}"/>
                  </a:ext>
                </a:extLst>
              </p:cNvPr>
              <p:cNvSpPr>
                <a:spLocks/>
              </p:cNvSpPr>
              <p:nvPr/>
            </p:nvSpPr>
            <p:spPr bwMode="auto">
              <a:xfrm>
                <a:off x="5842000" y="3644900"/>
                <a:ext cx="14288" cy="14288"/>
              </a:xfrm>
              <a:custGeom>
                <a:avLst/>
                <a:gdLst>
                  <a:gd name="T0" fmla="*/ 8 w 22"/>
                  <a:gd name="T1" fmla="*/ 8 h 10"/>
                  <a:gd name="T2" fmla="*/ 12 w 22"/>
                  <a:gd name="T3" fmla="*/ 9 h 10"/>
                  <a:gd name="T4" fmla="*/ 22 w 22"/>
                  <a:gd name="T5" fmla="*/ 4 h 10"/>
                  <a:gd name="T6" fmla="*/ 17 w 22"/>
                  <a:gd name="T7" fmla="*/ 1 h 10"/>
                  <a:gd name="T8" fmla="*/ 8 w 22"/>
                  <a:gd name="T9" fmla="*/ 0 h 10"/>
                  <a:gd name="T10" fmla="*/ 1 w 22"/>
                  <a:gd name="T11" fmla="*/ 3 h 10"/>
                  <a:gd name="T12" fmla="*/ 2 w 22"/>
                  <a:gd name="T13" fmla="*/ 10 h 10"/>
                  <a:gd name="T14" fmla="*/ 8 w 22"/>
                  <a:gd name="T15" fmla="*/ 8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0">
                    <a:moveTo>
                      <a:pt x="8" y="8"/>
                    </a:moveTo>
                    <a:cubicBezTo>
                      <a:pt x="10" y="8"/>
                      <a:pt x="10" y="9"/>
                      <a:pt x="12" y="9"/>
                    </a:cubicBezTo>
                    <a:cubicBezTo>
                      <a:pt x="16" y="7"/>
                      <a:pt x="19" y="8"/>
                      <a:pt x="22" y="4"/>
                    </a:cubicBezTo>
                    <a:cubicBezTo>
                      <a:pt x="20" y="3"/>
                      <a:pt x="19" y="1"/>
                      <a:pt x="17" y="1"/>
                    </a:cubicBezTo>
                    <a:cubicBezTo>
                      <a:pt x="14" y="0"/>
                      <a:pt x="11" y="0"/>
                      <a:pt x="8" y="0"/>
                    </a:cubicBezTo>
                    <a:cubicBezTo>
                      <a:pt x="6" y="0"/>
                      <a:pt x="3" y="2"/>
                      <a:pt x="1" y="3"/>
                    </a:cubicBezTo>
                    <a:cubicBezTo>
                      <a:pt x="0" y="3"/>
                      <a:pt x="2" y="10"/>
                      <a:pt x="2" y="10"/>
                    </a:cubicBezTo>
                    <a:cubicBezTo>
                      <a:pt x="4" y="10"/>
                      <a:pt x="6" y="9"/>
                      <a:pt x="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51" name="Freeform 239">
                <a:extLst>
                  <a:ext uri="{FF2B5EF4-FFF2-40B4-BE49-F238E27FC236}">
                    <a16:creationId xmlns:a16="http://schemas.microsoft.com/office/drawing/2014/main" id="{3A249FD5-B30C-484C-9481-28519F493D77}"/>
                  </a:ext>
                </a:extLst>
              </p:cNvPr>
              <p:cNvSpPr>
                <a:spLocks/>
              </p:cNvSpPr>
              <p:nvPr/>
            </p:nvSpPr>
            <p:spPr bwMode="auto">
              <a:xfrm>
                <a:off x="5378450" y="3546475"/>
                <a:ext cx="504825" cy="801688"/>
              </a:xfrm>
              <a:custGeom>
                <a:avLst/>
                <a:gdLst>
                  <a:gd name="T0" fmla="*/ 32 w 719"/>
                  <a:gd name="T1" fmla="*/ 283 h 570"/>
                  <a:gd name="T2" fmla="*/ 43 w 719"/>
                  <a:gd name="T3" fmla="*/ 303 h 570"/>
                  <a:gd name="T4" fmla="*/ 29 w 719"/>
                  <a:gd name="T5" fmla="*/ 301 h 570"/>
                  <a:gd name="T6" fmla="*/ 45 w 719"/>
                  <a:gd name="T7" fmla="*/ 318 h 570"/>
                  <a:gd name="T8" fmla="*/ 43 w 719"/>
                  <a:gd name="T9" fmla="*/ 333 h 570"/>
                  <a:gd name="T10" fmla="*/ 80 w 719"/>
                  <a:gd name="T11" fmla="*/ 353 h 570"/>
                  <a:gd name="T12" fmla="*/ 109 w 719"/>
                  <a:gd name="T13" fmla="*/ 428 h 570"/>
                  <a:gd name="T14" fmla="*/ 128 w 719"/>
                  <a:gd name="T15" fmla="*/ 455 h 570"/>
                  <a:gd name="T16" fmla="*/ 144 w 719"/>
                  <a:gd name="T17" fmla="*/ 491 h 570"/>
                  <a:gd name="T18" fmla="*/ 174 w 719"/>
                  <a:gd name="T19" fmla="*/ 537 h 570"/>
                  <a:gd name="T20" fmla="*/ 176 w 719"/>
                  <a:gd name="T21" fmla="*/ 492 h 570"/>
                  <a:gd name="T22" fmla="*/ 208 w 719"/>
                  <a:gd name="T23" fmla="*/ 451 h 570"/>
                  <a:gd name="T24" fmla="*/ 246 w 719"/>
                  <a:gd name="T25" fmla="*/ 472 h 570"/>
                  <a:gd name="T26" fmla="*/ 264 w 719"/>
                  <a:gd name="T27" fmla="*/ 501 h 570"/>
                  <a:gd name="T28" fmla="*/ 283 w 719"/>
                  <a:gd name="T29" fmla="*/ 563 h 570"/>
                  <a:gd name="T30" fmla="*/ 276 w 719"/>
                  <a:gd name="T31" fmla="*/ 534 h 570"/>
                  <a:gd name="T32" fmla="*/ 278 w 719"/>
                  <a:gd name="T33" fmla="*/ 499 h 570"/>
                  <a:gd name="T34" fmla="*/ 318 w 719"/>
                  <a:gd name="T35" fmla="*/ 509 h 570"/>
                  <a:gd name="T36" fmla="*/ 303 w 719"/>
                  <a:gd name="T37" fmla="*/ 459 h 570"/>
                  <a:gd name="T38" fmla="*/ 325 w 719"/>
                  <a:gd name="T39" fmla="*/ 455 h 570"/>
                  <a:gd name="T40" fmla="*/ 383 w 719"/>
                  <a:gd name="T41" fmla="*/ 400 h 570"/>
                  <a:gd name="T42" fmla="*/ 375 w 719"/>
                  <a:gd name="T43" fmla="*/ 374 h 570"/>
                  <a:gd name="T44" fmla="*/ 360 w 719"/>
                  <a:gd name="T45" fmla="*/ 341 h 570"/>
                  <a:gd name="T46" fmla="*/ 378 w 719"/>
                  <a:gd name="T47" fmla="*/ 342 h 570"/>
                  <a:gd name="T48" fmla="*/ 403 w 719"/>
                  <a:gd name="T49" fmla="*/ 347 h 570"/>
                  <a:gd name="T50" fmla="*/ 418 w 719"/>
                  <a:gd name="T51" fmla="*/ 358 h 570"/>
                  <a:gd name="T52" fmla="*/ 435 w 719"/>
                  <a:gd name="T53" fmla="*/ 314 h 570"/>
                  <a:gd name="T54" fmla="*/ 478 w 719"/>
                  <a:gd name="T55" fmla="*/ 239 h 570"/>
                  <a:gd name="T56" fmla="*/ 446 w 719"/>
                  <a:gd name="T57" fmla="*/ 224 h 570"/>
                  <a:gd name="T58" fmla="*/ 513 w 719"/>
                  <a:gd name="T59" fmla="*/ 187 h 570"/>
                  <a:gd name="T60" fmla="*/ 545 w 719"/>
                  <a:gd name="T61" fmla="*/ 187 h 570"/>
                  <a:gd name="T62" fmla="*/ 572 w 719"/>
                  <a:gd name="T63" fmla="*/ 175 h 570"/>
                  <a:gd name="T64" fmla="*/ 588 w 719"/>
                  <a:gd name="T65" fmla="*/ 171 h 570"/>
                  <a:gd name="T66" fmla="*/ 563 w 719"/>
                  <a:gd name="T67" fmla="*/ 244 h 570"/>
                  <a:gd name="T68" fmla="*/ 586 w 719"/>
                  <a:gd name="T69" fmla="*/ 212 h 570"/>
                  <a:gd name="T70" fmla="*/ 600 w 719"/>
                  <a:gd name="T71" fmla="*/ 178 h 570"/>
                  <a:gd name="T72" fmla="*/ 652 w 719"/>
                  <a:gd name="T73" fmla="*/ 158 h 570"/>
                  <a:gd name="T74" fmla="*/ 656 w 719"/>
                  <a:gd name="T75" fmla="*/ 140 h 570"/>
                  <a:gd name="T76" fmla="*/ 689 w 719"/>
                  <a:gd name="T77" fmla="*/ 138 h 570"/>
                  <a:gd name="T78" fmla="*/ 713 w 719"/>
                  <a:gd name="T79" fmla="*/ 132 h 570"/>
                  <a:gd name="T80" fmla="*/ 693 w 719"/>
                  <a:gd name="T81" fmla="*/ 116 h 570"/>
                  <a:gd name="T82" fmla="*/ 623 w 719"/>
                  <a:gd name="T83" fmla="*/ 98 h 570"/>
                  <a:gd name="T84" fmla="*/ 582 w 719"/>
                  <a:gd name="T85" fmla="*/ 92 h 570"/>
                  <a:gd name="T86" fmla="*/ 531 w 719"/>
                  <a:gd name="T87" fmla="*/ 78 h 570"/>
                  <a:gd name="T88" fmla="*/ 469 w 719"/>
                  <a:gd name="T89" fmla="*/ 63 h 570"/>
                  <a:gd name="T90" fmla="*/ 439 w 719"/>
                  <a:gd name="T91" fmla="*/ 70 h 570"/>
                  <a:gd name="T92" fmla="*/ 418 w 719"/>
                  <a:gd name="T93" fmla="*/ 55 h 570"/>
                  <a:gd name="T94" fmla="*/ 381 w 719"/>
                  <a:gd name="T95" fmla="*/ 56 h 570"/>
                  <a:gd name="T96" fmla="*/ 330 w 719"/>
                  <a:gd name="T97" fmla="*/ 44 h 570"/>
                  <a:gd name="T98" fmla="*/ 342 w 719"/>
                  <a:gd name="T99" fmla="*/ 24 h 570"/>
                  <a:gd name="T100" fmla="*/ 312 w 719"/>
                  <a:gd name="T101" fmla="*/ 16 h 570"/>
                  <a:gd name="T102" fmla="*/ 290 w 719"/>
                  <a:gd name="T103" fmla="*/ 2 h 570"/>
                  <a:gd name="T104" fmla="*/ 212 w 719"/>
                  <a:gd name="T105" fmla="*/ 32 h 570"/>
                  <a:gd name="T106" fmla="*/ 179 w 719"/>
                  <a:gd name="T107" fmla="*/ 61 h 570"/>
                  <a:gd name="T108" fmla="*/ 163 w 719"/>
                  <a:gd name="T109" fmla="*/ 64 h 570"/>
                  <a:gd name="T110" fmla="*/ 149 w 719"/>
                  <a:gd name="T111" fmla="*/ 58 h 570"/>
                  <a:gd name="T112" fmla="*/ 145 w 719"/>
                  <a:gd name="T113" fmla="*/ 96 h 570"/>
                  <a:gd name="T114" fmla="*/ 151 w 719"/>
                  <a:gd name="T115" fmla="*/ 100 h 570"/>
                  <a:gd name="T116" fmla="*/ 139 w 719"/>
                  <a:gd name="T117" fmla="*/ 113 h 570"/>
                  <a:gd name="T118" fmla="*/ 139 w 719"/>
                  <a:gd name="T119" fmla="*/ 59 h 570"/>
                  <a:gd name="T120" fmla="*/ 113 w 719"/>
                  <a:gd name="T121" fmla="*/ 82 h 570"/>
                  <a:gd name="T122" fmla="*/ 109 w 719"/>
                  <a:gd name="T123" fmla="*/ 97 h 570"/>
                  <a:gd name="T124" fmla="*/ 99 w 719"/>
                  <a:gd name="T125" fmla="*/ 251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9" h="570">
                    <a:moveTo>
                      <a:pt x="8" y="277"/>
                    </a:moveTo>
                    <a:cubicBezTo>
                      <a:pt x="13" y="281"/>
                      <a:pt x="16" y="288"/>
                      <a:pt x="17" y="292"/>
                    </a:cubicBezTo>
                    <a:cubicBezTo>
                      <a:pt x="18" y="292"/>
                      <a:pt x="22" y="291"/>
                      <a:pt x="22" y="289"/>
                    </a:cubicBezTo>
                    <a:cubicBezTo>
                      <a:pt x="23" y="285"/>
                      <a:pt x="23" y="287"/>
                      <a:pt x="27" y="286"/>
                    </a:cubicBezTo>
                    <a:cubicBezTo>
                      <a:pt x="29" y="285"/>
                      <a:pt x="31" y="283"/>
                      <a:pt x="32" y="283"/>
                    </a:cubicBezTo>
                    <a:cubicBezTo>
                      <a:pt x="34" y="285"/>
                      <a:pt x="37" y="287"/>
                      <a:pt x="39" y="285"/>
                    </a:cubicBezTo>
                    <a:cubicBezTo>
                      <a:pt x="40" y="283"/>
                      <a:pt x="42" y="287"/>
                      <a:pt x="42" y="288"/>
                    </a:cubicBezTo>
                    <a:cubicBezTo>
                      <a:pt x="43" y="290"/>
                      <a:pt x="42" y="293"/>
                      <a:pt x="41" y="295"/>
                    </a:cubicBezTo>
                    <a:cubicBezTo>
                      <a:pt x="45" y="296"/>
                      <a:pt x="46" y="293"/>
                      <a:pt x="48" y="298"/>
                    </a:cubicBezTo>
                    <a:cubicBezTo>
                      <a:pt x="45" y="298"/>
                      <a:pt x="44" y="300"/>
                      <a:pt x="43" y="303"/>
                    </a:cubicBezTo>
                    <a:cubicBezTo>
                      <a:pt x="42" y="300"/>
                      <a:pt x="44" y="298"/>
                      <a:pt x="46" y="298"/>
                    </a:cubicBezTo>
                    <a:cubicBezTo>
                      <a:pt x="43" y="296"/>
                      <a:pt x="39" y="296"/>
                      <a:pt x="36" y="295"/>
                    </a:cubicBezTo>
                    <a:cubicBezTo>
                      <a:pt x="35" y="295"/>
                      <a:pt x="33" y="296"/>
                      <a:pt x="32" y="298"/>
                    </a:cubicBezTo>
                    <a:cubicBezTo>
                      <a:pt x="30" y="300"/>
                      <a:pt x="32" y="300"/>
                      <a:pt x="34" y="302"/>
                    </a:cubicBezTo>
                    <a:cubicBezTo>
                      <a:pt x="32" y="304"/>
                      <a:pt x="30" y="300"/>
                      <a:pt x="29" y="301"/>
                    </a:cubicBezTo>
                    <a:cubicBezTo>
                      <a:pt x="26" y="302"/>
                      <a:pt x="32" y="304"/>
                      <a:pt x="32" y="304"/>
                    </a:cubicBezTo>
                    <a:cubicBezTo>
                      <a:pt x="32" y="306"/>
                      <a:pt x="32" y="310"/>
                      <a:pt x="32" y="312"/>
                    </a:cubicBezTo>
                    <a:cubicBezTo>
                      <a:pt x="34" y="313"/>
                      <a:pt x="37" y="314"/>
                      <a:pt x="39" y="315"/>
                    </a:cubicBezTo>
                    <a:cubicBezTo>
                      <a:pt x="37" y="319"/>
                      <a:pt x="38" y="321"/>
                      <a:pt x="40" y="325"/>
                    </a:cubicBezTo>
                    <a:cubicBezTo>
                      <a:pt x="40" y="323"/>
                      <a:pt x="41" y="316"/>
                      <a:pt x="45" y="318"/>
                    </a:cubicBezTo>
                    <a:cubicBezTo>
                      <a:pt x="46" y="319"/>
                      <a:pt x="46" y="322"/>
                      <a:pt x="47" y="323"/>
                    </a:cubicBezTo>
                    <a:cubicBezTo>
                      <a:pt x="48" y="325"/>
                      <a:pt x="50" y="325"/>
                      <a:pt x="50" y="328"/>
                    </a:cubicBezTo>
                    <a:cubicBezTo>
                      <a:pt x="48" y="329"/>
                      <a:pt x="40" y="327"/>
                      <a:pt x="40" y="327"/>
                    </a:cubicBezTo>
                    <a:cubicBezTo>
                      <a:pt x="39" y="329"/>
                      <a:pt x="39" y="331"/>
                      <a:pt x="40" y="333"/>
                    </a:cubicBezTo>
                    <a:cubicBezTo>
                      <a:pt x="41" y="333"/>
                      <a:pt x="43" y="333"/>
                      <a:pt x="43" y="333"/>
                    </a:cubicBezTo>
                    <a:cubicBezTo>
                      <a:pt x="43" y="334"/>
                      <a:pt x="44" y="335"/>
                      <a:pt x="44" y="337"/>
                    </a:cubicBezTo>
                    <a:cubicBezTo>
                      <a:pt x="43" y="337"/>
                      <a:pt x="43" y="337"/>
                      <a:pt x="42" y="337"/>
                    </a:cubicBezTo>
                    <a:cubicBezTo>
                      <a:pt x="44" y="340"/>
                      <a:pt x="46" y="338"/>
                      <a:pt x="45" y="343"/>
                    </a:cubicBezTo>
                    <a:cubicBezTo>
                      <a:pt x="45" y="344"/>
                      <a:pt x="45" y="344"/>
                      <a:pt x="45" y="344"/>
                    </a:cubicBezTo>
                    <a:cubicBezTo>
                      <a:pt x="50" y="344"/>
                      <a:pt x="67" y="345"/>
                      <a:pt x="80" y="353"/>
                    </a:cubicBezTo>
                    <a:cubicBezTo>
                      <a:pt x="94" y="363"/>
                      <a:pt x="87" y="377"/>
                      <a:pt x="87" y="377"/>
                    </a:cubicBezTo>
                    <a:cubicBezTo>
                      <a:pt x="87" y="377"/>
                      <a:pt x="80" y="387"/>
                      <a:pt x="94" y="399"/>
                    </a:cubicBezTo>
                    <a:cubicBezTo>
                      <a:pt x="105" y="408"/>
                      <a:pt x="87" y="422"/>
                      <a:pt x="78" y="429"/>
                    </a:cubicBezTo>
                    <a:cubicBezTo>
                      <a:pt x="81" y="429"/>
                      <a:pt x="85" y="430"/>
                      <a:pt x="88" y="430"/>
                    </a:cubicBezTo>
                    <a:cubicBezTo>
                      <a:pt x="91" y="429"/>
                      <a:pt x="108" y="425"/>
                      <a:pt x="109" y="428"/>
                    </a:cubicBezTo>
                    <a:cubicBezTo>
                      <a:pt x="110" y="430"/>
                      <a:pt x="111" y="436"/>
                      <a:pt x="113" y="437"/>
                    </a:cubicBezTo>
                    <a:cubicBezTo>
                      <a:pt x="116" y="439"/>
                      <a:pt x="120" y="442"/>
                      <a:pt x="123" y="443"/>
                    </a:cubicBezTo>
                    <a:cubicBezTo>
                      <a:pt x="124" y="443"/>
                      <a:pt x="126" y="443"/>
                      <a:pt x="127" y="443"/>
                    </a:cubicBezTo>
                    <a:cubicBezTo>
                      <a:pt x="127" y="446"/>
                      <a:pt x="122" y="445"/>
                      <a:pt x="120" y="446"/>
                    </a:cubicBezTo>
                    <a:cubicBezTo>
                      <a:pt x="122" y="449"/>
                      <a:pt x="126" y="455"/>
                      <a:pt x="128" y="455"/>
                    </a:cubicBezTo>
                    <a:cubicBezTo>
                      <a:pt x="132" y="455"/>
                      <a:pt x="132" y="455"/>
                      <a:pt x="134" y="453"/>
                    </a:cubicBezTo>
                    <a:cubicBezTo>
                      <a:pt x="135" y="451"/>
                      <a:pt x="137" y="448"/>
                      <a:pt x="139" y="445"/>
                    </a:cubicBezTo>
                    <a:cubicBezTo>
                      <a:pt x="139" y="454"/>
                      <a:pt x="139" y="462"/>
                      <a:pt x="139" y="471"/>
                    </a:cubicBezTo>
                    <a:cubicBezTo>
                      <a:pt x="139" y="474"/>
                      <a:pt x="139" y="477"/>
                      <a:pt x="139" y="480"/>
                    </a:cubicBezTo>
                    <a:cubicBezTo>
                      <a:pt x="141" y="483"/>
                      <a:pt x="143" y="487"/>
                      <a:pt x="144" y="491"/>
                    </a:cubicBezTo>
                    <a:cubicBezTo>
                      <a:pt x="150" y="504"/>
                      <a:pt x="155" y="517"/>
                      <a:pt x="162" y="530"/>
                    </a:cubicBezTo>
                    <a:cubicBezTo>
                      <a:pt x="164" y="528"/>
                      <a:pt x="166" y="526"/>
                      <a:pt x="168" y="525"/>
                    </a:cubicBezTo>
                    <a:cubicBezTo>
                      <a:pt x="171" y="524"/>
                      <a:pt x="170" y="521"/>
                      <a:pt x="170" y="518"/>
                    </a:cubicBezTo>
                    <a:cubicBezTo>
                      <a:pt x="172" y="521"/>
                      <a:pt x="174" y="522"/>
                      <a:pt x="174" y="526"/>
                    </a:cubicBezTo>
                    <a:cubicBezTo>
                      <a:pt x="174" y="530"/>
                      <a:pt x="174" y="533"/>
                      <a:pt x="174" y="537"/>
                    </a:cubicBezTo>
                    <a:cubicBezTo>
                      <a:pt x="175" y="547"/>
                      <a:pt x="186" y="540"/>
                      <a:pt x="183" y="534"/>
                    </a:cubicBezTo>
                    <a:cubicBezTo>
                      <a:pt x="181" y="530"/>
                      <a:pt x="181" y="526"/>
                      <a:pt x="178" y="524"/>
                    </a:cubicBezTo>
                    <a:cubicBezTo>
                      <a:pt x="175" y="520"/>
                      <a:pt x="174" y="518"/>
                      <a:pt x="174" y="513"/>
                    </a:cubicBezTo>
                    <a:cubicBezTo>
                      <a:pt x="173" y="510"/>
                      <a:pt x="175" y="506"/>
                      <a:pt x="176" y="503"/>
                    </a:cubicBezTo>
                    <a:cubicBezTo>
                      <a:pt x="176" y="500"/>
                      <a:pt x="176" y="495"/>
                      <a:pt x="176" y="492"/>
                    </a:cubicBezTo>
                    <a:cubicBezTo>
                      <a:pt x="176" y="488"/>
                      <a:pt x="174" y="486"/>
                      <a:pt x="178" y="484"/>
                    </a:cubicBezTo>
                    <a:cubicBezTo>
                      <a:pt x="179" y="483"/>
                      <a:pt x="183" y="482"/>
                      <a:pt x="185" y="480"/>
                    </a:cubicBezTo>
                    <a:cubicBezTo>
                      <a:pt x="191" y="474"/>
                      <a:pt x="197" y="468"/>
                      <a:pt x="202" y="462"/>
                    </a:cubicBezTo>
                    <a:cubicBezTo>
                      <a:pt x="204" y="459"/>
                      <a:pt x="206" y="457"/>
                      <a:pt x="208" y="455"/>
                    </a:cubicBezTo>
                    <a:cubicBezTo>
                      <a:pt x="209" y="454"/>
                      <a:pt x="207" y="451"/>
                      <a:pt x="208" y="451"/>
                    </a:cubicBezTo>
                    <a:cubicBezTo>
                      <a:pt x="209" y="450"/>
                      <a:pt x="211" y="450"/>
                      <a:pt x="212" y="450"/>
                    </a:cubicBezTo>
                    <a:cubicBezTo>
                      <a:pt x="216" y="449"/>
                      <a:pt x="220" y="449"/>
                      <a:pt x="224" y="448"/>
                    </a:cubicBezTo>
                    <a:cubicBezTo>
                      <a:pt x="226" y="448"/>
                      <a:pt x="229" y="445"/>
                      <a:pt x="231" y="443"/>
                    </a:cubicBezTo>
                    <a:cubicBezTo>
                      <a:pt x="233" y="448"/>
                      <a:pt x="234" y="454"/>
                      <a:pt x="238" y="457"/>
                    </a:cubicBezTo>
                    <a:cubicBezTo>
                      <a:pt x="242" y="461"/>
                      <a:pt x="244" y="466"/>
                      <a:pt x="246" y="472"/>
                    </a:cubicBezTo>
                    <a:cubicBezTo>
                      <a:pt x="246" y="473"/>
                      <a:pt x="245" y="478"/>
                      <a:pt x="245" y="480"/>
                    </a:cubicBezTo>
                    <a:cubicBezTo>
                      <a:pt x="244" y="483"/>
                      <a:pt x="244" y="483"/>
                      <a:pt x="248" y="484"/>
                    </a:cubicBezTo>
                    <a:cubicBezTo>
                      <a:pt x="251" y="484"/>
                      <a:pt x="251" y="485"/>
                      <a:pt x="253" y="482"/>
                    </a:cubicBezTo>
                    <a:cubicBezTo>
                      <a:pt x="255" y="480"/>
                      <a:pt x="256" y="478"/>
                      <a:pt x="258" y="475"/>
                    </a:cubicBezTo>
                    <a:cubicBezTo>
                      <a:pt x="261" y="484"/>
                      <a:pt x="263" y="492"/>
                      <a:pt x="264" y="501"/>
                    </a:cubicBezTo>
                    <a:cubicBezTo>
                      <a:pt x="264" y="505"/>
                      <a:pt x="265" y="511"/>
                      <a:pt x="265" y="516"/>
                    </a:cubicBezTo>
                    <a:cubicBezTo>
                      <a:pt x="265" y="518"/>
                      <a:pt x="263" y="527"/>
                      <a:pt x="264" y="529"/>
                    </a:cubicBezTo>
                    <a:cubicBezTo>
                      <a:pt x="267" y="532"/>
                      <a:pt x="270" y="536"/>
                      <a:pt x="274" y="540"/>
                    </a:cubicBezTo>
                    <a:cubicBezTo>
                      <a:pt x="276" y="543"/>
                      <a:pt x="277" y="550"/>
                      <a:pt x="278" y="553"/>
                    </a:cubicBezTo>
                    <a:cubicBezTo>
                      <a:pt x="279" y="558"/>
                      <a:pt x="279" y="559"/>
                      <a:pt x="283" y="563"/>
                    </a:cubicBezTo>
                    <a:cubicBezTo>
                      <a:pt x="287" y="565"/>
                      <a:pt x="290" y="569"/>
                      <a:pt x="294" y="570"/>
                    </a:cubicBezTo>
                    <a:cubicBezTo>
                      <a:pt x="293" y="566"/>
                      <a:pt x="291" y="563"/>
                      <a:pt x="290" y="560"/>
                    </a:cubicBezTo>
                    <a:cubicBezTo>
                      <a:pt x="290" y="556"/>
                      <a:pt x="291" y="552"/>
                      <a:pt x="290" y="549"/>
                    </a:cubicBezTo>
                    <a:cubicBezTo>
                      <a:pt x="289" y="546"/>
                      <a:pt x="286" y="543"/>
                      <a:pt x="284" y="541"/>
                    </a:cubicBezTo>
                    <a:cubicBezTo>
                      <a:pt x="282" y="540"/>
                      <a:pt x="277" y="537"/>
                      <a:pt x="276" y="534"/>
                    </a:cubicBezTo>
                    <a:cubicBezTo>
                      <a:pt x="276" y="533"/>
                      <a:pt x="274" y="524"/>
                      <a:pt x="272" y="524"/>
                    </a:cubicBezTo>
                    <a:cubicBezTo>
                      <a:pt x="270" y="524"/>
                      <a:pt x="270" y="524"/>
                      <a:pt x="270" y="522"/>
                    </a:cubicBezTo>
                    <a:cubicBezTo>
                      <a:pt x="270" y="520"/>
                      <a:pt x="269" y="518"/>
                      <a:pt x="270" y="517"/>
                    </a:cubicBezTo>
                    <a:cubicBezTo>
                      <a:pt x="271" y="513"/>
                      <a:pt x="273" y="510"/>
                      <a:pt x="273" y="506"/>
                    </a:cubicBezTo>
                    <a:cubicBezTo>
                      <a:pt x="274" y="500"/>
                      <a:pt x="272" y="499"/>
                      <a:pt x="278" y="499"/>
                    </a:cubicBezTo>
                    <a:cubicBezTo>
                      <a:pt x="277" y="500"/>
                      <a:pt x="277" y="502"/>
                      <a:pt x="277" y="503"/>
                    </a:cubicBezTo>
                    <a:cubicBezTo>
                      <a:pt x="283" y="503"/>
                      <a:pt x="286" y="506"/>
                      <a:pt x="290" y="511"/>
                    </a:cubicBezTo>
                    <a:cubicBezTo>
                      <a:pt x="292" y="513"/>
                      <a:pt x="295" y="516"/>
                      <a:pt x="297" y="518"/>
                    </a:cubicBezTo>
                    <a:cubicBezTo>
                      <a:pt x="298" y="520"/>
                      <a:pt x="295" y="524"/>
                      <a:pt x="298" y="527"/>
                    </a:cubicBezTo>
                    <a:cubicBezTo>
                      <a:pt x="305" y="521"/>
                      <a:pt x="311" y="515"/>
                      <a:pt x="318" y="509"/>
                    </a:cubicBezTo>
                    <a:cubicBezTo>
                      <a:pt x="320" y="506"/>
                      <a:pt x="318" y="499"/>
                      <a:pt x="318" y="495"/>
                    </a:cubicBezTo>
                    <a:cubicBezTo>
                      <a:pt x="318" y="490"/>
                      <a:pt x="316" y="489"/>
                      <a:pt x="313" y="484"/>
                    </a:cubicBezTo>
                    <a:cubicBezTo>
                      <a:pt x="311" y="480"/>
                      <a:pt x="308" y="478"/>
                      <a:pt x="306" y="474"/>
                    </a:cubicBezTo>
                    <a:cubicBezTo>
                      <a:pt x="304" y="471"/>
                      <a:pt x="303" y="469"/>
                      <a:pt x="302" y="466"/>
                    </a:cubicBezTo>
                    <a:cubicBezTo>
                      <a:pt x="301" y="465"/>
                      <a:pt x="303" y="461"/>
                      <a:pt x="303" y="459"/>
                    </a:cubicBezTo>
                    <a:cubicBezTo>
                      <a:pt x="304" y="456"/>
                      <a:pt x="311" y="453"/>
                      <a:pt x="313" y="451"/>
                    </a:cubicBezTo>
                    <a:cubicBezTo>
                      <a:pt x="316" y="448"/>
                      <a:pt x="321" y="450"/>
                      <a:pt x="323" y="452"/>
                    </a:cubicBezTo>
                    <a:cubicBezTo>
                      <a:pt x="323" y="452"/>
                      <a:pt x="321" y="453"/>
                      <a:pt x="321" y="453"/>
                    </a:cubicBezTo>
                    <a:cubicBezTo>
                      <a:pt x="321" y="454"/>
                      <a:pt x="322" y="457"/>
                      <a:pt x="323" y="458"/>
                    </a:cubicBezTo>
                    <a:cubicBezTo>
                      <a:pt x="325" y="459"/>
                      <a:pt x="325" y="456"/>
                      <a:pt x="325" y="455"/>
                    </a:cubicBezTo>
                    <a:cubicBezTo>
                      <a:pt x="325" y="452"/>
                      <a:pt x="324" y="452"/>
                      <a:pt x="326" y="451"/>
                    </a:cubicBezTo>
                    <a:cubicBezTo>
                      <a:pt x="328" y="451"/>
                      <a:pt x="331" y="449"/>
                      <a:pt x="333" y="449"/>
                    </a:cubicBezTo>
                    <a:cubicBezTo>
                      <a:pt x="341" y="446"/>
                      <a:pt x="348" y="443"/>
                      <a:pt x="356" y="439"/>
                    </a:cubicBezTo>
                    <a:cubicBezTo>
                      <a:pt x="363" y="436"/>
                      <a:pt x="367" y="428"/>
                      <a:pt x="372" y="422"/>
                    </a:cubicBezTo>
                    <a:cubicBezTo>
                      <a:pt x="376" y="416"/>
                      <a:pt x="379" y="407"/>
                      <a:pt x="383" y="400"/>
                    </a:cubicBezTo>
                    <a:cubicBezTo>
                      <a:pt x="380" y="399"/>
                      <a:pt x="377" y="398"/>
                      <a:pt x="374" y="397"/>
                    </a:cubicBezTo>
                    <a:cubicBezTo>
                      <a:pt x="376" y="395"/>
                      <a:pt x="379" y="394"/>
                      <a:pt x="381" y="392"/>
                    </a:cubicBezTo>
                    <a:cubicBezTo>
                      <a:pt x="378" y="389"/>
                      <a:pt x="375" y="387"/>
                      <a:pt x="372" y="385"/>
                    </a:cubicBezTo>
                    <a:cubicBezTo>
                      <a:pt x="375" y="385"/>
                      <a:pt x="377" y="386"/>
                      <a:pt x="381" y="387"/>
                    </a:cubicBezTo>
                    <a:cubicBezTo>
                      <a:pt x="379" y="382"/>
                      <a:pt x="377" y="378"/>
                      <a:pt x="375" y="374"/>
                    </a:cubicBezTo>
                    <a:cubicBezTo>
                      <a:pt x="374" y="370"/>
                      <a:pt x="370" y="368"/>
                      <a:pt x="368" y="366"/>
                    </a:cubicBezTo>
                    <a:cubicBezTo>
                      <a:pt x="374" y="361"/>
                      <a:pt x="380" y="356"/>
                      <a:pt x="386" y="351"/>
                    </a:cubicBezTo>
                    <a:cubicBezTo>
                      <a:pt x="380" y="349"/>
                      <a:pt x="376" y="347"/>
                      <a:pt x="371" y="349"/>
                    </a:cubicBezTo>
                    <a:cubicBezTo>
                      <a:pt x="368" y="352"/>
                      <a:pt x="368" y="352"/>
                      <a:pt x="366" y="348"/>
                    </a:cubicBezTo>
                    <a:cubicBezTo>
                      <a:pt x="364" y="345"/>
                      <a:pt x="362" y="343"/>
                      <a:pt x="360" y="341"/>
                    </a:cubicBezTo>
                    <a:cubicBezTo>
                      <a:pt x="359" y="339"/>
                      <a:pt x="364" y="338"/>
                      <a:pt x="365" y="337"/>
                    </a:cubicBezTo>
                    <a:cubicBezTo>
                      <a:pt x="368" y="337"/>
                      <a:pt x="369" y="335"/>
                      <a:pt x="372" y="333"/>
                    </a:cubicBezTo>
                    <a:cubicBezTo>
                      <a:pt x="374" y="331"/>
                      <a:pt x="375" y="330"/>
                      <a:pt x="377" y="329"/>
                    </a:cubicBezTo>
                    <a:cubicBezTo>
                      <a:pt x="381" y="327"/>
                      <a:pt x="381" y="328"/>
                      <a:pt x="384" y="330"/>
                    </a:cubicBezTo>
                    <a:cubicBezTo>
                      <a:pt x="381" y="333"/>
                      <a:pt x="376" y="337"/>
                      <a:pt x="378" y="342"/>
                    </a:cubicBezTo>
                    <a:cubicBezTo>
                      <a:pt x="381" y="341"/>
                      <a:pt x="383" y="339"/>
                      <a:pt x="386" y="337"/>
                    </a:cubicBezTo>
                    <a:cubicBezTo>
                      <a:pt x="387" y="336"/>
                      <a:pt x="391" y="333"/>
                      <a:pt x="393" y="333"/>
                    </a:cubicBezTo>
                    <a:cubicBezTo>
                      <a:pt x="393" y="333"/>
                      <a:pt x="398" y="337"/>
                      <a:pt x="398" y="337"/>
                    </a:cubicBezTo>
                    <a:cubicBezTo>
                      <a:pt x="398" y="339"/>
                      <a:pt x="395" y="343"/>
                      <a:pt x="396" y="345"/>
                    </a:cubicBezTo>
                    <a:cubicBezTo>
                      <a:pt x="397" y="349"/>
                      <a:pt x="400" y="348"/>
                      <a:pt x="403" y="347"/>
                    </a:cubicBezTo>
                    <a:cubicBezTo>
                      <a:pt x="405" y="347"/>
                      <a:pt x="406" y="350"/>
                      <a:pt x="405" y="353"/>
                    </a:cubicBezTo>
                    <a:cubicBezTo>
                      <a:pt x="402" y="356"/>
                      <a:pt x="405" y="356"/>
                      <a:pt x="405" y="360"/>
                    </a:cubicBezTo>
                    <a:cubicBezTo>
                      <a:pt x="404" y="363"/>
                      <a:pt x="404" y="366"/>
                      <a:pt x="404" y="370"/>
                    </a:cubicBezTo>
                    <a:cubicBezTo>
                      <a:pt x="407" y="370"/>
                      <a:pt x="410" y="370"/>
                      <a:pt x="413" y="368"/>
                    </a:cubicBezTo>
                    <a:cubicBezTo>
                      <a:pt x="418" y="365"/>
                      <a:pt x="418" y="364"/>
                      <a:pt x="418" y="358"/>
                    </a:cubicBezTo>
                    <a:cubicBezTo>
                      <a:pt x="419" y="349"/>
                      <a:pt x="414" y="343"/>
                      <a:pt x="409" y="339"/>
                    </a:cubicBezTo>
                    <a:cubicBezTo>
                      <a:pt x="414" y="333"/>
                      <a:pt x="419" y="329"/>
                      <a:pt x="421" y="322"/>
                    </a:cubicBezTo>
                    <a:cubicBezTo>
                      <a:pt x="423" y="317"/>
                      <a:pt x="423" y="316"/>
                      <a:pt x="427" y="314"/>
                    </a:cubicBezTo>
                    <a:cubicBezTo>
                      <a:pt x="428" y="313"/>
                      <a:pt x="430" y="310"/>
                      <a:pt x="432" y="310"/>
                    </a:cubicBezTo>
                    <a:cubicBezTo>
                      <a:pt x="432" y="311"/>
                      <a:pt x="433" y="314"/>
                      <a:pt x="435" y="314"/>
                    </a:cubicBezTo>
                    <a:cubicBezTo>
                      <a:pt x="437" y="314"/>
                      <a:pt x="441" y="314"/>
                      <a:pt x="443" y="312"/>
                    </a:cubicBezTo>
                    <a:cubicBezTo>
                      <a:pt x="446" y="308"/>
                      <a:pt x="449" y="305"/>
                      <a:pt x="453" y="301"/>
                    </a:cubicBezTo>
                    <a:cubicBezTo>
                      <a:pt x="458" y="296"/>
                      <a:pt x="461" y="290"/>
                      <a:pt x="465" y="283"/>
                    </a:cubicBezTo>
                    <a:cubicBezTo>
                      <a:pt x="469" y="277"/>
                      <a:pt x="472" y="273"/>
                      <a:pt x="473" y="264"/>
                    </a:cubicBezTo>
                    <a:cubicBezTo>
                      <a:pt x="475" y="256"/>
                      <a:pt x="477" y="248"/>
                      <a:pt x="478" y="239"/>
                    </a:cubicBezTo>
                    <a:cubicBezTo>
                      <a:pt x="479" y="235"/>
                      <a:pt x="467" y="225"/>
                      <a:pt x="465" y="229"/>
                    </a:cubicBezTo>
                    <a:cubicBezTo>
                      <a:pt x="462" y="235"/>
                      <a:pt x="461" y="234"/>
                      <a:pt x="456" y="233"/>
                    </a:cubicBezTo>
                    <a:cubicBezTo>
                      <a:pt x="456" y="233"/>
                      <a:pt x="455" y="229"/>
                      <a:pt x="454" y="229"/>
                    </a:cubicBezTo>
                    <a:cubicBezTo>
                      <a:pt x="454" y="226"/>
                      <a:pt x="453" y="226"/>
                      <a:pt x="451" y="226"/>
                    </a:cubicBezTo>
                    <a:cubicBezTo>
                      <a:pt x="449" y="226"/>
                      <a:pt x="447" y="226"/>
                      <a:pt x="446" y="224"/>
                    </a:cubicBezTo>
                    <a:cubicBezTo>
                      <a:pt x="453" y="219"/>
                      <a:pt x="460" y="214"/>
                      <a:pt x="466" y="207"/>
                    </a:cubicBezTo>
                    <a:cubicBezTo>
                      <a:pt x="472" y="200"/>
                      <a:pt x="479" y="194"/>
                      <a:pt x="485" y="187"/>
                    </a:cubicBezTo>
                    <a:cubicBezTo>
                      <a:pt x="487" y="185"/>
                      <a:pt x="495" y="187"/>
                      <a:pt x="496" y="186"/>
                    </a:cubicBezTo>
                    <a:cubicBezTo>
                      <a:pt x="501" y="186"/>
                      <a:pt x="504" y="186"/>
                      <a:pt x="508" y="187"/>
                    </a:cubicBezTo>
                    <a:cubicBezTo>
                      <a:pt x="510" y="187"/>
                      <a:pt x="511" y="188"/>
                      <a:pt x="513" y="187"/>
                    </a:cubicBezTo>
                    <a:cubicBezTo>
                      <a:pt x="514" y="187"/>
                      <a:pt x="517" y="183"/>
                      <a:pt x="518" y="184"/>
                    </a:cubicBezTo>
                    <a:cubicBezTo>
                      <a:pt x="522" y="185"/>
                      <a:pt x="526" y="185"/>
                      <a:pt x="531" y="187"/>
                    </a:cubicBezTo>
                    <a:cubicBezTo>
                      <a:pt x="529" y="188"/>
                      <a:pt x="528" y="189"/>
                      <a:pt x="526" y="190"/>
                    </a:cubicBezTo>
                    <a:cubicBezTo>
                      <a:pt x="530" y="190"/>
                      <a:pt x="535" y="190"/>
                      <a:pt x="540" y="189"/>
                    </a:cubicBezTo>
                    <a:cubicBezTo>
                      <a:pt x="540" y="189"/>
                      <a:pt x="545" y="188"/>
                      <a:pt x="545" y="187"/>
                    </a:cubicBezTo>
                    <a:cubicBezTo>
                      <a:pt x="546" y="185"/>
                      <a:pt x="543" y="184"/>
                      <a:pt x="542" y="183"/>
                    </a:cubicBezTo>
                    <a:cubicBezTo>
                      <a:pt x="546" y="177"/>
                      <a:pt x="550" y="173"/>
                      <a:pt x="554" y="169"/>
                    </a:cubicBezTo>
                    <a:cubicBezTo>
                      <a:pt x="558" y="166"/>
                      <a:pt x="559" y="167"/>
                      <a:pt x="563" y="167"/>
                    </a:cubicBezTo>
                    <a:cubicBezTo>
                      <a:pt x="567" y="167"/>
                      <a:pt x="568" y="166"/>
                      <a:pt x="571" y="164"/>
                    </a:cubicBezTo>
                    <a:cubicBezTo>
                      <a:pt x="570" y="169"/>
                      <a:pt x="570" y="171"/>
                      <a:pt x="572" y="175"/>
                    </a:cubicBezTo>
                    <a:cubicBezTo>
                      <a:pt x="575" y="173"/>
                      <a:pt x="581" y="169"/>
                      <a:pt x="583" y="165"/>
                    </a:cubicBezTo>
                    <a:cubicBezTo>
                      <a:pt x="584" y="163"/>
                      <a:pt x="586" y="159"/>
                      <a:pt x="588" y="158"/>
                    </a:cubicBezTo>
                    <a:cubicBezTo>
                      <a:pt x="591" y="158"/>
                      <a:pt x="593" y="158"/>
                      <a:pt x="596" y="159"/>
                    </a:cubicBezTo>
                    <a:cubicBezTo>
                      <a:pt x="595" y="160"/>
                      <a:pt x="591" y="160"/>
                      <a:pt x="590" y="161"/>
                    </a:cubicBezTo>
                    <a:cubicBezTo>
                      <a:pt x="589" y="164"/>
                      <a:pt x="589" y="167"/>
                      <a:pt x="588" y="171"/>
                    </a:cubicBezTo>
                    <a:cubicBezTo>
                      <a:pt x="587" y="175"/>
                      <a:pt x="583" y="176"/>
                      <a:pt x="580" y="179"/>
                    </a:cubicBezTo>
                    <a:cubicBezTo>
                      <a:pt x="575" y="182"/>
                      <a:pt x="572" y="185"/>
                      <a:pt x="569" y="190"/>
                    </a:cubicBezTo>
                    <a:cubicBezTo>
                      <a:pt x="566" y="196"/>
                      <a:pt x="563" y="196"/>
                      <a:pt x="558" y="199"/>
                    </a:cubicBezTo>
                    <a:cubicBezTo>
                      <a:pt x="539" y="208"/>
                      <a:pt x="550" y="240"/>
                      <a:pt x="554" y="256"/>
                    </a:cubicBezTo>
                    <a:cubicBezTo>
                      <a:pt x="556" y="253"/>
                      <a:pt x="562" y="248"/>
                      <a:pt x="563" y="244"/>
                    </a:cubicBezTo>
                    <a:cubicBezTo>
                      <a:pt x="563" y="239"/>
                      <a:pt x="563" y="239"/>
                      <a:pt x="567" y="238"/>
                    </a:cubicBezTo>
                    <a:cubicBezTo>
                      <a:pt x="570" y="237"/>
                      <a:pt x="570" y="234"/>
                      <a:pt x="570" y="231"/>
                    </a:cubicBezTo>
                    <a:cubicBezTo>
                      <a:pt x="570" y="227"/>
                      <a:pt x="572" y="227"/>
                      <a:pt x="575" y="227"/>
                    </a:cubicBezTo>
                    <a:cubicBezTo>
                      <a:pt x="576" y="227"/>
                      <a:pt x="580" y="225"/>
                      <a:pt x="580" y="223"/>
                    </a:cubicBezTo>
                    <a:cubicBezTo>
                      <a:pt x="577" y="217"/>
                      <a:pt x="582" y="214"/>
                      <a:pt x="586" y="212"/>
                    </a:cubicBezTo>
                    <a:cubicBezTo>
                      <a:pt x="584" y="208"/>
                      <a:pt x="584" y="207"/>
                      <a:pt x="585" y="202"/>
                    </a:cubicBezTo>
                    <a:cubicBezTo>
                      <a:pt x="586" y="200"/>
                      <a:pt x="580" y="199"/>
                      <a:pt x="578" y="198"/>
                    </a:cubicBezTo>
                    <a:cubicBezTo>
                      <a:pt x="581" y="193"/>
                      <a:pt x="584" y="187"/>
                      <a:pt x="588" y="182"/>
                    </a:cubicBezTo>
                    <a:cubicBezTo>
                      <a:pt x="589" y="179"/>
                      <a:pt x="591" y="181"/>
                      <a:pt x="593" y="181"/>
                    </a:cubicBezTo>
                    <a:cubicBezTo>
                      <a:pt x="595" y="181"/>
                      <a:pt x="598" y="179"/>
                      <a:pt x="600" y="178"/>
                    </a:cubicBezTo>
                    <a:cubicBezTo>
                      <a:pt x="600" y="180"/>
                      <a:pt x="600" y="181"/>
                      <a:pt x="600" y="183"/>
                    </a:cubicBezTo>
                    <a:cubicBezTo>
                      <a:pt x="604" y="178"/>
                      <a:pt x="604" y="178"/>
                      <a:pt x="610" y="177"/>
                    </a:cubicBezTo>
                    <a:cubicBezTo>
                      <a:pt x="616" y="176"/>
                      <a:pt x="616" y="177"/>
                      <a:pt x="621" y="181"/>
                    </a:cubicBezTo>
                    <a:cubicBezTo>
                      <a:pt x="623" y="175"/>
                      <a:pt x="628" y="174"/>
                      <a:pt x="633" y="171"/>
                    </a:cubicBezTo>
                    <a:cubicBezTo>
                      <a:pt x="640" y="167"/>
                      <a:pt x="646" y="162"/>
                      <a:pt x="652" y="158"/>
                    </a:cubicBezTo>
                    <a:cubicBezTo>
                      <a:pt x="654" y="157"/>
                      <a:pt x="658" y="158"/>
                      <a:pt x="659" y="159"/>
                    </a:cubicBezTo>
                    <a:cubicBezTo>
                      <a:pt x="661" y="159"/>
                      <a:pt x="663" y="161"/>
                      <a:pt x="664" y="160"/>
                    </a:cubicBezTo>
                    <a:cubicBezTo>
                      <a:pt x="665" y="160"/>
                      <a:pt x="666" y="157"/>
                      <a:pt x="666" y="156"/>
                    </a:cubicBezTo>
                    <a:cubicBezTo>
                      <a:pt x="664" y="153"/>
                      <a:pt x="662" y="151"/>
                      <a:pt x="662" y="146"/>
                    </a:cubicBezTo>
                    <a:cubicBezTo>
                      <a:pt x="662" y="143"/>
                      <a:pt x="659" y="142"/>
                      <a:pt x="656" y="140"/>
                    </a:cubicBezTo>
                    <a:cubicBezTo>
                      <a:pt x="659" y="139"/>
                      <a:pt x="671" y="138"/>
                      <a:pt x="671" y="134"/>
                    </a:cubicBezTo>
                    <a:cubicBezTo>
                      <a:pt x="671" y="131"/>
                      <a:pt x="670" y="125"/>
                      <a:pt x="672" y="125"/>
                    </a:cubicBezTo>
                    <a:cubicBezTo>
                      <a:pt x="677" y="123"/>
                      <a:pt x="673" y="130"/>
                      <a:pt x="675" y="131"/>
                    </a:cubicBezTo>
                    <a:cubicBezTo>
                      <a:pt x="679" y="131"/>
                      <a:pt x="682" y="131"/>
                      <a:pt x="686" y="131"/>
                    </a:cubicBezTo>
                    <a:cubicBezTo>
                      <a:pt x="689" y="131"/>
                      <a:pt x="689" y="135"/>
                      <a:pt x="689" y="138"/>
                    </a:cubicBezTo>
                    <a:cubicBezTo>
                      <a:pt x="690" y="141"/>
                      <a:pt x="694" y="138"/>
                      <a:pt x="696" y="140"/>
                    </a:cubicBezTo>
                    <a:cubicBezTo>
                      <a:pt x="699" y="142"/>
                      <a:pt x="700" y="142"/>
                      <a:pt x="704" y="143"/>
                    </a:cubicBezTo>
                    <a:cubicBezTo>
                      <a:pt x="703" y="141"/>
                      <a:pt x="702" y="138"/>
                      <a:pt x="704" y="137"/>
                    </a:cubicBezTo>
                    <a:cubicBezTo>
                      <a:pt x="707" y="136"/>
                      <a:pt x="706" y="134"/>
                      <a:pt x="706" y="131"/>
                    </a:cubicBezTo>
                    <a:cubicBezTo>
                      <a:pt x="708" y="131"/>
                      <a:pt x="711" y="132"/>
                      <a:pt x="713" y="132"/>
                    </a:cubicBezTo>
                    <a:cubicBezTo>
                      <a:pt x="715" y="131"/>
                      <a:pt x="717" y="128"/>
                      <a:pt x="719" y="127"/>
                    </a:cubicBezTo>
                    <a:cubicBezTo>
                      <a:pt x="717" y="124"/>
                      <a:pt x="714" y="120"/>
                      <a:pt x="710" y="119"/>
                    </a:cubicBezTo>
                    <a:cubicBezTo>
                      <a:pt x="705" y="117"/>
                      <a:pt x="702" y="117"/>
                      <a:pt x="697" y="117"/>
                    </a:cubicBezTo>
                    <a:cubicBezTo>
                      <a:pt x="698" y="119"/>
                      <a:pt x="698" y="121"/>
                      <a:pt x="699" y="123"/>
                    </a:cubicBezTo>
                    <a:cubicBezTo>
                      <a:pt x="694" y="123"/>
                      <a:pt x="694" y="121"/>
                      <a:pt x="693" y="116"/>
                    </a:cubicBezTo>
                    <a:cubicBezTo>
                      <a:pt x="691" y="111"/>
                      <a:pt x="690" y="111"/>
                      <a:pt x="686" y="108"/>
                    </a:cubicBezTo>
                    <a:cubicBezTo>
                      <a:pt x="679" y="104"/>
                      <a:pt x="673" y="100"/>
                      <a:pt x="666" y="97"/>
                    </a:cubicBezTo>
                    <a:cubicBezTo>
                      <a:pt x="659" y="94"/>
                      <a:pt x="653" y="89"/>
                      <a:pt x="647" y="88"/>
                    </a:cubicBezTo>
                    <a:cubicBezTo>
                      <a:pt x="638" y="88"/>
                      <a:pt x="630" y="87"/>
                      <a:pt x="622" y="86"/>
                    </a:cubicBezTo>
                    <a:cubicBezTo>
                      <a:pt x="622" y="90"/>
                      <a:pt x="623" y="94"/>
                      <a:pt x="623" y="98"/>
                    </a:cubicBezTo>
                    <a:cubicBezTo>
                      <a:pt x="621" y="99"/>
                      <a:pt x="618" y="100"/>
                      <a:pt x="616" y="100"/>
                    </a:cubicBezTo>
                    <a:cubicBezTo>
                      <a:pt x="614" y="98"/>
                      <a:pt x="611" y="94"/>
                      <a:pt x="609" y="92"/>
                    </a:cubicBezTo>
                    <a:cubicBezTo>
                      <a:pt x="607" y="90"/>
                      <a:pt x="607" y="90"/>
                      <a:pt x="605" y="92"/>
                    </a:cubicBezTo>
                    <a:cubicBezTo>
                      <a:pt x="603" y="94"/>
                      <a:pt x="600" y="92"/>
                      <a:pt x="598" y="92"/>
                    </a:cubicBezTo>
                    <a:cubicBezTo>
                      <a:pt x="591" y="91"/>
                      <a:pt x="588" y="91"/>
                      <a:pt x="582" y="92"/>
                    </a:cubicBezTo>
                    <a:cubicBezTo>
                      <a:pt x="577" y="93"/>
                      <a:pt x="573" y="91"/>
                      <a:pt x="568" y="90"/>
                    </a:cubicBezTo>
                    <a:cubicBezTo>
                      <a:pt x="569" y="86"/>
                      <a:pt x="569" y="85"/>
                      <a:pt x="568" y="82"/>
                    </a:cubicBezTo>
                    <a:cubicBezTo>
                      <a:pt x="567" y="79"/>
                      <a:pt x="566" y="79"/>
                      <a:pt x="563" y="78"/>
                    </a:cubicBezTo>
                    <a:cubicBezTo>
                      <a:pt x="558" y="77"/>
                      <a:pt x="554" y="74"/>
                      <a:pt x="549" y="75"/>
                    </a:cubicBezTo>
                    <a:cubicBezTo>
                      <a:pt x="543" y="76"/>
                      <a:pt x="537" y="77"/>
                      <a:pt x="531" y="78"/>
                    </a:cubicBezTo>
                    <a:cubicBezTo>
                      <a:pt x="529" y="79"/>
                      <a:pt x="523" y="69"/>
                      <a:pt x="520" y="67"/>
                    </a:cubicBezTo>
                    <a:cubicBezTo>
                      <a:pt x="516" y="65"/>
                      <a:pt x="510" y="64"/>
                      <a:pt x="505" y="63"/>
                    </a:cubicBezTo>
                    <a:cubicBezTo>
                      <a:pt x="501" y="61"/>
                      <a:pt x="496" y="60"/>
                      <a:pt x="491" y="59"/>
                    </a:cubicBezTo>
                    <a:cubicBezTo>
                      <a:pt x="486" y="59"/>
                      <a:pt x="480" y="57"/>
                      <a:pt x="474" y="57"/>
                    </a:cubicBezTo>
                    <a:cubicBezTo>
                      <a:pt x="473" y="57"/>
                      <a:pt x="470" y="62"/>
                      <a:pt x="469" y="63"/>
                    </a:cubicBezTo>
                    <a:cubicBezTo>
                      <a:pt x="468" y="65"/>
                      <a:pt x="471" y="69"/>
                      <a:pt x="472" y="70"/>
                    </a:cubicBezTo>
                    <a:cubicBezTo>
                      <a:pt x="468" y="71"/>
                      <a:pt x="465" y="73"/>
                      <a:pt x="463" y="74"/>
                    </a:cubicBezTo>
                    <a:cubicBezTo>
                      <a:pt x="460" y="75"/>
                      <a:pt x="456" y="71"/>
                      <a:pt x="454" y="71"/>
                    </a:cubicBezTo>
                    <a:cubicBezTo>
                      <a:pt x="453" y="69"/>
                      <a:pt x="449" y="71"/>
                      <a:pt x="447" y="72"/>
                    </a:cubicBezTo>
                    <a:cubicBezTo>
                      <a:pt x="443" y="73"/>
                      <a:pt x="442" y="72"/>
                      <a:pt x="439" y="70"/>
                    </a:cubicBezTo>
                    <a:cubicBezTo>
                      <a:pt x="435" y="67"/>
                      <a:pt x="435" y="68"/>
                      <a:pt x="433" y="71"/>
                    </a:cubicBezTo>
                    <a:cubicBezTo>
                      <a:pt x="432" y="73"/>
                      <a:pt x="428" y="80"/>
                      <a:pt x="427" y="79"/>
                    </a:cubicBezTo>
                    <a:cubicBezTo>
                      <a:pt x="424" y="77"/>
                      <a:pt x="421" y="75"/>
                      <a:pt x="418" y="73"/>
                    </a:cubicBezTo>
                    <a:cubicBezTo>
                      <a:pt x="417" y="73"/>
                      <a:pt x="417" y="65"/>
                      <a:pt x="417" y="64"/>
                    </a:cubicBezTo>
                    <a:cubicBezTo>
                      <a:pt x="417" y="62"/>
                      <a:pt x="419" y="56"/>
                      <a:pt x="418" y="55"/>
                    </a:cubicBezTo>
                    <a:cubicBezTo>
                      <a:pt x="416" y="53"/>
                      <a:pt x="413" y="47"/>
                      <a:pt x="411" y="46"/>
                    </a:cubicBezTo>
                    <a:cubicBezTo>
                      <a:pt x="409" y="46"/>
                      <a:pt x="404" y="48"/>
                      <a:pt x="402" y="48"/>
                    </a:cubicBezTo>
                    <a:cubicBezTo>
                      <a:pt x="399" y="49"/>
                      <a:pt x="396" y="48"/>
                      <a:pt x="393" y="48"/>
                    </a:cubicBezTo>
                    <a:cubicBezTo>
                      <a:pt x="388" y="48"/>
                      <a:pt x="389" y="48"/>
                      <a:pt x="388" y="54"/>
                    </a:cubicBezTo>
                    <a:cubicBezTo>
                      <a:pt x="388" y="57"/>
                      <a:pt x="383" y="55"/>
                      <a:pt x="381" y="56"/>
                    </a:cubicBezTo>
                    <a:cubicBezTo>
                      <a:pt x="377" y="56"/>
                      <a:pt x="374" y="56"/>
                      <a:pt x="370" y="56"/>
                    </a:cubicBezTo>
                    <a:cubicBezTo>
                      <a:pt x="369" y="57"/>
                      <a:pt x="365" y="53"/>
                      <a:pt x="363" y="53"/>
                    </a:cubicBezTo>
                    <a:cubicBezTo>
                      <a:pt x="365" y="51"/>
                      <a:pt x="366" y="50"/>
                      <a:pt x="368" y="49"/>
                    </a:cubicBezTo>
                    <a:cubicBezTo>
                      <a:pt x="360" y="48"/>
                      <a:pt x="351" y="46"/>
                      <a:pt x="343" y="47"/>
                    </a:cubicBezTo>
                    <a:cubicBezTo>
                      <a:pt x="337" y="48"/>
                      <a:pt x="335" y="48"/>
                      <a:pt x="330" y="44"/>
                    </a:cubicBezTo>
                    <a:cubicBezTo>
                      <a:pt x="327" y="42"/>
                      <a:pt x="323" y="44"/>
                      <a:pt x="319" y="46"/>
                    </a:cubicBezTo>
                    <a:cubicBezTo>
                      <a:pt x="322" y="47"/>
                      <a:pt x="325" y="47"/>
                      <a:pt x="327" y="48"/>
                    </a:cubicBezTo>
                    <a:cubicBezTo>
                      <a:pt x="318" y="50"/>
                      <a:pt x="308" y="53"/>
                      <a:pt x="298" y="57"/>
                    </a:cubicBezTo>
                    <a:cubicBezTo>
                      <a:pt x="312" y="47"/>
                      <a:pt x="326" y="38"/>
                      <a:pt x="339" y="30"/>
                    </a:cubicBezTo>
                    <a:cubicBezTo>
                      <a:pt x="341" y="29"/>
                      <a:pt x="341" y="26"/>
                      <a:pt x="342" y="24"/>
                    </a:cubicBezTo>
                    <a:cubicBezTo>
                      <a:pt x="342" y="23"/>
                      <a:pt x="339" y="20"/>
                      <a:pt x="339" y="19"/>
                    </a:cubicBezTo>
                    <a:cubicBezTo>
                      <a:pt x="337" y="17"/>
                      <a:pt x="332" y="15"/>
                      <a:pt x="329" y="13"/>
                    </a:cubicBezTo>
                    <a:cubicBezTo>
                      <a:pt x="326" y="10"/>
                      <a:pt x="322" y="11"/>
                      <a:pt x="319" y="11"/>
                    </a:cubicBezTo>
                    <a:cubicBezTo>
                      <a:pt x="317" y="11"/>
                      <a:pt x="314" y="11"/>
                      <a:pt x="312" y="11"/>
                    </a:cubicBezTo>
                    <a:cubicBezTo>
                      <a:pt x="311" y="11"/>
                      <a:pt x="312" y="15"/>
                      <a:pt x="312" y="16"/>
                    </a:cubicBezTo>
                    <a:cubicBezTo>
                      <a:pt x="309" y="16"/>
                      <a:pt x="306" y="16"/>
                      <a:pt x="304" y="15"/>
                    </a:cubicBezTo>
                    <a:cubicBezTo>
                      <a:pt x="305" y="14"/>
                      <a:pt x="307" y="12"/>
                      <a:pt x="309" y="10"/>
                    </a:cubicBezTo>
                    <a:cubicBezTo>
                      <a:pt x="304" y="9"/>
                      <a:pt x="299" y="9"/>
                      <a:pt x="294" y="7"/>
                    </a:cubicBezTo>
                    <a:cubicBezTo>
                      <a:pt x="297" y="7"/>
                      <a:pt x="301" y="5"/>
                      <a:pt x="304" y="5"/>
                    </a:cubicBezTo>
                    <a:cubicBezTo>
                      <a:pt x="301" y="0"/>
                      <a:pt x="293" y="0"/>
                      <a:pt x="290" y="2"/>
                    </a:cubicBezTo>
                    <a:cubicBezTo>
                      <a:pt x="286" y="4"/>
                      <a:pt x="283" y="6"/>
                      <a:pt x="279" y="7"/>
                    </a:cubicBezTo>
                    <a:cubicBezTo>
                      <a:pt x="277" y="9"/>
                      <a:pt x="278" y="13"/>
                      <a:pt x="276" y="15"/>
                    </a:cubicBezTo>
                    <a:cubicBezTo>
                      <a:pt x="264" y="19"/>
                      <a:pt x="253" y="21"/>
                      <a:pt x="241" y="23"/>
                    </a:cubicBezTo>
                    <a:cubicBezTo>
                      <a:pt x="234" y="24"/>
                      <a:pt x="227" y="25"/>
                      <a:pt x="220" y="27"/>
                    </a:cubicBezTo>
                    <a:cubicBezTo>
                      <a:pt x="218" y="28"/>
                      <a:pt x="214" y="30"/>
                      <a:pt x="212" y="32"/>
                    </a:cubicBezTo>
                    <a:cubicBezTo>
                      <a:pt x="208" y="35"/>
                      <a:pt x="209" y="35"/>
                      <a:pt x="208" y="40"/>
                    </a:cubicBezTo>
                    <a:cubicBezTo>
                      <a:pt x="208" y="42"/>
                      <a:pt x="209" y="45"/>
                      <a:pt x="207" y="46"/>
                    </a:cubicBezTo>
                    <a:cubicBezTo>
                      <a:pt x="203" y="46"/>
                      <a:pt x="199" y="46"/>
                      <a:pt x="195" y="47"/>
                    </a:cubicBezTo>
                    <a:cubicBezTo>
                      <a:pt x="189" y="48"/>
                      <a:pt x="183" y="48"/>
                      <a:pt x="176" y="49"/>
                    </a:cubicBezTo>
                    <a:cubicBezTo>
                      <a:pt x="176" y="51"/>
                      <a:pt x="176" y="61"/>
                      <a:pt x="179" y="61"/>
                    </a:cubicBezTo>
                    <a:cubicBezTo>
                      <a:pt x="180" y="61"/>
                      <a:pt x="185" y="61"/>
                      <a:pt x="185" y="62"/>
                    </a:cubicBezTo>
                    <a:cubicBezTo>
                      <a:pt x="186" y="63"/>
                      <a:pt x="187" y="67"/>
                      <a:pt x="188" y="69"/>
                    </a:cubicBezTo>
                    <a:cubicBezTo>
                      <a:pt x="186" y="69"/>
                      <a:pt x="184" y="70"/>
                      <a:pt x="182" y="69"/>
                    </a:cubicBezTo>
                    <a:cubicBezTo>
                      <a:pt x="181" y="68"/>
                      <a:pt x="179" y="67"/>
                      <a:pt x="177" y="66"/>
                    </a:cubicBezTo>
                    <a:cubicBezTo>
                      <a:pt x="171" y="63"/>
                      <a:pt x="169" y="62"/>
                      <a:pt x="163" y="64"/>
                    </a:cubicBezTo>
                    <a:cubicBezTo>
                      <a:pt x="161" y="65"/>
                      <a:pt x="152" y="69"/>
                      <a:pt x="157" y="71"/>
                    </a:cubicBezTo>
                    <a:cubicBezTo>
                      <a:pt x="162" y="73"/>
                      <a:pt x="165" y="75"/>
                      <a:pt x="170" y="77"/>
                    </a:cubicBezTo>
                    <a:cubicBezTo>
                      <a:pt x="167" y="76"/>
                      <a:pt x="155" y="76"/>
                      <a:pt x="153" y="73"/>
                    </a:cubicBezTo>
                    <a:cubicBezTo>
                      <a:pt x="151" y="69"/>
                      <a:pt x="151" y="69"/>
                      <a:pt x="153" y="64"/>
                    </a:cubicBezTo>
                    <a:cubicBezTo>
                      <a:pt x="154" y="62"/>
                      <a:pt x="151" y="57"/>
                      <a:pt x="149" y="58"/>
                    </a:cubicBezTo>
                    <a:cubicBezTo>
                      <a:pt x="150" y="59"/>
                      <a:pt x="151" y="65"/>
                      <a:pt x="150" y="66"/>
                    </a:cubicBezTo>
                    <a:cubicBezTo>
                      <a:pt x="146" y="67"/>
                      <a:pt x="143" y="67"/>
                      <a:pt x="141" y="71"/>
                    </a:cubicBezTo>
                    <a:cubicBezTo>
                      <a:pt x="140" y="73"/>
                      <a:pt x="144" y="77"/>
                      <a:pt x="146" y="80"/>
                    </a:cubicBezTo>
                    <a:cubicBezTo>
                      <a:pt x="147" y="82"/>
                      <a:pt x="144" y="86"/>
                      <a:pt x="143" y="88"/>
                    </a:cubicBezTo>
                    <a:cubicBezTo>
                      <a:pt x="143" y="90"/>
                      <a:pt x="144" y="94"/>
                      <a:pt x="145" y="96"/>
                    </a:cubicBezTo>
                    <a:cubicBezTo>
                      <a:pt x="145" y="98"/>
                      <a:pt x="153" y="96"/>
                      <a:pt x="153" y="96"/>
                    </a:cubicBezTo>
                    <a:cubicBezTo>
                      <a:pt x="157" y="95"/>
                      <a:pt x="158" y="95"/>
                      <a:pt x="161" y="97"/>
                    </a:cubicBezTo>
                    <a:cubicBezTo>
                      <a:pt x="164" y="99"/>
                      <a:pt x="163" y="102"/>
                      <a:pt x="164" y="105"/>
                    </a:cubicBezTo>
                    <a:cubicBezTo>
                      <a:pt x="162" y="103"/>
                      <a:pt x="160" y="100"/>
                      <a:pt x="157" y="98"/>
                    </a:cubicBezTo>
                    <a:cubicBezTo>
                      <a:pt x="157" y="96"/>
                      <a:pt x="152" y="99"/>
                      <a:pt x="151" y="100"/>
                    </a:cubicBezTo>
                    <a:cubicBezTo>
                      <a:pt x="143" y="102"/>
                      <a:pt x="152" y="108"/>
                      <a:pt x="148" y="112"/>
                    </a:cubicBezTo>
                    <a:cubicBezTo>
                      <a:pt x="145" y="116"/>
                      <a:pt x="140" y="123"/>
                      <a:pt x="136" y="124"/>
                    </a:cubicBezTo>
                    <a:cubicBezTo>
                      <a:pt x="130" y="126"/>
                      <a:pt x="125" y="123"/>
                      <a:pt x="121" y="119"/>
                    </a:cubicBezTo>
                    <a:cubicBezTo>
                      <a:pt x="123" y="119"/>
                      <a:pt x="127" y="121"/>
                      <a:pt x="128" y="120"/>
                    </a:cubicBezTo>
                    <a:cubicBezTo>
                      <a:pt x="132" y="118"/>
                      <a:pt x="136" y="116"/>
                      <a:pt x="139" y="113"/>
                    </a:cubicBezTo>
                    <a:cubicBezTo>
                      <a:pt x="141" y="113"/>
                      <a:pt x="141" y="107"/>
                      <a:pt x="143" y="104"/>
                    </a:cubicBezTo>
                    <a:cubicBezTo>
                      <a:pt x="144" y="100"/>
                      <a:pt x="141" y="100"/>
                      <a:pt x="137" y="98"/>
                    </a:cubicBezTo>
                    <a:cubicBezTo>
                      <a:pt x="135" y="96"/>
                      <a:pt x="140" y="82"/>
                      <a:pt x="139" y="78"/>
                    </a:cubicBezTo>
                    <a:cubicBezTo>
                      <a:pt x="137" y="76"/>
                      <a:pt x="135" y="72"/>
                      <a:pt x="136" y="70"/>
                    </a:cubicBezTo>
                    <a:cubicBezTo>
                      <a:pt x="137" y="66"/>
                      <a:pt x="138" y="62"/>
                      <a:pt x="139" y="59"/>
                    </a:cubicBezTo>
                    <a:cubicBezTo>
                      <a:pt x="136" y="58"/>
                      <a:pt x="121" y="55"/>
                      <a:pt x="120" y="58"/>
                    </a:cubicBezTo>
                    <a:cubicBezTo>
                      <a:pt x="119" y="61"/>
                      <a:pt x="118" y="67"/>
                      <a:pt x="116" y="69"/>
                    </a:cubicBezTo>
                    <a:cubicBezTo>
                      <a:pt x="114" y="70"/>
                      <a:pt x="112" y="72"/>
                      <a:pt x="110" y="74"/>
                    </a:cubicBezTo>
                    <a:cubicBezTo>
                      <a:pt x="109" y="78"/>
                      <a:pt x="109" y="78"/>
                      <a:pt x="109" y="78"/>
                    </a:cubicBezTo>
                    <a:cubicBezTo>
                      <a:pt x="111" y="79"/>
                      <a:pt x="113" y="80"/>
                      <a:pt x="113" y="82"/>
                    </a:cubicBezTo>
                    <a:cubicBezTo>
                      <a:pt x="112" y="84"/>
                      <a:pt x="108" y="88"/>
                      <a:pt x="111" y="90"/>
                    </a:cubicBezTo>
                    <a:cubicBezTo>
                      <a:pt x="113" y="92"/>
                      <a:pt x="116" y="94"/>
                      <a:pt x="120" y="97"/>
                    </a:cubicBezTo>
                    <a:cubicBezTo>
                      <a:pt x="121" y="98"/>
                      <a:pt x="120" y="104"/>
                      <a:pt x="119" y="105"/>
                    </a:cubicBezTo>
                    <a:cubicBezTo>
                      <a:pt x="116" y="103"/>
                      <a:pt x="113" y="100"/>
                      <a:pt x="111" y="98"/>
                    </a:cubicBezTo>
                    <a:cubicBezTo>
                      <a:pt x="110" y="98"/>
                      <a:pt x="109" y="98"/>
                      <a:pt x="109" y="97"/>
                    </a:cubicBezTo>
                    <a:cubicBezTo>
                      <a:pt x="115" y="105"/>
                      <a:pt x="125" y="120"/>
                      <a:pt x="120" y="130"/>
                    </a:cubicBezTo>
                    <a:cubicBezTo>
                      <a:pt x="106" y="157"/>
                      <a:pt x="111" y="163"/>
                      <a:pt x="111" y="163"/>
                    </a:cubicBezTo>
                    <a:cubicBezTo>
                      <a:pt x="111" y="163"/>
                      <a:pt x="128" y="179"/>
                      <a:pt x="113" y="204"/>
                    </a:cubicBezTo>
                    <a:cubicBezTo>
                      <a:pt x="101" y="223"/>
                      <a:pt x="106" y="227"/>
                      <a:pt x="111" y="232"/>
                    </a:cubicBezTo>
                    <a:cubicBezTo>
                      <a:pt x="115" y="237"/>
                      <a:pt x="111" y="256"/>
                      <a:pt x="99" y="251"/>
                    </a:cubicBezTo>
                    <a:cubicBezTo>
                      <a:pt x="87" y="246"/>
                      <a:pt x="68" y="275"/>
                      <a:pt x="56" y="254"/>
                    </a:cubicBezTo>
                    <a:cubicBezTo>
                      <a:pt x="50" y="243"/>
                      <a:pt x="37" y="265"/>
                      <a:pt x="22" y="261"/>
                    </a:cubicBezTo>
                    <a:cubicBezTo>
                      <a:pt x="8" y="256"/>
                      <a:pt x="0" y="272"/>
                      <a:pt x="8" y="2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52" name="Freeform 240">
                <a:extLst>
                  <a:ext uri="{FF2B5EF4-FFF2-40B4-BE49-F238E27FC236}">
                    <a16:creationId xmlns:a16="http://schemas.microsoft.com/office/drawing/2014/main" id="{76E0D017-A106-4EA4-BD44-81EC53EEFB2B}"/>
                  </a:ext>
                </a:extLst>
              </p:cNvPr>
              <p:cNvSpPr>
                <a:spLocks/>
              </p:cNvSpPr>
              <p:nvPr/>
            </p:nvSpPr>
            <p:spPr bwMode="auto">
              <a:xfrm>
                <a:off x="5715000" y="3862388"/>
                <a:ext cx="11113" cy="95250"/>
              </a:xfrm>
              <a:custGeom>
                <a:avLst/>
                <a:gdLst>
                  <a:gd name="T0" fmla="*/ 2 w 16"/>
                  <a:gd name="T1" fmla="*/ 30 h 67"/>
                  <a:gd name="T2" fmla="*/ 2 w 16"/>
                  <a:gd name="T3" fmla="*/ 40 h 67"/>
                  <a:gd name="T4" fmla="*/ 2 w 16"/>
                  <a:gd name="T5" fmla="*/ 49 h 67"/>
                  <a:gd name="T6" fmla="*/ 1 w 16"/>
                  <a:gd name="T7" fmla="*/ 54 h 67"/>
                  <a:gd name="T8" fmla="*/ 1 w 16"/>
                  <a:gd name="T9" fmla="*/ 58 h 67"/>
                  <a:gd name="T10" fmla="*/ 2 w 16"/>
                  <a:gd name="T11" fmla="*/ 67 h 67"/>
                  <a:gd name="T12" fmla="*/ 5 w 16"/>
                  <a:gd name="T13" fmla="*/ 61 h 67"/>
                  <a:gd name="T14" fmla="*/ 9 w 16"/>
                  <a:gd name="T15" fmla="*/ 66 h 67"/>
                  <a:gd name="T16" fmla="*/ 7 w 16"/>
                  <a:gd name="T17" fmla="*/ 57 h 67"/>
                  <a:gd name="T18" fmla="*/ 5 w 16"/>
                  <a:gd name="T19" fmla="*/ 50 h 67"/>
                  <a:gd name="T20" fmla="*/ 10 w 16"/>
                  <a:gd name="T21" fmla="*/ 42 h 67"/>
                  <a:gd name="T22" fmla="*/ 16 w 16"/>
                  <a:gd name="T23" fmla="*/ 47 h 67"/>
                  <a:gd name="T24" fmla="*/ 11 w 16"/>
                  <a:gd name="T25" fmla="*/ 34 h 67"/>
                  <a:gd name="T26" fmla="*/ 10 w 16"/>
                  <a:gd name="T27" fmla="*/ 27 h 67"/>
                  <a:gd name="T28" fmla="*/ 7 w 16"/>
                  <a:gd name="T29" fmla="*/ 23 h 67"/>
                  <a:gd name="T30" fmla="*/ 8 w 16"/>
                  <a:gd name="T31" fmla="*/ 10 h 67"/>
                  <a:gd name="T32" fmla="*/ 3 w 16"/>
                  <a:gd name="T33" fmla="*/ 4 h 67"/>
                  <a:gd name="T34" fmla="*/ 4 w 16"/>
                  <a:gd name="T35" fmla="*/ 10 h 67"/>
                  <a:gd name="T36" fmla="*/ 2 w 16"/>
                  <a:gd name="T37" fmla="*/ 10 h 67"/>
                  <a:gd name="T38" fmla="*/ 2 w 16"/>
                  <a:gd name="T39" fmla="*/ 14 h 67"/>
                  <a:gd name="T40" fmla="*/ 0 w 16"/>
                  <a:gd name="T41" fmla="*/ 23 h 67"/>
                  <a:gd name="T42" fmla="*/ 2 w 16"/>
                  <a:gd name="T43" fmla="*/ 3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67">
                    <a:moveTo>
                      <a:pt x="2" y="30"/>
                    </a:moveTo>
                    <a:cubicBezTo>
                      <a:pt x="2" y="33"/>
                      <a:pt x="3" y="37"/>
                      <a:pt x="2" y="40"/>
                    </a:cubicBezTo>
                    <a:cubicBezTo>
                      <a:pt x="0" y="44"/>
                      <a:pt x="1" y="45"/>
                      <a:pt x="2" y="49"/>
                    </a:cubicBezTo>
                    <a:cubicBezTo>
                      <a:pt x="2" y="52"/>
                      <a:pt x="2" y="52"/>
                      <a:pt x="1" y="54"/>
                    </a:cubicBezTo>
                    <a:cubicBezTo>
                      <a:pt x="0" y="55"/>
                      <a:pt x="1" y="57"/>
                      <a:pt x="1" y="58"/>
                    </a:cubicBezTo>
                    <a:cubicBezTo>
                      <a:pt x="1" y="62"/>
                      <a:pt x="0" y="63"/>
                      <a:pt x="2" y="67"/>
                    </a:cubicBezTo>
                    <a:cubicBezTo>
                      <a:pt x="2" y="65"/>
                      <a:pt x="2" y="62"/>
                      <a:pt x="5" y="61"/>
                    </a:cubicBezTo>
                    <a:cubicBezTo>
                      <a:pt x="7" y="60"/>
                      <a:pt x="9" y="64"/>
                      <a:pt x="9" y="66"/>
                    </a:cubicBezTo>
                    <a:cubicBezTo>
                      <a:pt x="11" y="64"/>
                      <a:pt x="8" y="60"/>
                      <a:pt x="7" y="57"/>
                    </a:cubicBezTo>
                    <a:cubicBezTo>
                      <a:pt x="5" y="54"/>
                      <a:pt x="4" y="53"/>
                      <a:pt x="5" y="50"/>
                    </a:cubicBezTo>
                    <a:cubicBezTo>
                      <a:pt x="7" y="45"/>
                      <a:pt x="6" y="43"/>
                      <a:pt x="10" y="42"/>
                    </a:cubicBezTo>
                    <a:cubicBezTo>
                      <a:pt x="13" y="41"/>
                      <a:pt x="13" y="47"/>
                      <a:pt x="16" y="47"/>
                    </a:cubicBezTo>
                    <a:cubicBezTo>
                      <a:pt x="14" y="43"/>
                      <a:pt x="12" y="39"/>
                      <a:pt x="11" y="34"/>
                    </a:cubicBezTo>
                    <a:cubicBezTo>
                      <a:pt x="10" y="31"/>
                      <a:pt x="10" y="29"/>
                      <a:pt x="10" y="27"/>
                    </a:cubicBezTo>
                    <a:cubicBezTo>
                      <a:pt x="9" y="25"/>
                      <a:pt x="7" y="24"/>
                      <a:pt x="7" y="23"/>
                    </a:cubicBezTo>
                    <a:cubicBezTo>
                      <a:pt x="7" y="17"/>
                      <a:pt x="10" y="14"/>
                      <a:pt x="8" y="10"/>
                    </a:cubicBezTo>
                    <a:cubicBezTo>
                      <a:pt x="7" y="7"/>
                      <a:pt x="8" y="0"/>
                      <a:pt x="3" y="4"/>
                    </a:cubicBezTo>
                    <a:cubicBezTo>
                      <a:pt x="5" y="5"/>
                      <a:pt x="6" y="8"/>
                      <a:pt x="4" y="10"/>
                    </a:cubicBezTo>
                    <a:cubicBezTo>
                      <a:pt x="3" y="10"/>
                      <a:pt x="3" y="9"/>
                      <a:pt x="2" y="10"/>
                    </a:cubicBezTo>
                    <a:cubicBezTo>
                      <a:pt x="0" y="12"/>
                      <a:pt x="1" y="12"/>
                      <a:pt x="2" y="14"/>
                    </a:cubicBezTo>
                    <a:cubicBezTo>
                      <a:pt x="2" y="16"/>
                      <a:pt x="1" y="21"/>
                      <a:pt x="0" y="23"/>
                    </a:cubicBezTo>
                    <a:cubicBezTo>
                      <a:pt x="0" y="25"/>
                      <a:pt x="5" y="27"/>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53" name="Freeform 241">
                <a:extLst>
                  <a:ext uri="{FF2B5EF4-FFF2-40B4-BE49-F238E27FC236}">
                    <a16:creationId xmlns:a16="http://schemas.microsoft.com/office/drawing/2014/main" id="{0B98B8C7-BBC9-493B-BC22-7111A4A18C36}"/>
                  </a:ext>
                </a:extLst>
              </p:cNvPr>
              <p:cNvSpPr>
                <a:spLocks/>
              </p:cNvSpPr>
              <p:nvPr/>
            </p:nvSpPr>
            <p:spPr bwMode="auto">
              <a:xfrm>
                <a:off x="5568950" y="3516313"/>
                <a:ext cx="22225" cy="30163"/>
              </a:xfrm>
              <a:custGeom>
                <a:avLst/>
                <a:gdLst>
                  <a:gd name="T0" fmla="*/ 0 w 32"/>
                  <a:gd name="T1" fmla="*/ 18 h 22"/>
                  <a:gd name="T2" fmla="*/ 13 w 32"/>
                  <a:gd name="T3" fmla="*/ 16 h 22"/>
                  <a:gd name="T4" fmla="*/ 17 w 32"/>
                  <a:gd name="T5" fmla="*/ 17 h 22"/>
                  <a:gd name="T6" fmla="*/ 26 w 32"/>
                  <a:gd name="T7" fmla="*/ 16 h 22"/>
                  <a:gd name="T8" fmla="*/ 30 w 32"/>
                  <a:gd name="T9" fmla="*/ 13 h 22"/>
                  <a:gd name="T10" fmla="*/ 28 w 32"/>
                  <a:gd name="T11" fmla="*/ 8 h 22"/>
                  <a:gd name="T12" fmla="*/ 23 w 32"/>
                  <a:gd name="T13" fmla="*/ 4 h 22"/>
                  <a:gd name="T14" fmla="*/ 17 w 32"/>
                  <a:gd name="T15" fmla="*/ 4 h 22"/>
                  <a:gd name="T16" fmla="*/ 20 w 32"/>
                  <a:gd name="T17" fmla="*/ 2 h 22"/>
                  <a:gd name="T18" fmla="*/ 10 w 32"/>
                  <a:gd name="T19" fmla="*/ 4 h 22"/>
                  <a:gd name="T20" fmla="*/ 2 w 32"/>
                  <a:gd name="T21" fmla="*/ 15 h 22"/>
                  <a:gd name="T22" fmla="*/ 0 w 32"/>
                  <a:gd name="T23"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22">
                    <a:moveTo>
                      <a:pt x="0" y="18"/>
                    </a:moveTo>
                    <a:cubicBezTo>
                      <a:pt x="3" y="22"/>
                      <a:pt x="9" y="17"/>
                      <a:pt x="13" y="16"/>
                    </a:cubicBezTo>
                    <a:cubicBezTo>
                      <a:pt x="14" y="15"/>
                      <a:pt x="16" y="17"/>
                      <a:pt x="17" y="17"/>
                    </a:cubicBezTo>
                    <a:cubicBezTo>
                      <a:pt x="20" y="16"/>
                      <a:pt x="23" y="16"/>
                      <a:pt x="26" y="16"/>
                    </a:cubicBezTo>
                    <a:cubicBezTo>
                      <a:pt x="28" y="15"/>
                      <a:pt x="28" y="14"/>
                      <a:pt x="30" y="13"/>
                    </a:cubicBezTo>
                    <a:cubicBezTo>
                      <a:pt x="32" y="12"/>
                      <a:pt x="29" y="8"/>
                      <a:pt x="28" y="8"/>
                    </a:cubicBezTo>
                    <a:cubicBezTo>
                      <a:pt x="25" y="8"/>
                      <a:pt x="25" y="7"/>
                      <a:pt x="23" y="4"/>
                    </a:cubicBezTo>
                    <a:cubicBezTo>
                      <a:pt x="22" y="3"/>
                      <a:pt x="18" y="4"/>
                      <a:pt x="17" y="4"/>
                    </a:cubicBezTo>
                    <a:cubicBezTo>
                      <a:pt x="18" y="4"/>
                      <a:pt x="19" y="3"/>
                      <a:pt x="20" y="2"/>
                    </a:cubicBezTo>
                    <a:cubicBezTo>
                      <a:pt x="16" y="0"/>
                      <a:pt x="13" y="0"/>
                      <a:pt x="10" y="4"/>
                    </a:cubicBezTo>
                    <a:cubicBezTo>
                      <a:pt x="7" y="7"/>
                      <a:pt x="5" y="11"/>
                      <a:pt x="2" y="15"/>
                    </a:cubicBezTo>
                    <a:cubicBezTo>
                      <a:pt x="2" y="16"/>
                      <a:pt x="1" y="17"/>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54" name="Freeform 242">
                <a:extLst>
                  <a:ext uri="{FF2B5EF4-FFF2-40B4-BE49-F238E27FC236}">
                    <a16:creationId xmlns:a16="http://schemas.microsoft.com/office/drawing/2014/main" id="{76437ED7-003D-4234-9BE2-C690E1CFBF33}"/>
                  </a:ext>
                </a:extLst>
              </p:cNvPr>
              <p:cNvSpPr>
                <a:spLocks/>
              </p:cNvSpPr>
              <p:nvPr/>
            </p:nvSpPr>
            <p:spPr bwMode="auto">
              <a:xfrm>
                <a:off x="5465763" y="3617913"/>
                <a:ext cx="6350" cy="6350"/>
              </a:xfrm>
              <a:custGeom>
                <a:avLst/>
                <a:gdLst>
                  <a:gd name="T0" fmla="*/ 3 w 9"/>
                  <a:gd name="T1" fmla="*/ 0 h 5"/>
                  <a:gd name="T2" fmla="*/ 1 w 9"/>
                  <a:gd name="T3" fmla="*/ 5 h 5"/>
                  <a:gd name="T4" fmla="*/ 9 w 9"/>
                  <a:gd name="T5" fmla="*/ 4 h 5"/>
                  <a:gd name="T6" fmla="*/ 3 w 9"/>
                  <a:gd name="T7" fmla="*/ 0 h 5"/>
                </a:gdLst>
                <a:ahLst/>
                <a:cxnLst>
                  <a:cxn ang="0">
                    <a:pos x="T0" y="T1"/>
                  </a:cxn>
                  <a:cxn ang="0">
                    <a:pos x="T2" y="T3"/>
                  </a:cxn>
                  <a:cxn ang="0">
                    <a:pos x="T4" y="T5"/>
                  </a:cxn>
                  <a:cxn ang="0">
                    <a:pos x="T6" y="T7"/>
                  </a:cxn>
                </a:cxnLst>
                <a:rect l="0" t="0" r="r" b="b"/>
                <a:pathLst>
                  <a:path w="9" h="5">
                    <a:moveTo>
                      <a:pt x="3" y="0"/>
                    </a:moveTo>
                    <a:cubicBezTo>
                      <a:pt x="0" y="0"/>
                      <a:pt x="1" y="2"/>
                      <a:pt x="1" y="5"/>
                    </a:cubicBezTo>
                    <a:cubicBezTo>
                      <a:pt x="3" y="5"/>
                      <a:pt x="6" y="4"/>
                      <a:pt x="9" y="4"/>
                    </a:cubicBezTo>
                    <a:cubicBezTo>
                      <a:pt x="8" y="0"/>
                      <a:pt x="6"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55" name="Freeform 243">
                <a:extLst>
                  <a:ext uri="{FF2B5EF4-FFF2-40B4-BE49-F238E27FC236}">
                    <a16:creationId xmlns:a16="http://schemas.microsoft.com/office/drawing/2014/main" id="{C7E4ED7A-D36C-4F11-90FC-DEAF82075AAE}"/>
                  </a:ext>
                </a:extLst>
              </p:cNvPr>
              <p:cNvSpPr>
                <a:spLocks/>
              </p:cNvSpPr>
              <p:nvPr/>
            </p:nvSpPr>
            <p:spPr bwMode="auto">
              <a:xfrm>
                <a:off x="5635625" y="4430713"/>
                <a:ext cx="7938" cy="14288"/>
              </a:xfrm>
              <a:custGeom>
                <a:avLst/>
                <a:gdLst>
                  <a:gd name="T0" fmla="*/ 0 w 10"/>
                  <a:gd name="T1" fmla="*/ 4 h 10"/>
                  <a:gd name="T2" fmla="*/ 9 w 10"/>
                  <a:gd name="T3" fmla="*/ 5 h 10"/>
                  <a:gd name="T4" fmla="*/ 0 w 10"/>
                  <a:gd name="T5" fmla="*/ 4 h 10"/>
                </a:gdLst>
                <a:ahLst/>
                <a:cxnLst>
                  <a:cxn ang="0">
                    <a:pos x="T0" y="T1"/>
                  </a:cxn>
                  <a:cxn ang="0">
                    <a:pos x="T2" y="T3"/>
                  </a:cxn>
                  <a:cxn ang="0">
                    <a:pos x="T4" y="T5"/>
                  </a:cxn>
                </a:cxnLst>
                <a:rect l="0" t="0" r="r" b="b"/>
                <a:pathLst>
                  <a:path w="10" h="10">
                    <a:moveTo>
                      <a:pt x="0" y="4"/>
                    </a:moveTo>
                    <a:cubicBezTo>
                      <a:pt x="3" y="5"/>
                      <a:pt x="10" y="10"/>
                      <a:pt x="9" y="5"/>
                    </a:cubicBezTo>
                    <a:cubicBezTo>
                      <a:pt x="7" y="3"/>
                      <a:pt x="0"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56" name="Freeform 244">
                <a:extLst>
                  <a:ext uri="{FF2B5EF4-FFF2-40B4-BE49-F238E27FC236}">
                    <a16:creationId xmlns:a16="http://schemas.microsoft.com/office/drawing/2014/main" id="{1042B57F-82AA-46A5-AAA4-8A0C4059E2F4}"/>
                  </a:ext>
                </a:extLst>
              </p:cNvPr>
              <p:cNvSpPr>
                <a:spLocks/>
              </p:cNvSpPr>
              <p:nvPr/>
            </p:nvSpPr>
            <p:spPr bwMode="auto">
              <a:xfrm>
                <a:off x="5538788" y="3481388"/>
                <a:ext cx="31750" cy="46038"/>
              </a:xfrm>
              <a:custGeom>
                <a:avLst/>
                <a:gdLst>
                  <a:gd name="T0" fmla="*/ 5 w 46"/>
                  <a:gd name="T1" fmla="*/ 23 h 33"/>
                  <a:gd name="T2" fmla="*/ 15 w 46"/>
                  <a:gd name="T3" fmla="*/ 23 h 33"/>
                  <a:gd name="T4" fmla="*/ 23 w 46"/>
                  <a:gd name="T5" fmla="*/ 31 h 33"/>
                  <a:gd name="T6" fmla="*/ 35 w 46"/>
                  <a:gd name="T7" fmla="*/ 32 h 33"/>
                  <a:gd name="T8" fmla="*/ 44 w 46"/>
                  <a:gd name="T9" fmla="*/ 31 h 33"/>
                  <a:gd name="T10" fmla="*/ 43 w 46"/>
                  <a:gd name="T11" fmla="*/ 25 h 33"/>
                  <a:gd name="T12" fmla="*/ 44 w 46"/>
                  <a:gd name="T13" fmla="*/ 21 h 33"/>
                  <a:gd name="T14" fmla="*/ 34 w 46"/>
                  <a:gd name="T15" fmla="*/ 22 h 33"/>
                  <a:gd name="T16" fmla="*/ 38 w 46"/>
                  <a:gd name="T17" fmla="*/ 17 h 33"/>
                  <a:gd name="T18" fmla="*/ 31 w 46"/>
                  <a:gd name="T19" fmla="*/ 14 h 33"/>
                  <a:gd name="T20" fmla="*/ 34 w 46"/>
                  <a:gd name="T21" fmla="*/ 8 h 33"/>
                  <a:gd name="T22" fmla="*/ 23 w 46"/>
                  <a:gd name="T23" fmla="*/ 0 h 33"/>
                  <a:gd name="T24" fmla="*/ 20 w 46"/>
                  <a:gd name="T25" fmla="*/ 4 h 33"/>
                  <a:gd name="T26" fmla="*/ 13 w 46"/>
                  <a:gd name="T27" fmla="*/ 6 h 33"/>
                  <a:gd name="T28" fmla="*/ 9 w 46"/>
                  <a:gd name="T29" fmla="*/ 11 h 33"/>
                  <a:gd name="T30" fmla="*/ 4 w 46"/>
                  <a:gd name="T31" fmla="*/ 13 h 33"/>
                  <a:gd name="T32" fmla="*/ 0 w 46"/>
                  <a:gd name="T33" fmla="*/ 19 h 33"/>
                  <a:gd name="T34" fmla="*/ 5 w 46"/>
                  <a:gd name="T35"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3">
                    <a:moveTo>
                      <a:pt x="5" y="23"/>
                    </a:moveTo>
                    <a:cubicBezTo>
                      <a:pt x="7" y="23"/>
                      <a:pt x="13" y="21"/>
                      <a:pt x="15" y="23"/>
                    </a:cubicBezTo>
                    <a:cubicBezTo>
                      <a:pt x="18" y="27"/>
                      <a:pt x="19" y="31"/>
                      <a:pt x="23" y="31"/>
                    </a:cubicBezTo>
                    <a:cubicBezTo>
                      <a:pt x="28" y="31"/>
                      <a:pt x="30" y="30"/>
                      <a:pt x="35" y="32"/>
                    </a:cubicBezTo>
                    <a:cubicBezTo>
                      <a:pt x="39" y="33"/>
                      <a:pt x="41" y="33"/>
                      <a:pt x="44" y="31"/>
                    </a:cubicBezTo>
                    <a:cubicBezTo>
                      <a:pt x="44" y="30"/>
                      <a:pt x="43" y="27"/>
                      <a:pt x="43" y="25"/>
                    </a:cubicBezTo>
                    <a:cubicBezTo>
                      <a:pt x="44" y="24"/>
                      <a:pt x="46" y="21"/>
                      <a:pt x="44" y="21"/>
                    </a:cubicBezTo>
                    <a:cubicBezTo>
                      <a:pt x="40" y="18"/>
                      <a:pt x="38" y="20"/>
                      <a:pt x="34" y="22"/>
                    </a:cubicBezTo>
                    <a:cubicBezTo>
                      <a:pt x="35" y="20"/>
                      <a:pt x="37" y="19"/>
                      <a:pt x="38" y="17"/>
                    </a:cubicBezTo>
                    <a:cubicBezTo>
                      <a:pt x="36" y="16"/>
                      <a:pt x="32" y="16"/>
                      <a:pt x="31" y="14"/>
                    </a:cubicBezTo>
                    <a:cubicBezTo>
                      <a:pt x="30" y="9"/>
                      <a:pt x="30" y="10"/>
                      <a:pt x="34" y="8"/>
                    </a:cubicBezTo>
                    <a:cubicBezTo>
                      <a:pt x="32" y="6"/>
                      <a:pt x="27" y="0"/>
                      <a:pt x="23" y="0"/>
                    </a:cubicBezTo>
                    <a:cubicBezTo>
                      <a:pt x="20" y="0"/>
                      <a:pt x="22" y="2"/>
                      <a:pt x="20" y="4"/>
                    </a:cubicBezTo>
                    <a:cubicBezTo>
                      <a:pt x="18" y="4"/>
                      <a:pt x="15" y="5"/>
                      <a:pt x="13" y="6"/>
                    </a:cubicBezTo>
                    <a:cubicBezTo>
                      <a:pt x="9" y="7"/>
                      <a:pt x="10" y="8"/>
                      <a:pt x="9" y="11"/>
                    </a:cubicBezTo>
                    <a:cubicBezTo>
                      <a:pt x="9" y="12"/>
                      <a:pt x="4" y="12"/>
                      <a:pt x="4" y="13"/>
                    </a:cubicBezTo>
                    <a:cubicBezTo>
                      <a:pt x="2" y="13"/>
                      <a:pt x="1" y="18"/>
                      <a:pt x="0" y="19"/>
                    </a:cubicBezTo>
                    <a:cubicBezTo>
                      <a:pt x="0" y="20"/>
                      <a:pt x="4" y="23"/>
                      <a:pt x="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57" name="Freeform 245">
                <a:extLst>
                  <a:ext uri="{FF2B5EF4-FFF2-40B4-BE49-F238E27FC236}">
                    <a16:creationId xmlns:a16="http://schemas.microsoft.com/office/drawing/2014/main" id="{E866B389-F376-4A64-821D-ACCCCE67E7C5}"/>
                  </a:ext>
                </a:extLst>
              </p:cNvPr>
              <p:cNvSpPr>
                <a:spLocks/>
              </p:cNvSpPr>
              <p:nvPr/>
            </p:nvSpPr>
            <p:spPr bwMode="auto">
              <a:xfrm>
                <a:off x="5664200" y="4335463"/>
                <a:ext cx="6350" cy="28575"/>
              </a:xfrm>
              <a:custGeom>
                <a:avLst/>
                <a:gdLst>
                  <a:gd name="T0" fmla="*/ 6 w 8"/>
                  <a:gd name="T1" fmla="*/ 21 h 21"/>
                  <a:gd name="T2" fmla="*/ 8 w 8"/>
                  <a:gd name="T3" fmla="*/ 15 h 21"/>
                  <a:gd name="T4" fmla="*/ 6 w 8"/>
                  <a:gd name="T5" fmla="*/ 11 h 21"/>
                  <a:gd name="T6" fmla="*/ 6 w 8"/>
                  <a:gd name="T7" fmla="*/ 6 h 21"/>
                  <a:gd name="T8" fmla="*/ 7 w 8"/>
                  <a:gd name="T9" fmla="*/ 4 h 21"/>
                  <a:gd name="T10" fmla="*/ 6 w 8"/>
                  <a:gd name="T11" fmla="*/ 0 h 21"/>
                  <a:gd name="T12" fmla="*/ 2 w 8"/>
                  <a:gd name="T13" fmla="*/ 6 h 21"/>
                  <a:gd name="T14" fmla="*/ 1 w 8"/>
                  <a:gd name="T15" fmla="*/ 11 h 21"/>
                  <a:gd name="T16" fmla="*/ 2 w 8"/>
                  <a:gd name="T17" fmla="*/ 17 h 21"/>
                  <a:gd name="T18" fmla="*/ 6 w 8"/>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1">
                    <a:moveTo>
                      <a:pt x="6" y="21"/>
                    </a:moveTo>
                    <a:cubicBezTo>
                      <a:pt x="5" y="19"/>
                      <a:pt x="4" y="13"/>
                      <a:pt x="8" y="15"/>
                    </a:cubicBezTo>
                    <a:cubicBezTo>
                      <a:pt x="8" y="15"/>
                      <a:pt x="4" y="11"/>
                      <a:pt x="6" y="11"/>
                    </a:cubicBezTo>
                    <a:cubicBezTo>
                      <a:pt x="8" y="10"/>
                      <a:pt x="8" y="7"/>
                      <a:pt x="6" y="6"/>
                    </a:cubicBezTo>
                    <a:cubicBezTo>
                      <a:pt x="6" y="6"/>
                      <a:pt x="6" y="4"/>
                      <a:pt x="7" y="4"/>
                    </a:cubicBezTo>
                    <a:cubicBezTo>
                      <a:pt x="7" y="3"/>
                      <a:pt x="6" y="2"/>
                      <a:pt x="6" y="0"/>
                    </a:cubicBezTo>
                    <a:cubicBezTo>
                      <a:pt x="5" y="2"/>
                      <a:pt x="3" y="4"/>
                      <a:pt x="2" y="6"/>
                    </a:cubicBezTo>
                    <a:cubicBezTo>
                      <a:pt x="0" y="9"/>
                      <a:pt x="1" y="9"/>
                      <a:pt x="1" y="11"/>
                    </a:cubicBezTo>
                    <a:cubicBezTo>
                      <a:pt x="2" y="13"/>
                      <a:pt x="2" y="15"/>
                      <a:pt x="2" y="17"/>
                    </a:cubicBezTo>
                    <a:cubicBezTo>
                      <a:pt x="2" y="19"/>
                      <a:pt x="4" y="21"/>
                      <a:pt x="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58" name="Freeform 246">
                <a:extLst>
                  <a:ext uri="{FF2B5EF4-FFF2-40B4-BE49-F238E27FC236}">
                    <a16:creationId xmlns:a16="http://schemas.microsoft.com/office/drawing/2014/main" id="{BA3F47CF-DC72-4B02-AD7C-51AC787B2A1C}"/>
                  </a:ext>
                </a:extLst>
              </p:cNvPr>
              <p:cNvSpPr>
                <a:spLocks/>
              </p:cNvSpPr>
              <p:nvPr/>
            </p:nvSpPr>
            <p:spPr bwMode="auto">
              <a:xfrm>
                <a:off x="5707063" y="3956050"/>
                <a:ext cx="22225" cy="46038"/>
              </a:xfrm>
              <a:custGeom>
                <a:avLst/>
                <a:gdLst>
                  <a:gd name="T0" fmla="*/ 28 w 30"/>
                  <a:gd name="T1" fmla="*/ 12 h 33"/>
                  <a:gd name="T2" fmla="*/ 20 w 30"/>
                  <a:gd name="T3" fmla="*/ 13 h 33"/>
                  <a:gd name="T4" fmla="*/ 12 w 30"/>
                  <a:gd name="T5" fmla="*/ 4 h 33"/>
                  <a:gd name="T6" fmla="*/ 11 w 30"/>
                  <a:gd name="T7" fmla="*/ 11 h 33"/>
                  <a:gd name="T8" fmla="*/ 9 w 30"/>
                  <a:gd name="T9" fmla="*/ 15 h 33"/>
                  <a:gd name="T10" fmla="*/ 8 w 30"/>
                  <a:gd name="T11" fmla="*/ 19 h 33"/>
                  <a:gd name="T12" fmla="*/ 4 w 30"/>
                  <a:gd name="T13" fmla="*/ 18 h 33"/>
                  <a:gd name="T14" fmla="*/ 3 w 30"/>
                  <a:gd name="T15" fmla="*/ 22 h 33"/>
                  <a:gd name="T16" fmla="*/ 1 w 30"/>
                  <a:gd name="T17" fmla="*/ 25 h 33"/>
                  <a:gd name="T18" fmla="*/ 3 w 30"/>
                  <a:gd name="T19" fmla="*/ 32 h 33"/>
                  <a:gd name="T20" fmla="*/ 5 w 30"/>
                  <a:gd name="T21" fmla="*/ 30 h 33"/>
                  <a:gd name="T22" fmla="*/ 7 w 30"/>
                  <a:gd name="T23" fmla="*/ 29 h 33"/>
                  <a:gd name="T24" fmla="*/ 3 w 30"/>
                  <a:gd name="T25" fmla="*/ 25 h 33"/>
                  <a:gd name="T26" fmla="*/ 7 w 30"/>
                  <a:gd name="T27" fmla="*/ 25 h 33"/>
                  <a:gd name="T28" fmla="*/ 11 w 30"/>
                  <a:gd name="T29" fmla="*/ 25 h 33"/>
                  <a:gd name="T30" fmla="*/ 18 w 30"/>
                  <a:gd name="T31" fmla="*/ 29 h 33"/>
                  <a:gd name="T32" fmla="*/ 19 w 30"/>
                  <a:gd name="T33" fmla="*/ 24 h 33"/>
                  <a:gd name="T34" fmla="*/ 23 w 30"/>
                  <a:gd name="T35" fmla="*/ 22 h 33"/>
                  <a:gd name="T36" fmla="*/ 30 w 30"/>
                  <a:gd name="T37" fmla="*/ 19 h 33"/>
                  <a:gd name="T38" fmla="*/ 28 w 30"/>
                  <a:gd name="T3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3">
                    <a:moveTo>
                      <a:pt x="28" y="12"/>
                    </a:moveTo>
                    <a:cubicBezTo>
                      <a:pt x="24" y="16"/>
                      <a:pt x="24" y="15"/>
                      <a:pt x="20" y="13"/>
                    </a:cubicBezTo>
                    <a:cubicBezTo>
                      <a:pt x="16" y="11"/>
                      <a:pt x="15" y="7"/>
                      <a:pt x="12" y="4"/>
                    </a:cubicBezTo>
                    <a:cubicBezTo>
                      <a:pt x="10" y="0"/>
                      <a:pt x="11" y="9"/>
                      <a:pt x="11" y="11"/>
                    </a:cubicBezTo>
                    <a:cubicBezTo>
                      <a:pt x="12" y="12"/>
                      <a:pt x="9" y="14"/>
                      <a:pt x="9" y="15"/>
                    </a:cubicBezTo>
                    <a:cubicBezTo>
                      <a:pt x="9" y="17"/>
                      <a:pt x="10" y="18"/>
                      <a:pt x="8" y="19"/>
                    </a:cubicBezTo>
                    <a:cubicBezTo>
                      <a:pt x="7" y="19"/>
                      <a:pt x="6" y="19"/>
                      <a:pt x="4" y="18"/>
                    </a:cubicBezTo>
                    <a:cubicBezTo>
                      <a:pt x="4" y="19"/>
                      <a:pt x="4" y="22"/>
                      <a:pt x="3" y="22"/>
                    </a:cubicBezTo>
                    <a:cubicBezTo>
                      <a:pt x="1" y="23"/>
                      <a:pt x="1" y="23"/>
                      <a:pt x="1" y="25"/>
                    </a:cubicBezTo>
                    <a:cubicBezTo>
                      <a:pt x="0" y="26"/>
                      <a:pt x="2" y="32"/>
                      <a:pt x="3" y="32"/>
                    </a:cubicBezTo>
                    <a:cubicBezTo>
                      <a:pt x="3" y="33"/>
                      <a:pt x="5" y="30"/>
                      <a:pt x="5" y="30"/>
                    </a:cubicBezTo>
                    <a:cubicBezTo>
                      <a:pt x="6" y="30"/>
                      <a:pt x="8" y="31"/>
                      <a:pt x="7" y="29"/>
                    </a:cubicBezTo>
                    <a:cubicBezTo>
                      <a:pt x="6" y="27"/>
                      <a:pt x="3" y="28"/>
                      <a:pt x="3" y="25"/>
                    </a:cubicBezTo>
                    <a:cubicBezTo>
                      <a:pt x="5" y="25"/>
                      <a:pt x="6" y="26"/>
                      <a:pt x="7" y="25"/>
                    </a:cubicBezTo>
                    <a:cubicBezTo>
                      <a:pt x="8" y="25"/>
                      <a:pt x="10" y="24"/>
                      <a:pt x="11" y="25"/>
                    </a:cubicBezTo>
                    <a:cubicBezTo>
                      <a:pt x="12" y="26"/>
                      <a:pt x="17" y="29"/>
                      <a:pt x="18" y="29"/>
                    </a:cubicBezTo>
                    <a:cubicBezTo>
                      <a:pt x="18" y="29"/>
                      <a:pt x="19" y="25"/>
                      <a:pt x="19" y="24"/>
                    </a:cubicBezTo>
                    <a:cubicBezTo>
                      <a:pt x="20" y="23"/>
                      <a:pt x="22" y="22"/>
                      <a:pt x="23" y="22"/>
                    </a:cubicBezTo>
                    <a:cubicBezTo>
                      <a:pt x="26" y="22"/>
                      <a:pt x="28" y="21"/>
                      <a:pt x="30" y="19"/>
                    </a:cubicBezTo>
                    <a:cubicBezTo>
                      <a:pt x="25" y="19"/>
                      <a:pt x="29" y="15"/>
                      <a:pt x="2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59" name="Freeform 247">
                <a:extLst>
                  <a:ext uri="{FF2B5EF4-FFF2-40B4-BE49-F238E27FC236}">
                    <a16:creationId xmlns:a16="http://schemas.microsoft.com/office/drawing/2014/main" id="{77586432-97C5-43CB-8903-0C89736195C1}"/>
                  </a:ext>
                </a:extLst>
              </p:cNvPr>
              <p:cNvSpPr>
                <a:spLocks/>
              </p:cNvSpPr>
              <p:nvPr/>
            </p:nvSpPr>
            <p:spPr bwMode="auto">
              <a:xfrm>
                <a:off x="5659438" y="4378325"/>
                <a:ext cx="4763" cy="12700"/>
              </a:xfrm>
              <a:custGeom>
                <a:avLst/>
                <a:gdLst>
                  <a:gd name="T0" fmla="*/ 2 w 8"/>
                  <a:gd name="T1" fmla="*/ 4 h 9"/>
                  <a:gd name="T2" fmla="*/ 8 w 8"/>
                  <a:gd name="T3" fmla="*/ 6 h 9"/>
                  <a:gd name="T4" fmla="*/ 2 w 8"/>
                  <a:gd name="T5" fmla="*/ 4 h 9"/>
                </a:gdLst>
                <a:ahLst/>
                <a:cxnLst>
                  <a:cxn ang="0">
                    <a:pos x="T0" y="T1"/>
                  </a:cxn>
                  <a:cxn ang="0">
                    <a:pos x="T2" y="T3"/>
                  </a:cxn>
                  <a:cxn ang="0">
                    <a:pos x="T4" y="T5"/>
                  </a:cxn>
                </a:cxnLst>
                <a:rect l="0" t="0" r="r" b="b"/>
                <a:pathLst>
                  <a:path w="8" h="9">
                    <a:moveTo>
                      <a:pt x="2" y="4"/>
                    </a:moveTo>
                    <a:cubicBezTo>
                      <a:pt x="0" y="9"/>
                      <a:pt x="7" y="7"/>
                      <a:pt x="8" y="6"/>
                    </a:cubicBezTo>
                    <a:cubicBezTo>
                      <a:pt x="8" y="3"/>
                      <a:pt x="2" y="0"/>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60" name="Freeform 248">
                <a:extLst>
                  <a:ext uri="{FF2B5EF4-FFF2-40B4-BE49-F238E27FC236}">
                    <a16:creationId xmlns:a16="http://schemas.microsoft.com/office/drawing/2014/main" id="{6AEAE05F-102C-4E2A-9A3B-3EAF4E5AA771}"/>
                  </a:ext>
                </a:extLst>
              </p:cNvPr>
              <p:cNvSpPr>
                <a:spLocks/>
              </p:cNvSpPr>
              <p:nvPr/>
            </p:nvSpPr>
            <p:spPr bwMode="auto">
              <a:xfrm>
                <a:off x="5637213" y="4421188"/>
                <a:ext cx="20638" cy="9525"/>
              </a:xfrm>
              <a:custGeom>
                <a:avLst/>
                <a:gdLst>
                  <a:gd name="T0" fmla="*/ 29 w 29"/>
                  <a:gd name="T1" fmla="*/ 2 h 6"/>
                  <a:gd name="T2" fmla="*/ 19 w 29"/>
                  <a:gd name="T3" fmla="*/ 1 h 6"/>
                  <a:gd name="T4" fmla="*/ 15 w 29"/>
                  <a:gd name="T5" fmla="*/ 3 h 6"/>
                  <a:gd name="T6" fmla="*/ 12 w 29"/>
                  <a:gd name="T7" fmla="*/ 3 h 6"/>
                  <a:gd name="T8" fmla="*/ 3 w 29"/>
                  <a:gd name="T9" fmla="*/ 3 h 6"/>
                  <a:gd name="T10" fmla="*/ 8 w 29"/>
                  <a:gd name="T11" fmla="*/ 6 h 6"/>
                  <a:gd name="T12" fmla="*/ 11 w 29"/>
                  <a:gd name="T13" fmla="*/ 6 h 6"/>
                  <a:gd name="T14" fmla="*/ 14 w 29"/>
                  <a:gd name="T15" fmla="*/ 5 h 6"/>
                  <a:gd name="T16" fmla="*/ 18 w 29"/>
                  <a:gd name="T17" fmla="*/ 3 h 6"/>
                  <a:gd name="T18" fmla="*/ 29 w 29"/>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6">
                    <a:moveTo>
                      <a:pt x="29" y="2"/>
                    </a:moveTo>
                    <a:cubicBezTo>
                      <a:pt x="25" y="1"/>
                      <a:pt x="23" y="2"/>
                      <a:pt x="19" y="1"/>
                    </a:cubicBezTo>
                    <a:cubicBezTo>
                      <a:pt x="17" y="1"/>
                      <a:pt x="17" y="2"/>
                      <a:pt x="15" y="3"/>
                    </a:cubicBezTo>
                    <a:cubicBezTo>
                      <a:pt x="14" y="4"/>
                      <a:pt x="13" y="2"/>
                      <a:pt x="12" y="3"/>
                    </a:cubicBezTo>
                    <a:cubicBezTo>
                      <a:pt x="10" y="5"/>
                      <a:pt x="5" y="0"/>
                      <a:pt x="3" y="3"/>
                    </a:cubicBezTo>
                    <a:cubicBezTo>
                      <a:pt x="0" y="6"/>
                      <a:pt x="7" y="5"/>
                      <a:pt x="8" y="6"/>
                    </a:cubicBezTo>
                    <a:cubicBezTo>
                      <a:pt x="10" y="5"/>
                      <a:pt x="10" y="6"/>
                      <a:pt x="11" y="6"/>
                    </a:cubicBezTo>
                    <a:cubicBezTo>
                      <a:pt x="12" y="6"/>
                      <a:pt x="12" y="5"/>
                      <a:pt x="14" y="5"/>
                    </a:cubicBezTo>
                    <a:cubicBezTo>
                      <a:pt x="15" y="5"/>
                      <a:pt x="17" y="3"/>
                      <a:pt x="18" y="3"/>
                    </a:cubicBezTo>
                    <a:cubicBezTo>
                      <a:pt x="21" y="3"/>
                      <a:pt x="26" y="5"/>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61" name="Freeform 249">
                <a:extLst>
                  <a:ext uri="{FF2B5EF4-FFF2-40B4-BE49-F238E27FC236}">
                    <a16:creationId xmlns:a16="http://schemas.microsoft.com/office/drawing/2014/main" id="{157DF26A-A7E6-49C0-AC5C-2F5DADD03A78}"/>
                  </a:ext>
                </a:extLst>
              </p:cNvPr>
              <p:cNvSpPr>
                <a:spLocks/>
              </p:cNvSpPr>
              <p:nvPr/>
            </p:nvSpPr>
            <p:spPr bwMode="auto">
              <a:xfrm>
                <a:off x="5651500" y="4425950"/>
                <a:ext cx="12700" cy="15875"/>
              </a:xfrm>
              <a:custGeom>
                <a:avLst/>
                <a:gdLst>
                  <a:gd name="T0" fmla="*/ 9 w 18"/>
                  <a:gd name="T1" fmla="*/ 1 h 11"/>
                  <a:gd name="T2" fmla="*/ 8 w 18"/>
                  <a:gd name="T3" fmla="*/ 3 h 11"/>
                  <a:gd name="T4" fmla="*/ 2 w 18"/>
                  <a:gd name="T5" fmla="*/ 6 h 11"/>
                  <a:gd name="T6" fmla="*/ 1 w 18"/>
                  <a:gd name="T7" fmla="*/ 11 h 11"/>
                  <a:gd name="T8" fmla="*/ 6 w 18"/>
                  <a:gd name="T9" fmla="*/ 9 h 11"/>
                  <a:gd name="T10" fmla="*/ 9 w 18"/>
                  <a:gd name="T11" fmla="*/ 6 h 11"/>
                  <a:gd name="T12" fmla="*/ 18 w 18"/>
                  <a:gd name="T13" fmla="*/ 0 h 11"/>
                  <a:gd name="T14" fmla="*/ 12 w 18"/>
                  <a:gd name="T15" fmla="*/ 0 h 11"/>
                  <a:gd name="T16" fmla="*/ 9 w 18"/>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1">
                    <a:moveTo>
                      <a:pt x="9" y="1"/>
                    </a:moveTo>
                    <a:cubicBezTo>
                      <a:pt x="8" y="1"/>
                      <a:pt x="8" y="2"/>
                      <a:pt x="8" y="3"/>
                    </a:cubicBezTo>
                    <a:cubicBezTo>
                      <a:pt x="6" y="4"/>
                      <a:pt x="3" y="4"/>
                      <a:pt x="2" y="6"/>
                    </a:cubicBezTo>
                    <a:cubicBezTo>
                      <a:pt x="0" y="8"/>
                      <a:pt x="2" y="9"/>
                      <a:pt x="1" y="11"/>
                    </a:cubicBezTo>
                    <a:cubicBezTo>
                      <a:pt x="2" y="10"/>
                      <a:pt x="4" y="11"/>
                      <a:pt x="6" y="9"/>
                    </a:cubicBezTo>
                    <a:cubicBezTo>
                      <a:pt x="7" y="8"/>
                      <a:pt x="8" y="6"/>
                      <a:pt x="9" y="6"/>
                    </a:cubicBezTo>
                    <a:cubicBezTo>
                      <a:pt x="11" y="4"/>
                      <a:pt x="18" y="2"/>
                      <a:pt x="18" y="0"/>
                    </a:cubicBezTo>
                    <a:cubicBezTo>
                      <a:pt x="16" y="0"/>
                      <a:pt x="14" y="0"/>
                      <a:pt x="12" y="0"/>
                    </a:cubicBezTo>
                    <a:cubicBezTo>
                      <a:pt x="11" y="0"/>
                      <a:pt x="9" y="0"/>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62" name="Freeform 250">
                <a:extLst>
                  <a:ext uri="{FF2B5EF4-FFF2-40B4-BE49-F238E27FC236}">
                    <a16:creationId xmlns:a16="http://schemas.microsoft.com/office/drawing/2014/main" id="{4EA499B4-7ED9-4F50-9C77-9FCBA598E265}"/>
                  </a:ext>
                </a:extLst>
              </p:cNvPr>
              <p:cNvSpPr>
                <a:spLocks/>
              </p:cNvSpPr>
              <p:nvPr/>
            </p:nvSpPr>
            <p:spPr bwMode="auto">
              <a:xfrm>
                <a:off x="5665788" y="4378325"/>
                <a:ext cx="11113" cy="11113"/>
              </a:xfrm>
              <a:custGeom>
                <a:avLst/>
                <a:gdLst>
                  <a:gd name="T0" fmla="*/ 9 w 17"/>
                  <a:gd name="T1" fmla="*/ 0 h 8"/>
                  <a:gd name="T2" fmla="*/ 2 w 17"/>
                  <a:gd name="T3" fmla="*/ 3 h 8"/>
                  <a:gd name="T4" fmla="*/ 5 w 17"/>
                  <a:gd name="T5" fmla="*/ 7 h 8"/>
                  <a:gd name="T6" fmla="*/ 7 w 17"/>
                  <a:gd name="T7" fmla="*/ 5 h 8"/>
                  <a:gd name="T8" fmla="*/ 10 w 17"/>
                  <a:gd name="T9" fmla="*/ 5 h 8"/>
                  <a:gd name="T10" fmla="*/ 17 w 17"/>
                  <a:gd name="T11" fmla="*/ 8 h 8"/>
                  <a:gd name="T12" fmla="*/ 9 w 1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9" y="0"/>
                    </a:moveTo>
                    <a:cubicBezTo>
                      <a:pt x="6" y="1"/>
                      <a:pt x="3" y="1"/>
                      <a:pt x="2" y="3"/>
                    </a:cubicBezTo>
                    <a:cubicBezTo>
                      <a:pt x="0" y="7"/>
                      <a:pt x="4" y="7"/>
                      <a:pt x="5" y="7"/>
                    </a:cubicBezTo>
                    <a:cubicBezTo>
                      <a:pt x="6" y="6"/>
                      <a:pt x="6" y="4"/>
                      <a:pt x="7" y="5"/>
                    </a:cubicBezTo>
                    <a:cubicBezTo>
                      <a:pt x="8" y="5"/>
                      <a:pt x="9" y="6"/>
                      <a:pt x="10" y="5"/>
                    </a:cubicBezTo>
                    <a:cubicBezTo>
                      <a:pt x="13" y="5"/>
                      <a:pt x="14" y="6"/>
                      <a:pt x="17" y="8"/>
                    </a:cubicBezTo>
                    <a:cubicBezTo>
                      <a:pt x="17" y="2"/>
                      <a:pt x="12" y="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63" name="Freeform 251">
                <a:extLst>
                  <a:ext uri="{FF2B5EF4-FFF2-40B4-BE49-F238E27FC236}">
                    <a16:creationId xmlns:a16="http://schemas.microsoft.com/office/drawing/2014/main" id="{78404713-A387-484D-B85F-B00BC5DC9270}"/>
                  </a:ext>
                </a:extLst>
              </p:cNvPr>
              <p:cNvSpPr>
                <a:spLocks/>
              </p:cNvSpPr>
              <p:nvPr/>
            </p:nvSpPr>
            <p:spPr bwMode="auto">
              <a:xfrm>
                <a:off x="5672138" y="3997325"/>
                <a:ext cx="44450" cy="103188"/>
              </a:xfrm>
              <a:custGeom>
                <a:avLst/>
                <a:gdLst>
                  <a:gd name="T0" fmla="*/ 60 w 62"/>
                  <a:gd name="T1" fmla="*/ 8 h 73"/>
                  <a:gd name="T2" fmla="*/ 60 w 62"/>
                  <a:gd name="T3" fmla="*/ 2 h 73"/>
                  <a:gd name="T4" fmla="*/ 56 w 62"/>
                  <a:gd name="T5" fmla="*/ 6 h 73"/>
                  <a:gd name="T6" fmla="*/ 51 w 62"/>
                  <a:gd name="T7" fmla="*/ 10 h 73"/>
                  <a:gd name="T8" fmla="*/ 52 w 62"/>
                  <a:gd name="T9" fmla="*/ 14 h 73"/>
                  <a:gd name="T10" fmla="*/ 49 w 62"/>
                  <a:gd name="T11" fmla="*/ 22 h 73"/>
                  <a:gd name="T12" fmla="*/ 44 w 62"/>
                  <a:gd name="T13" fmla="*/ 31 h 73"/>
                  <a:gd name="T14" fmla="*/ 38 w 62"/>
                  <a:gd name="T15" fmla="*/ 33 h 73"/>
                  <a:gd name="T16" fmla="*/ 39 w 62"/>
                  <a:gd name="T17" fmla="*/ 28 h 73"/>
                  <a:gd name="T18" fmla="*/ 35 w 62"/>
                  <a:gd name="T19" fmla="*/ 33 h 73"/>
                  <a:gd name="T20" fmla="*/ 32 w 62"/>
                  <a:gd name="T21" fmla="*/ 37 h 73"/>
                  <a:gd name="T22" fmla="*/ 31 w 62"/>
                  <a:gd name="T23" fmla="*/ 41 h 73"/>
                  <a:gd name="T24" fmla="*/ 27 w 62"/>
                  <a:gd name="T25" fmla="*/ 41 h 73"/>
                  <a:gd name="T26" fmla="*/ 16 w 62"/>
                  <a:gd name="T27" fmla="*/ 43 h 73"/>
                  <a:gd name="T28" fmla="*/ 7 w 62"/>
                  <a:gd name="T29" fmla="*/ 49 h 73"/>
                  <a:gd name="T30" fmla="*/ 0 w 62"/>
                  <a:gd name="T31" fmla="*/ 57 h 73"/>
                  <a:gd name="T32" fmla="*/ 1 w 62"/>
                  <a:gd name="T33" fmla="*/ 61 h 73"/>
                  <a:gd name="T34" fmla="*/ 4 w 62"/>
                  <a:gd name="T35" fmla="*/ 58 h 73"/>
                  <a:gd name="T36" fmla="*/ 4 w 62"/>
                  <a:gd name="T37" fmla="*/ 63 h 73"/>
                  <a:gd name="T38" fmla="*/ 7 w 62"/>
                  <a:gd name="T39" fmla="*/ 70 h 73"/>
                  <a:gd name="T40" fmla="*/ 13 w 62"/>
                  <a:gd name="T41" fmla="*/ 60 h 73"/>
                  <a:gd name="T42" fmla="*/ 11 w 62"/>
                  <a:gd name="T43" fmla="*/ 55 h 73"/>
                  <a:gd name="T44" fmla="*/ 7 w 62"/>
                  <a:gd name="T45" fmla="*/ 53 h 73"/>
                  <a:gd name="T46" fmla="*/ 14 w 62"/>
                  <a:gd name="T47" fmla="*/ 49 h 73"/>
                  <a:gd name="T48" fmla="*/ 18 w 62"/>
                  <a:gd name="T49" fmla="*/ 50 h 73"/>
                  <a:gd name="T50" fmla="*/ 21 w 62"/>
                  <a:gd name="T51" fmla="*/ 48 h 73"/>
                  <a:gd name="T52" fmla="*/ 30 w 62"/>
                  <a:gd name="T53" fmla="*/ 48 h 73"/>
                  <a:gd name="T54" fmla="*/ 31 w 62"/>
                  <a:gd name="T55" fmla="*/ 56 h 73"/>
                  <a:gd name="T56" fmla="*/ 37 w 62"/>
                  <a:gd name="T57" fmla="*/ 51 h 73"/>
                  <a:gd name="T58" fmla="*/ 36 w 62"/>
                  <a:gd name="T59" fmla="*/ 45 h 73"/>
                  <a:gd name="T60" fmla="*/ 46 w 62"/>
                  <a:gd name="T61" fmla="*/ 45 h 73"/>
                  <a:gd name="T62" fmla="*/ 47 w 62"/>
                  <a:gd name="T63" fmla="*/ 48 h 73"/>
                  <a:gd name="T64" fmla="*/ 51 w 62"/>
                  <a:gd name="T65" fmla="*/ 42 h 73"/>
                  <a:gd name="T66" fmla="*/ 51 w 62"/>
                  <a:gd name="T67" fmla="*/ 46 h 73"/>
                  <a:gd name="T68" fmla="*/ 55 w 62"/>
                  <a:gd name="T69" fmla="*/ 41 h 73"/>
                  <a:gd name="T70" fmla="*/ 55 w 62"/>
                  <a:gd name="T71" fmla="*/ 35 h 73"/>
                  <a:gd name="T72" fmla="*/ 57 w 62"/>
                  <a:gd name="T73" fmla="*/ 28 h 73"/>
                  <a:gd name="T74" fmla="*/ 60 w 62"/>
                  <a:gd name="T75" fmla="*/ 24 h 73"/>
                  <a:gd name="T76" fmla="*/ 60 w 62"/>
                  <a:gd name="T77" fmla="*/ 19 h 73"/>
                  <a:gd name="T78" fmla="*/ 62 w 62"/>
                  <a:gd name="T79" fmla="*/ 13 h 73"/>
                  <a:gd name="T80" fmla="*/ 60 w 62"/>
                  <a:gd name="T81" fmla="*/ 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 h="73">
                    <a:moveTo>
                      <a:pt x="60" y="8"/>
                    </a:moveTo>
                    <a:cubicBezTo>
                      <a:pt x="58" y="6"/>
                      <a:pt x="60" y="4"/>
                      <a:pt x="60" y="2"/>
                    </a:cubicBezTo>
                    <a:cubicBezTo>
                      <a:pt x="57" y="1"/>
                      <a:pt x="56" y="3"/>
                      <a:pt x="56" y="6"/>
                    </a:cubicBezTo>
                    <a:cubicBezTo>
                      <a:pt x="55" y="0"/>
                      <a:pt x="51" y="8"/>
                      <a:pt x="51" y="10"/>
                    </a:cubicBezTo>
                    <a:cubicBezTo>
                      <a:pt x="50" y="12"/>
                      <a:pt x="52" y="13"/>
                      <a:pt x="52" y="14"/>
                    </a:cubicBezTo>
                    <a:cubicBezTo>
                      <a:pt x="51" y="17"/>
                      <a:pt x="51" y="19"/>
                      <a:pt x="49" y="22"/>
                    </a:cubicBezTo>
                    <a:cubicBezTo>
                      <a:pt x="49" y="25"/>
                      <a:pt x="46" y="28"/>
                      <a:pt x="44" y="31"/>
                    </a:cubicBezTo>
                    <a:cubicBezTo>
                      <a:pt x="42" y="31"/>
                      <a:pt x="41" y="33"/>
                      <a:pt x="38" y="33"/>
                    </a:cubicBezTo>
                    <a:cubicBezTo>
                      <a:pt x="37" y="33"/>
                      <a:pt x="39" y="29"/>
                      <a:pt x="39" y="28"/>
                    </a:cubicBezTo>
                    <a:cubicBezTo>
                      <a:pt x="37" y="29"/>
                      <a:pt x="35" y="29"/>
                      <a:pt x="35" y="33"/>
                    </a:cubicBezTo>
                    <a:cubicBezTo>
                      <a:pt x="35" y="34"/>
                      <a:pt x="33" y="36"/>
                      <a:pt x="32" y="37"/>
                    </a:cubicBezTo>
                    <a:cubicBezTo>
                      <a:pt x="31" y="39"/>
                      <a:pt x="33" y="41"/>
                      <a:pt x="31" y="41"/>
                    </a:cubicBezTo>
                    <a:cubicBezTo>
                      <a:pt x="28" y="43"/>
                      <a:pt x="29" y="40"/>
                      <a:pt x="27" y="41"/>
                    </a:cubicBezTo>
                    <a:cubicBezTo>
                      <a:pt x="24" y="41"/>
                      <a:pt x="18" y="40"/>
                      <a:pt x="16" y="43"/>
                    </a:cubicBezTo>
                    <a:cubicBezTo>
                      <a:pt x="14" y="47"/>
                      <a:pt x="11" y="49"/>
                      <a:pt x="7" y="49"/>
                    </a:cubicBezTo>
                    <a:cubicBezTo>
                      <a:pt x="8" y="53"/>
                      <a:pt x="3" y="55"/>
                      <a:pt x="0" y="57"/>
                    </a:cubicBezTo>
                    <a:cubicBezTo>
                      <a:pt x="0" y="58"/>
                      <a:pt x="0" y="60"/>
                      <a:pt x="1" y="61"/>
                    </a:cubicBezTo>
                    <a:cubicBezTo>
                      <a:pt x="4" y="62"/>
                      <a:pt x="2" y="58"/>
                      <a:pt x="4" y="58"/>
                    </a:cubicBezTo>
                    <a:cubicBezTo>
                      <a:pt x="7" y="58"/>
                      <a:pt x="5" y="62"/>
                      <a:pt x="4" y="63"/>
                    </a:cubicBezTo>
                    <a:cubicBezTo>
                      <a:pt x="3" y="66"/>
                      <a:pt x="3" y="73"/>
                      <a:pt x="7" y="70"/>
                    </a:cubicBezTo>
                    <a:cubicBezTo>
                      <a:pt x="10" y="68"/>
                      <a:pt x="11" y="64"/>
                      <a:pt x="13" y="60"/>
                    </a:cubicBezTo>
                    <a:cubicBezTo>
                      <a:pt x="13" y="58"/>
                      <a:pt x="11" y="56"/>
                      <a:pt x="11" y="55"/>
                    </a:cubicBezTo>
                    <a:cubicBezTo>
                      <a:pt x="10" y="53"/>
                      <a:pt x="9" y="55"/>
                      <a:pt x="7" y="53"/>
                    </a:cubicBezTo>
                    <a:cubicBezTo>
                      <a:pt x="10" y="51"/>
                      <a:pt x="13" y="55"/>
                      <a:pt x="14" y="49"/>
                    </a:cubicBezTo>
                    <a:cubicBezTo>
                      <a:pt x="15" y="52"/>
                      <a:pt x="16" y="51"/>
                      <a:pt x="18" y="50"/>
                    </a:cubicBezTo>
                    <a:cubicBezTo>
                      <a:pt x="19" y="49"/>
                      <a:pt x="21" y="49"/>
                      <a:pt x="21" y="48"/>
                    </a:cubicBezTo>
                    <a:cubicBezTo>
                      <a:pt x="23" y="46"/>
                      <a:pt x="27" y="47"/>
                      <a:pt x="30" y="48"/>
                    </a:cubicBezTo>
                    <a:cubicBezTo>
                      <a:pt x="26" y="51"/>
                      <a:pt x="28" y="53"/>
                      <a:pt x="31" y="56"/>
                    </a:cubicBezTo>
                    <a:cubicBezTo>
                      <a:pt x="32" y="54"/>
                      <a:pt x="34" y="50"/>
                      <a:pt x="37" y="51"/>
                    </a:cubicBezTo>
                    <a:cubicBezTo>
                      <a:pt x="35" y="49"/>
                      <a:pt x="34" y="47"/>
                      <a:pt x="36" y="45"/>
                    </a:cubicBezTo>
                    <a:cubicBezTo>
                      <a:pt x="39" y="49"/>
                      <a:pt x="43" y="48"/>
                      <a:pt x="46" y="45"/>
                    </a:cubicBezTo>
                    <a:cubicBezTo>
                      <a:pt x="46" y="45"/>
                      <a:pt x="47" y="47"/>
                      <a:pt x="47" y="48"/>
                    </a:cubicBezTo>
                    <a:cubicBezTo>
                      <a:pt x="48" y="46"/>
                      <a:pt x="49" y="44"/>
                      <a:pt x="51" y="42"/>
                    </a:cubicBezTo>
                    <a:cubicBezTo>
                      <a:pt x="51" y="43"/>
                      <a:pt x="51" y="45"/>
                      <a:pt x="51" y="46"/>
                    </a:cubicBezTo>
                    <a:cubicBezTo>
                      <a:pt x="53" y="45"/>
                      <a:pt x="53" y="43"/>
                      <a:pt x="55" y="41"/>
                    </a:cubicBezTo>
                    <a:cubicBezTo>
                      <a:pt x="56" y="41"/>
                      <a:pt x="55" y="36"/>
                      <a:pt x="55" y="35"/>
                    </a:cubicBezTo>
                    <a:cubicBezTo>
                      <a:pt x="56" y="32"/>
                      <a:pt x="57" y="32"/>
                      <a:pt x="57" y="28"/>
                    </a:cubicBezTo>
                    <a:cubicBezTo>
                      <a:pt x="57" y="26"/>
                      <a:pt x="56" y="22"/>
                      <a:pt x="60" y="24"/>
                    </a:cubicBezTo>
                    <a:cubicBezTo>
                      <a:pt x="60" y="22"/>
                      <a:pt x="59" y="20"/>
                      <a:pt x="60" y="19"/>
                    </a:cubicBezTo>
                    <a:cubicBezTo>
                      <a:pt x="62" y="18"/>
                      <a:pt x="62" y="15"/>
                      <a:pt x="62" y="13"/>
                    </a:cubicBezTo>
                    <a:cubicBezTo>
                      <a:pt x="62" y="11"/>
                      <a:pt x="60" y="9"/>
                      <a:pt x="6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sp>
            <p:nvSpPr>
              <p:cNvPr id="64" name="Freeform 252">
                <a:extLst>
                  <a:ext uri="{FF2B5EF4-FFF2-40B4-BE49-F238E27FC236}">
                    <a16:creationId xmlns:a16="http://schemas.microsoft.com/office/drawing/2014/main" id="{F8D10583-E78E-45E9-9A3C-9AB0266A2962}"/>
                  </a:ext>
                </a:extLst>
              </p:cNvPr>
              <p:cNvSpPr>
                <a:spLocks/>
              </p:cNvSpPr>
              <p:nvPr/>
            </p:nvSpPr>
            <p:spPr bwMode="auto">
              <a:xfrm>
                <a:off x="5683250" y="4064000"/>
                <a:ext cx="7938" cy="20638"/>
              </a:xfrm>
              <a:custGeom>
                <a:avLst/>
                <a:gdLst>
                  <a:gd name="T0" fmla="*/ 3 w 12"/>
                  <a:gd name="T1" fmla="*/ 4 h 15"/>
                  <a:gd name="T2" fmla="*/ 1 w 12"/>
                  <a:gd name="T3" fmla="*/ 13 h 15"/>
                  <a:gd name="T4" fmla="*/ 7 w 12"/>
                  <a:gd name="T5" fmla="*/ 8 h 15"/>
                  <a:gd name="T6" fmla="*/ 9 w 12"/>
                  <a:gd name="T7" fmla="*/ 10 h 15"/>
                  <a:gd name="T8" fmla="*/ 12 w 12"/>
                  <a:gd name="T9" fmla="*/ 6 h 15"/>
                  <a:gd name="T10" fmla="*/ 3 w 12"/>
                  <a:gd name="T11" fmla="*/ 4 h 15"/>
                </a:gdLst>
                <a:ahLst/>
                <a:cxnLst>
                  <a:cxn ang="0">
                    <a:pos x="T0" y="T1"/>
                  </a:cxn>
                  <a:cxn ang="0">
                    <a:pos x="T2" y="T3"/>
                  </a:cxn>
                  <a:cxn ang="0">
                    <a:pos x="T4" y="T5"/>
                  </a:cxn>
                  <a:cxn ang="0">
                    <a:pos x="T6" y="T7"/>
                  </a:cxn>
                  <a:cxn ang="0">
                    <a:pos x="T8" y="T9"/>
                  </a:cxn>
                  <a:cxn ang="0">
                    <a:pos x="T10" y="T11"/>
                  </a:cxn>
                </a:cxnLst>
                <a:rect l="0" t="0" r="r" b="b"/>
                <a:pathLst>
                  <a:path w="12" h="15">
                    <a:moveTo>
                      <a:pt x="3" y="4"/>
                    </a:moveTo>
                    <a:cubicBezTo>
                      <a:pt x="1" y="8"/>
                      <a:pt x="0" y="8"/>
                      <a:pt x="1" y="13"/>
                    </a:cubicBezTo>
                    <a:cubicBezTo>
                      <a:pt x="4" y="15"/>
                      <a:pt x="5" y="10"/>
                      <a:pt x="7" y="8"/>
                    </a:cubicBezTo>
                    <a:cubicBezTo>
                      <a:pt x="7" y="8"/>
                      <a:pt x="9" y="11"/>
                      <a:pt x="9" y="10"/>
                    </a:cubicBezTo>
                    <a:cubicBezTo>
                      <a:pt x="10" y="9"/>
                      <a:pt x="12" y="7"/>
                      <a:pt x="12" y="6"/>
                    </a:cubicBezTo>
                    <a:cubicBezTo>
                      <a:pt x="12" y="0"/>
                      <a:pt x="4" y="5"/>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effectLst/>
                  <a:uLnTx/>
                  <a:uFillTx/>
                  <a:latin typeface="Calibri" panose="020F0502020204030204"/>
                  <a:ea typeface="+mn-ea"/>
                  <a:cs typeface="Arial"/>
                  <a:sym typeface="Arial"/>
                </a:endParaRPr>
              </a:p>
            </p:txBody>
          </p:sp>
        </p:grpSp>
      </p:grpSp>
      <p:sp>
        <p:nvSpPr>
          <p:cNvPr id="185" name="직사각형 27"/>
          <p:cNvSpPr/>
          <p:nvPr/>
        </p:nvSpPr>
        <p:spPr>
          <a:xfrm>
            <a:off x="8481710" y="1922278"/>
            <a:ext cx="3551625" cy="1200329"/>
          </a:xfrm>
          <a:prstGeom prst="rect">
            <a:avLst/>
          </a:prstGeom>
        </p:spPr>
        <p:txBody>
          <a:bodyPr wrap="square">
            <a:spAutoFit/>
          </a:bodyPr>
          <a:lstStyle/>
          <a:p>
            <a:pPr lvl="0" algn="ctr">
              <a:buClr>
                <a:srgbClr val="000000"/>
              </a:buClr>
              <a:defRPr/>
            </a:pPr>
            <a:r>
              <a:rPr lang="uz-Cyrl-UZ" dirty="0"/>
              <a:t>“Жаҳон ҳамжамияти коррупция туфайли ҳар йили </a:t>
            </a:r>
            <a:r>
              <a:rPr lang="en-US" dirty="0"/>
              <a:t>3</a:t>
            </a:r>
            <a:r>
              <a:rPr lang="uz-Cyrl-UZ" dirty="0"/>
              <a:t> триллион</a:t>
            </a:r>
            <a:r>
              <a:rPr lang="en-US" dirty="0"/>
              <a:t> </a:t>
            </a:r>
            <a:r>
              <a:rPr lang="uz-Cyrl-UZ" dirty="0"/>
              <a:t> АҚШ доллари миқдорида зарар кўрмоқда”.</a:t>
            </a:r>
            <a:endParaRPr kumimoji="0" lang="az-Cyrl-AZ" altLang="ko-KR" sz="2133" b="0" i="0" u="none" strike="noStrike" kern="0" cap="none" spc="0" normalizeH="0" baseline="0" noProof="0" dirty="0">
              <a:ln>
                <a:noFill/>
              </a:ln>
              <a:effectLst/>
              <a:uLnTx/>
              <a:uFillTx/>
              <a:latin typeface="Arial" panose="020B0604020202020204" pitchFamily="34" charset="0"/>
              <a:ea typeface="한컴 윤고딕 250" panose="02020603020101020101" pitchFamily="18" charset="-127"/>
              <a:cs typeface="Arial" panose="020B0604020202020204" pitchFamily="34" charset="0"/>
              <a:sym typeface="Arial"/>
            </a:endParaRPr>
          </a:p>
        </p:txBody>
      </p:sp>
      <p:pic>
        <p:nvPicPr>
          <p:cNvPr id="188" name="Рисунок 187">
            <a:extLst>
              <a:ext uri="{FF2B5EF4-FFF2-40B4-BE49-F238E27FC236}">
                <a16:creationId xmlns:a16="http://schemas.microsoft.com/office/drawing/2014/main" id="{314B9013-3D4A-45A2-ABE7-E9BC334FBC19}"/>
              </a:ext>
            </a:extLst>
          </p:cNvPr>
          <p:cNvPicPr>
            <a:picLocks noChangeAspect="1"/>
          </p:cNvPicPr>
          <p:nvPr/>
        </p:nvPicPr>
        <p:blipFill>
          <a:blip r:embed="rId3"/>
          <a:stretch>
            <a:fillRect/>
          </a:stretch>
        </p:blipFill>
        <p:spPr>
          <a:xfrm>
            <a:off x="7284144" y="186806"/>
            <a:ext cx="1623881" cy="1397409"/>
          </a:xfrm>
          <a:prstGeom prst="rect">
            <a:avLst/>
          </a:prstGeom>
        </p:spPr>
      </p:pic>
      <p:pic>
        <p:nvPicPr>
          <p:cNvPr id="189" name="Рисунок 188">
            <a:extLst>
              <a:ext uri="{FF2B5EF4-FFF2-40B4-BE49-F238E27FC236}">
                <a16:creationId xmlns:a16="http://schemas.microsoft.com/office/drawing/2014/main" id="{D260155A-0662-45C7-979B-26A60DA40D0F}"/>
              </a:ext>
            </a:extLst>
          </p:cNvPr>
          <p:cNvPicPr>
            <a:picLocks noChangeAspect="1"/>
          </p:cNvPicPr>
          <p:nvPr/>
        </p:nvPicPr>
        <p:blipFill>
          <a:blip r:embed="rId4"/>
          <a:stretch>
            <a:fillRect/>
          </a:stretch>
        </p:blipFill>
        <p:spPr>
          <a:xfrm>
            <a:off x="6848561" y="5100470"/>
            <a:ext cx="1003880" cy="1776095"/>
          </a:xfrm>
          <a:prstGeom prst="rect">
            <a:avLst/>
          </a:prstGeom>
        </p:spPr>
      </p:pic>
      <p:pic>
        <p:nvPicPr>
          <p:cNvPr id="190" name="Рисунок 189">
            <a:extLst>
              <a:ext uri="{FF2B5EF4-FFF2-40B4-BE49-F238E27FC236}">
                <a16:creationId xmlns:a16="http://schemas.microsoft.com/office/drawing/2014/main" id="{0338D6FE-1AF5-41ED-9704-8362F8DB56CA}"/>
              </a:ext>
            </a:extLst>
          </p:cNvPr>
          <p:cNvPicPr>
            <a:picLocks noChangeAspect="1"/>
          </p:cNvPicPr>
          <p:nvPr/>
        </p:nvPicPr>
        <p:blipFill>
          <a:blip r:embed="rId5"/>
          <a:stretch>
            <a:fillRect/>
          </a:stretch>
        </p:blipFill>
        <p:spPr>
          <a:xfrm>
            <a:off x="10121033" y="160918"/>
            <a:ext cx="1414777" cy="1600321"/>
          </a:xfrm>
          <a:prstGeom prst="rect">
            <a:avLst/>
          </a:prstGeom>
        </p:spPr>
      </p:pic>
      <p:pic>
        <p:nvPicPr>
          <p:cNvPr id="191" name="Рисунок 190">
            <a:extLst>
              <a:ext uri="{FF2B5EF4-FFF2-40B4-BE49-F238E27FC236}">
                <a16:creationId xmlns:a16="http://schemas.microsoft.com/office/drawing/2014/main" id="{3C72BE45-E7E9-4C12-B8AD-FC1E3DF23081}"/>
              </a:ext>
            </a:extLst>
          </p:cNvPr>
          <p:cNvPicPr>
            <a:picLocks noChangeAspect="1"/>
          </p:cNvPicPr>
          <p:nvPr/>
        </p:nvPicPr>
        <p:blipFill>
          <a:blip r:embed="rId6"/>
          <a:stretch>
            <a:fillRect/>
          </a:stretch>
        </p:blipFill>
        <p:spPr>
          <a:xfrm>
            <a:off x="4213347" y="5294383"/>
            <a:ext cx="1590687" cy="1388270"/>
          </a:xfrm>
          <a:prstGeom prst="rect">
            <a:avLst/>
          </a:prstGeom>
        </p:spPr>
      </p:pic>
      <p:pic>
        <p:nvPicPr>
          <p:cNvPr id="192" name="Рисунок 191">
            <a:extLst>
              <a:ext uri="{FF2B5EF4-FFF2-40B4-BE49-F238E27FC236}">
                <a16:creationId xmlns:a16="http://schemas.microsoft.com/office/drawing/2014/main" id="{3B752850-C647-4251-955D-55F661E28A40}"/>
              </a:ext>
            </a:extLst>
          </p:cNvPr>
          <p:cNvPicPr>
            <a:picLocks noChangeAspect="1"/>
          </p:cNvPicPr>
          <p:nvPr/>
        </p:nvPicPr>
        <p:blipFill>
          <a:blip r:embed="rId7"/>
          <a:stretch>
            <a:fillRect/>
          </a:stretch>
        </p:blipFill>
        <p:spPr>
          <a:xfrm>
            <a:off x="4743298" y="160918"/>
            <a:ext cx="1679366" cy="1761360"/>
          </a:xfrm>
          <a:prstGeom prst="rect">
            <a:avLst/>
          </a:prstGeom>
        </p:spPr>
      </p:pic>
      <p:pic>
        <p:nvPicPr>
          <p:cNvPr id="193" name="Рисунок 192">
            <a:extLst>
              <a:ext uri="{FF2B5EF4-FFF2-40B4-BE49-F238E27FC236}">
                <a16:creationId xmlns:a16="http://schemas.microsoft.com/office/drawing/2014/main" id="{36C6AFDD-59EB-4D78-9111-24B54FF6CD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227" y="186806"/>
            <a:ext cx="3762375" cy="934503"/>
          </a:xfrm>
          <a:prstGeom prst="rect">
            <a:avLst/>
          </a:prstGeom>
        </p:spPr>
      </p:pic>
      <p:pic>
        <p:nvPicPr>
          <p:cNvPr id="194" name="Рисунок 193">
            <a:extLst>
              <a:ext uri="{FF2B5EF4-FFF2-40B4-BE49-F238E27FC236}">
                <a16:creationId xmlns:a16="http://schemas.microsoft.com/office/drawing/2014/main" id="{75400931-2B47-47F3-B35A-5246903302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160" y="3267084"/>
            <a:ext cx="3762374" cy="1084358"/>
          </a:xfrm>
          <a:prstGeom prst="rect">
            <a:avLst/>
          </a:prstGeom>
        </p:spPr>
      </p:pic>
      <p:pic>
        <p:nvPicPr>
          <p:cNvPr id="10" name="Рисунок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2923" y="3122607"/>
            <a:ext cx="2949004" cy="18243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직사각형 29">
            <a:extLst>
              <a:ext uri="{FF2B5EF4-FFF2-40B4-BE49-F238E27FC236}">
                <a16:creationId xmlns:a16="http://schemas.microsoft.com/office/drawing/2014/main" id="{247BD6B8-4290-BB4F-7E23-6AF877D157FF}"/>
              </a:ext>
            </a:extLst>
          </p:cNvPr>
          <p:cNvSpPr/>
          <p:nvPr/>
        </p:nvSpPr>
        <p:spPr>
          <a:xfrm>
            <a:off x="260741" y="1479310"/>
            <a:ext cx="3493756" cy="1477328"/>
          </a:xfrm>
          <a:prstGeom prst="rect">
            <a:avLst/>
          </a:prstGeom>
        </p:spPr>
        <p:txBody>
          <a:bodyPr wrap="square">
            <a:spAutoFit/>
          </a:bodyPr>
          <a:lstStyle/>
          <a:p>
            <a:pPr lvl="0" algn="ctr">
              <a:buClr>
                <a:srgbClr val="000000"/>
              </a:buClr>
              <a:defRPr/>
            </a:pPr>
            <a:r>
              <a:rPr lang="uz-Latn-UZ" b="1" dirty="0"/>
              <a:t>Ўзбекистон Республикаси Бирлашган Миллатлар Ташкилотининг Коррупцияга қарши конвенсиясига </a:t>
            </a:r>
            <a:r>
              <a:rPr lang="uz-Cyrl-UZ" b="1" dirty="0"/>
              <a:t>2008-йил 7-июльда</a:t>
            </a:r>
            <a:r>
              <a:rPr lang="uz-Latn-UZ" b="1" dirty="0"/>
              <a:t> қўшил</a:t>
            </a:r>
            <a:r>
              <a:rPr lang="uz-Cyrl-UZ" b="1" dirty="0"/>
              <a:t>ган</a:t>
            </a:r>
            <a:endParaRPr kumimoji="0" lang="ru-RU" altLang="ko-KR" sz="2133" b="0" i="0" u="none" strike="noStrike" kern="0" cap="none" spc="0" normalizeH="0" baseline="0" noProof="0" dirty="0">
              <a:ln>
                <a:noFill/>
              </a:ln>
              <a:effectLst/>
              <a:uLnTx/>
              <a:uFillTx/>
              <a:latin typeface="Arial" panose="020B0604020202020204" pitchFamily="34" charset="0"/>
              <a:ea typeface="한컴 윤고딕 250" panose="02020603020101020101" pitchFamily="18" charset="-127"/>
              <a:cs typeface="Arial" panose="020B0604020202020204" pitchFamily="34" charset="0"/>
              <a:sym typeface="Arial"/>
            </a:endParaRPr>
          </a:p>
        </p:txBody>
      </p:sp>
      <p:sp>
        <p:nvSpPr>
          <p:cNvPr id="5" name="직사각형 29">
            <a:extLst>
              <a:ext uri="{FF2B5EF4-FFF2-40B4-BE49-F238E27FC236}">
                <a16:creationId xmlns:a16="http://schemas.microsoft.com/office/drawing/2014/main" id="{EA9DEEEE-FD1A-1C8F-41F5-89680F8DD109}"/>
              </a:ext>
            </a:extLst>
          </p:cNvPr>
          <p:cNvSpPr/>
          <p:nvPr/>
        </p:nvSpPr>
        <p:spPr>
          <a:xfrm>
            <a:off x="371065" y="4471553"/>
            <a:ext cx="3356564" cy="2031325"/>
          </a:xfrm>
          <a:prstGeom prst="rect">
            <a:avLst/>
          </a:prstGeom>
        </p:spPr>
        <p:txBody>
          <a:bodyPr wrap="square">
            <a:spAutoFit/>
          </a:bodyPr>
          <a:lstStyle/>
          <a:p>
            <a:pPr algn="ctr"/>
            <a:r>
              <a:rPr lang="uz-Latn-UZ" b="1" dirty="0">
                <a:latin typeface="Times New Roman" panose="02020603050405020304" pitchFamily="18" charset="0"/>
                <a:cs typeface="Times New Roman" panose="02020603050405020304" pitchFamily="18" charset="0"/>
              </a:rPr>
              <a:t>Ўзбекистон </a:t>
            </a:r>
            <a:r>
              <a:rPr lang="uz-Cyrl-UZ" b="1" i="1" dirty="0">
                <a:latin typeface="Times New Roman" panose="02020603050405020304" pitchFamily="18" charset="0"/>
                <a:cs typeface="Times New Roman" panose="02020603050405020304" pitchFamily="18" charset="0"/>
              </a:rPr>
              <a:t>Transparency International</a:t>
            </a:r>
            <a:r>
              <a:rPr lang="uz-Latn-UZ" b="1" dirty="0">
                <a:latin typeface="Times New Roman" panose="02020603050405020304" pitchFamily="18" charset="0"/>
                <a:cs typeface="Times New Roman" panose="02020603050405020304" pitchFamily="18" charset="0"/>
              </a:rPr>
              <a:t>нинг Коррупцияни сезиш индексида </a:t>
            </a:r>
            <a:br>
              <a:rPr lang="uz-Latn-UZ" b="1" dirty="0">
                <a:latin typeface="Times New Roman" panose="02020603050405020304" pitchFamily="18" charset="0"/>
                <a:cs typeface="Times New Roman" panose="02020603050405020304" pitchFamily="18" charset="0"/>
              </a:rPr>
            </a:br>
            <a:r>
              <a:rPr lang="uz-Latn-UZ" b="1" dirty="0">
                <a:latin typeface="Times New Roman" panose="02020603050405020304" pitchFamily="18" charset="0"/>
                <a:cs typeface="Times New Roman" panose="02020603050405020304" pitchFamily="18" charset="0"/>
              </a:rPr>
              <a:t>2023-йилда 180 та мамлакат орасидан </a:t>
            </a:r>
            <a:r>
              <a:rPr lang="uz-Cyrl-UZ" b="1" dirty="0">
                <a:latin typeface="Times New Roman" panose="02020603050405020304" pitchFamily="18" charset="0"/>
                <a:cs typeface="Times New Roman" panose="02020603050405020304" pitchFamily="18" charset="0"/>
              </a:rPr>
              <a:t>121-ў</a:t>
            </a:r>
            <a:r>
              <a:rPr lang="uz-Latn-UZ" b="1" dirty="0">
                <a:latin typeface="Times New Roman" panose="02020603050405020304" pitchFamily="18" charset="0"/>
                <a:cs typeface="Times New Roman" panose="02020603050405020304" pitchFamily="18" charset="0"/>
              </a:rPr>
              <a:t>ринни эгаллади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8392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wipe(down)">
                                      <p:cBhvr>
                                        <p:cTn id="7" dur="500"/>
                                        <p:tgtEl>
                                          <p:spTgt spid="18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5"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1"/>
            </a:gs>
            <a:gs pos="100000">
              <a:schemeClr val="accent2"/>
            </a:gs>
          </a:gsLst>
          <a:lin ang="1680027" scaled="0"/>
        </a:gradFill>
        <a:effectLst/>
      </p:bgPr>
    </p:bg>
    <p:spTree>
      <p:nvGrpSpPr>
        <p:cNvPr id="1" name=""/>
        <p:cNvGrpSpPr/>
        <p:nvPr/>
      </p:nvGrpSpPr>
      <p:grpSpPr>
        <a:xfrm>
          <a:off x="0" y="0"/>
          <a:ext cx="0" cy="0"/>
          <a:chOff x="0" y="0"/>
          <a:chExt cx="0" cy="0"/>
        </a:xfrm>
      </p:grpSpPr>
      <p:pic>
        <p:nvPicPr>
          <p:cNvPr id="29" name="Рисунок 9">
            <a:extLst>
              <a:ext uri="{FF2B5EF4-FFF2-40B4-BE49-F238E27FC236}">
                <a16:creationId xmlns:a16="http://schemas.microsoft.com/office/drawing/2014/main" id="{265FC0DC-F36A-4A05-A4B6-406818D75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직사각형 2"/>
          <p:cNvSpPr/>
          <p:nvPr/>
        </p:nvSpPr>
        <p:spPr>
          <a:xfrm>
            <a:off x="582059" y="5385014"/>
            <a:ext cx="10813438" cy="923196"/>
          </a:xfrm>
          <a:prstGeom prst="rect">
            <a:avLst/>
          </a:prstGeom>
          <a:gradFill flip="none" rotWithShape="1">
            <a:gsLst>
              <a:gs pos="0">
                <a:srgbClr val="40BCC8"/>
              </a:gs>
              <a:gs pos="100000">
                <a:srgbClr val="40BCC8">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1" name="Прямоугольник 10"/>
          <p:cNvSpPr/>
          <p:nvPr/>
        </p:nvSpPr>
        <p:spPr>
          <a:xfrm>
            <a:off x="8635868" y="1528288"/>
            <a:ext cx="325471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z-Cyrl-UZ" sz="2000" b="1" i="0" u="none" strike="noStrike" kern="1200" cap="none" spc="0" normalizeH="0" baseline="0" noProof="0" dirty="0">
                <a:ln>
                  <a:noFill/>
                </a:ln>
                <a:effectLst/>
                <a:uLnTx/>
                <a:uFillTx/>
                <a:latin typeface="Arial" pitchFamily="34" charset="0"/>
                <a:cs typeface="Arial" pitchFamily="34" charset="0"/>
                <a:sym typeface="Arial"/>
              </a:rPr>
              <a:t>2016-2024 йилларда:</a:t>
            </a:r>
            <a:endParaRPr kumimoji="0" lang="ru-RU" sz="2000" b="1"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
        <p:nvSpPr>
          <p:cNvPr id="14" name="Прямоугольник 13"/>
          <p:cNvSpPr/>
          <p:nvPr/>
        </p:nvSpPr>
        <p:spPr>
          <a:xfrm>
            <a:off x="7113162" y="2749533"/>
            <a:ext cx="3050771"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uz-Cyrl-UZ" b="1" kern="0" noProof="0" dirty="0">
                <a:latin typeface="Arial" pitchFamily="34" charset="0"/>
                <a:cs typeface="Arial" pitchFamily="34" charset="0"/>
                <a:sym typeface="Arial"/>
              </a:rPr>
              <a:t>6</a:t>
            </a:r>
            <a:r>
              <a:rPr kumimoji="0" lang="uz-Cyrl-UZ" sz="1800" b="1" i="0" u="none" strike="noStrike" kern="0" cap="none" spc="0" normalizeH="0" baseline="0" noProof="0" dirty="0">
                <a:ln>
                  <a:noFill/>
                </a:ln>
                <a:effectLst/>
                <a:uLnTx/>
                <a:uFillTx/>
                <a:latin typeface="Arial" pitchFamily="34" charset="0"/>
                <a:cs typeface="Arial" pitchFamily="34" charset="0"/>
                <a:sym typeface="Arial"/>
              </a:rPr>
              <a:t> та </a:t>
            </a:r>
            <a:r>
              <a:rPr kumimoji="0" lang="uz-Cyrl-UZ" sz="1800" b="0" i="0" u="none" strike="noStrike" kern="0" cap="none" spc="0" normalizeH="0" baseline="0" noProof="0" dirty="0">
                <a:ln>
                  <a:noFill/>
                </a:ln>
                <a:effectLst/>
                <a:uLnTx/>
                <a:uFillTx/>
                <a:latin typeface="Arial" pitchFamily="34" charset="0"/>
                <a:cs typeface="Arial" pitchFamily="34" charset="0"/>
                <a:sym typeface="Arial"/>
              </a:rPr>
              <a:t>Президент </a:t>
            </a:r>
            <a:br>
              <a:rPr kumimoji="0" lang="uz-Cyrl-UZ" sz="1800" b="0" i="0" u="none" strike="noStrike" kern="0" cap="none" spc="0" normalizeH="0" baseline="0" noProof="0" dirty="0">
                <a:ln>
                  <a:noFill/>
                </a:ln>
                <a:effectLst/>
                <a:uLnTx/>
                <a:uFillTx/>
                <a:latin typeface="Arial" pitchFamily="34" charset="0"/>
                <a:cs typeface="Arial" pitchFamily="34" charset="0"/>
                <a:sym typeface="Arial"/>
              </a:rPr>
            </a:br>
            <a:r>
              <a:rPr kumimoji="0" lang="uz-Cyrl-UZ" sz="1800" b="0" i="0" u="none" strike="noStrike" kern="0" cap="none" spc="0" normalizeH="0" baseline="0" noProof="0" dirty="0">
                <a:ln>
                  <a:noFill/>
                </a:ln>
                <a:effectLst/>
                <a:uLnTx/>
                <a:uFillTx/>
                <a:latin typeface="Arial" pitchFamily="34" charset="0"/>
                <a:cs typeface="Arial" pitchFamily="34" charset="0"/>
                <a:sym typeface="Arial"/>
              </a:rPr>
              <a:t>Фармони</a:t>
            </a:r>
            <a:endParaRPr kumimoji="0" lang="ru-RU" sz="1800" b="0" i="0" u="none" strike="noStrike" kern="0" cap="none" spc="0" normalizeH="0" baseline="0" noProof="0" dirty="0">
              <a:ln>
                <a:noFill/>
              </a:ln>
              <a:effectLst/>
              <a:uLnTx/>
              <a:uFillTx/>
              <a:latin typeface="Arial" pitchFamily="34" charset="0"/>
              <a:cs typeface="Arial" pitchFamily="34" charset="0"/>
              <a:sym typeface="Arial"/>
            </a:endParaRPr>
          </a:p>
        </p:txBody>
      </p:sp>
      <p:sp>
        <p:nvSpPr>
          <p:cNvPr id="17" name="Прямоугольник 16"/>
          <p:cNvSpPr/>
          <p:nvPr/>
        </p:nvSpPr>
        <p:spPr>
          <a:xfrm>
            <a:off x="7565222" y="2143148"/>
            <a:ext cx="2535643" cy="369332"/>
          </a:xfrm>
          <a:prstGeom prst="rect">
            <a:avLst/>
          </a:prstGeom>
        </p:spPr>
        <p:txBody>
          <a:bodyPr wrap="square">
            <a:spAutoFit/>
          </a:bodyPr>
          <a:lstStyle/>
          <a:p>
            <a:pPr marL="0" marR="0" lvl="0" indent="0" algn="r" defTabSz="889000" rtl="0" eaLnBrk="1" fontAlgn="auto" latinLnBrk="0" hangingPunct="1">
              <a:lnSpc>
                <a:spcPct val="100000"/>
              </a:lnSpc>
              <a:spcBef>
                <a:spcPct val="0"/>
              </a:spcBef>
              <a:spcAft>
                <a:spcPct val="35000"/>
              </a:spcAft>
              <a:buClr>
                <a:srgbClr val="000000"/>
              </a:buClr>
              <a:buSzTx/>
              <a:buFont typeface="Arial"/>
              <a:buNone/>
              <a:tabLst/>
              <a:defRPr/>
            </a:pPr>
            <a:r>
              <a:rPr lang="uz-Cyrl-UZ" b="1" kern="0" dirty="0">
                <a:latin typeface="Arial" pitchFamily="34" charset="0"/>
                <a:cs typeface="Arial" pitchFamily="34" charset="0"/>
                <a:sym typeface="Arial"/>
              </a:rPr>
              <a:t>7</a:t>
            </a:r>
            <a:r>
              <a:rPr kumimoji="0" lang="uz-Cyrl-UZ" sz="1800" b="1" i="0" u="none" strike="noStrike" kern="0" cap="none" spc="0" normalizeH="0" baseline="0" noProof="0" dirty="0">
                <a:ln>
                  <a:noFill/>
                </a:ln>
                <a:effectLst/>
                <a:uLnTx/>
                <a:uFillTx/>
                <a:latin typeface="Arial" pitchFamily="34" charset="0"/>
                <a:cs typeface="Arial" pitchFamily="34" charset="0"/>
                <a:sym typeface="Arial"/>
              </a:rPr>
              <a:t> та </a:t>
            </a:r>
            <a:r>
              <a:rPr kumimoji="0" lang="uz-Cyrl-UZ" sz="1800" b="0" i="0" u="none" strike="noStrike" kern="0" cap="none" spc="0" normalizeH="0" baseline="0" noProof="0" dirty="0">
                <a:ln>
                  <a:noFill/>
                </a:ln>
                <a:effectLst/>
                <a:uLnTx/>
                <a:uFillTx/>
                <a:latin typeface="Arial" pitchFamily="34" charset="0"/>
                <a:cs typeface="Arial" pitchFamily="34" charset="0"/>
                <a:sym typeface="Arial"/>
              </a:rPr>
              <a:t>Қонуни</a:t>
            </a:r>
            <a:endParaRPr kumimoji="0" lang="ru-RU" sz="1867"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
        <p:nvSpPr>
          <p:cNvPr id="49" name="이등변 삼각형 38"/>
          <p:cNvSpPr/>
          <p:nvPr/>
        </p:nvSpPr>
        <p:spPr>
          <a:xfrm rot="16200000">
            <a:off x="10168701" y="2248781"/>
            <a:ext cx="345226" cy="170181"/>
          </a:xfrm>
          <a:prstGeom prst="triangle">
            <a:avLst/>
          </a:prstGeom>
          <a:gradFill>
            <a:gsLst>
              <a:gs pos="0">
                <a:schemeClr val="bg1"/>
              </a:gs>
              <a:gs pos="100000">
                <a:schemeClr val="bg1">
                  <a:lumMod val="5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67"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53" name="이등변 삼각형 38"/>
          <p:cNvSpPr/>
          <p:nvPr/>
        </p:nvSpPr>
        <p:spPr>
          <a:xfrm rot="16200000">
            <a:off x="10176123" y="2975230"/>
            <a:ext cx="345226" cy="170181"/>
          </a:xfrm>
          <a:prstGeom prst="triangle">
            <a:avLst/>
          </a:prstGeom>
          <a:gradFill>
            <a:gsLst>
              <a:gs pos="0">
                <a:schemeClr val="bg1"/>
              </a:gs>
              <a:gs pos="100000">
                <a:schemeClr val="bg1">
                  <a:lumMod val="5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67"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54" name="이등변 삼각형 38"/>
          <p:cNvSpPr/>
          <p:nvPr/>
        </p:nvSpPr>
        <p:spPr>
          <a:xfrm rot="16200000">
            <a:off x="10212741" y="3720395"/>
            <a:ext cx="345226" cy="170181"/>
          </a:xfrm>
          <a:prstGeom prst="triangle">
            <a:avLst/>
          </a:prstGeom>
          <a:gradFill>
            <a:gsLst>
              <a:gs pos="0">
                <a:schemeClr val="bg1"/>
              </a:gs>
              <a:gs pos="100000">
                <a:schemeClr val="bg1">
                  <a:lumMod val="5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67"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cxnSp>
        <p:nvCxnSpPr>
          <p:cNvPr id="74" name="직선 연결선 21"/>
          <p:cNvCxnSpPr/>
          <p:nvPr/>
        </p:nvCxnSpPr>
        <p:spPr>
          <a:xfrm flipH="1" flipV="1">
            <a:off x="8282354" y="2749533"/>
            <a:ext cx="3323413" cy="18424"/>
          </a:xfrm>
          <a:prstGeom prst="line">
            <a:avLst/>
          </a:prstGeom>
          <a:ln>
            <a:gradFill>
              <a:gsLst>
                <a:gs pos="0">
                  <a:schemeClr val="bg1">
                    <a:lumMod val="65000"/>
                    <a:alpha val="0"/>
                  </a:schemeClr>
                </a:gs>
                <a:gs pos="50000">
                  <a:schemeClr val="bg1">
                    <a:lumMod val="65000"/>
                    <a:alpha val="50000"/>
                  </a:schemeClr>
                </a:gs>
                <a:gs pos="20000">
                  <a:srgbClr val="A6A6A6">
                    <a:alpha val="50000"/>
                  </a:srgbClr>
                </a:gs>
                <a:gs pos="80000">
                  <a:srgbClr val="A6A6A6">
                    <a:alpha val="50000"/>
                  </a:srgbClr>
                </a:gs>
                <a:gs pos="100000">
                  <a:schemeClr val="bg1">
                    <a:lumMod val="65000"/>
                    <a:alpha val="0"/>
                  </a:schemeClr>
                </a:gs>
              </a:gsLst>
              <a:lin ang="5400000" scaled="1"/>
            </a:gradFill>
            <a:prstDash val="sysDash"/>
          </a:ln>
        </p:spPr>
        <p:style>
          <a:lnRef idx="1">
            <a:schemeClr val="accent1"/>
          </a:lnRef>
          <a:fillRef idx="0">
            <a:schemeClr val="accent1"/>
          </a:fillRef>
          <a:effectRef idx="0">
            <a:schemeClr val="accent1"/>
          </a:effectRef>
          <a:fontRef idx="minor">
            <a:schemeClr val="tx1"/>
          </a:fontRef>
        </p:style>
      </p:cxnSp>
      <p:cxnSp>
        <p:nvCxnSpPr>
          <p:cNvPr id="76" name="직선 연결선 21"/>
          <p:cNvCxnSpPr/>
          <p:nvPr/>
        </p:nvCxnSpPr>
        <p:spPr>
          <a:xfrm flipH="1" flipV="1">
            <a:off x="8282354" y="3511854"/>
            <a:ext cx="3323413" cy="24010"/>
          </a:xfrm>
          <a:prstGeom prst="line">
            <a:avLst/>
          </a:prstGeom>
          <a:ln>
            <a:gradFill>
              <a:gsLst>
                <a:gs pos="0">
                  <a:schemeClr val="bg1">
                    <a:lumMod val="65000"/>
                    <a:alpha val="0"/>
                  </a:schemeClr>
                </a:gs>
                <a:gs pos="50000">
                  <a:schemeClr val="bg1">
                    <a:lumMod val="65000"/>
                    <a:alpha val="50000"/>
                  </a:schemeClr>
                </a:gs>
                <a:gs pos="20000">
                  <a:srgbClr val="A6A6A6">
                    <a:alpha val="50000"/>
                  </a:srgbClr>
                </a:gs>
                <a:gs pos="80000">
                  <a:srgbClr val="A6A6A6">
                    <a:alpha val="50000"/>
                  </a:srgbClr>
                </a:gs>
                <a:gs pos="100000">
                  <a:schemeClr val="bg1">
                    <a:lumMod val="65000"/>
                    <a:alpha val="0"/>
                  </a:schemeClr>
                </a:gs>
              </a:gsLst>
              <a:lin ang="5400000" scaled="1"/>
            </a:gradFill>
            <a:prstDash val="sysDash"/>
          </a:ln>
        </p:spPr>
        <p:style>
          <a:lnRef idx="1">
            <a:schemeClr val="accent1"/>
          </a:lnRef>
          <a:fillRef idx="0">
            <a:schemeClr val="accent1"/>
          </a:fillRef>
          <a:effectRef idx="0">
            <a:schemeClr val="accent1"/>
          </a:effectRef>
          <a:fontRef idx="minor">
            <a:schemeClr val="tx1"/>
          </a:fontRef>
        </p:style>
      </p:cxnSp>
      <p:cxnSp>
        <p:nvCxnSpPr>
          <p:cNvPr id="77" name="직선 연결선 21"/>
          <p:cNvCxnSpPr/>
          <p:nvPr/>
        </p:nvCxnSpPr>
        <p:spPr>
          <a:xfrm flipH="1" flipV="1">
            <a:off x="8282354" y="4251016"/>
            <a:ext cx="3323414" cy="39228"/>
          </a:xfrm>
          <a:prstGeom prst="line">
            <a:avLst/>
          </a:prstGeom>
          <a:ln>
            <a:gradFill>
              <a:gsLst>
                <a:gs pos="0">
                  <a:schemeClr val="bg1">
                    <a:lumMod val="65000"/>
                    <a:alpha val="0"/>
                  </a:schemeClr>
                </a:gs>
                <a:gs pos="50000">
                  <a:schemeClr val="bg1">
                    <a:lumMod val="65000"/>
                    <a:alpha val="50000"/>
                  </a:schemeClr>
                </a:gs>
                <a:gs pos="20000">
                  <a:srgbClr val="A6A6A6">
                    <a:alpha val="50000"/>
                  </a:srgbClr>
                </a:gs>
                <a:gs pos="80000">
                  <a:srgbClr val="A6A6A6">
                    <a:alpha val="50000"/>
                  </a:srgbClr>
                </a:gs>
                <a:gs pos="100000">
                  <a:schemeClr val="bg1">
                    <a:lumMod val="65000"/>
                    <a:alpha val="0"/>
                  </a:schemeClr>
                </a:gs>
              </a:gsLst>
              <a:lin ang="5400000" scaled="1"/>
            </a:gradFill>
            <a:prstDash val="sysDash"/>
          </a:ln>
        </p:spPr>
        <p:style>
          <a:lnRef idx="1">
            <a:schemeClr val="accent1"/>
          </a:lnRef>
          <a:fillRef idx="0">
            <a:schemeClr val="accent1"/>
          </a:fillRef>
          <a:effectRef idx="0">
            <a:schemeClr val="accent1"/>
          </a:effectRef>
          <a:fontRef idx="minor">
            <a:schemeClr val="tx1"/>
          </a:fontRef>
        </p:style>
      </p:cxnSp>
      <p:sp>
        <p:nvSpPr>
          <p:cNvPr id="39" name="Прямоугольник 38"/>
          <p:cNvSpPr/>
          <p:nvPr/>
        </p:nvSpPr>
        <p:spPr>
          <a:xfrm>
            <a:off x="7098336" y="3511854"/>
            <a:ext cx="3050771"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uz-Cyrl-UZ" b="1" kern="0" noProof="0" dirty="0">
                <a:latin typeface="Arial" pitchFamily="34" charset="0"/>
                <a:cs typeface="Arial" pitchFamily="34" charset="0"/>
                <a:sym typeface="Arial"/>
              </a:rPr>
              <a:t>7</a:t>
            </a:r>
            <a:r>
              <a:rPr kumimoji="0" lang="uz-Cyrl-UZ" sz="1800" b="1" i="0" u="none" strike="noStrike" kern="0" cap="none" spc="0" normalizeH="0" baseline="0" noProof="0" dirty="0">
                <a:ln>
                  <a:noFill/>
                </a:ln>
                <a:effectLst/>
                <a:uLnTx/>
                <a:uFillTx/>
                <a:latin typeface="Arial" pitchFamily="34" charset="0"/>
                <a:cs typeface="Arial" pitchFamily="34" charset="0"/>
                <a:sym typeface="Arial"/>
              </a:rPr>
              <a:t> та </a:t>
            </a:r>
            <a:r>
              <a:rPr kumimoji="0" lang="uz-Cyrl-UZ" sz="1800" b="0" i="0" u="none" strike="noStrike" kern="0" cap="none" spc="0" normalizeH="0" baseline="0" noProof="0" dirty="0">
                <a:ln>
                  <a:noFill/>
                </a:ln>
                <a:effectLst/>
                <a:uLnTx/>
                <a:uFillTx/>
                <a:latin typeface="Arial" pitchFamily="34" charset="0"/>
                <a:cs typeface="Arial" pitchFamily="34" charset="0"/>
                <a:sym typeface="Arial"/>
              </a:rPr>
              <a:t>Президент </a:t>
            </a:r>
            <a:br>
              <a:rPr kumimoji="0" lang="uz-Cyrl-UZ" sz="1800" b="0" i="0" u="none" strike="noStrike" kern="0" cap="none" spc="0" normalizeH="0" baseline="0" noProof="0" dirty="0">
                <a:ln>
                  <a:noFill/>
                </a:ln>
                <a:effectLst/>
                <a:uLnTx/>
                <a:uFillTx/>
                <a:latin typeface="Arial" pitchFamily="34" charset="0"/>
                <a:cs typeface="Arial" pitchFamily="34" charset="0"/>
                <a:sym typeface="Arial"/>
              </a:rPr>
            </a:br>
            <a:r>
              <a:rPr kumimoji="0" lang="uz-Cyrl-UZ" sz="1800" b="0" i="0" u="none" strike="noStrike" kern="0" cap="none" spc="0" normalizeH="0" baseline="0" noProof="0" dirty="0">
                <a:ln>
                  <a:noFill/>
                </a:ln>
                <a:effectLst/>
                <a:uLnTx/>
                <a:uFillTx/>
                <a:latin typeface="Arial" pitchFamily="34" charset="0"/>
                <a:cs typeface="Arial" pitchFamily="34" charset="0"/>
                <a:sym typeface="Arial"/>
              </a:rPr>
              <a:t>қарори</a:t>
            </a:r>
            <a:endParaRPr kumimoji="0" lang="ru-RU" sz="1800" b="0" i="0" u="none" strike="noStrike" kern="0" cap="none" spc="0" normalizeH="0" baseline="0" noProof="0" dirty="0">
              <a:ln>
                <a:noFill/>
              </a:ln>
              <a:effectLst/>
              <a:uLnTx/>
              <a:uFillTx/>
              <a:latin typeface="Arial" pitchFamily="34" charset="0"/>
              <a:cs typeface="Arial" pitchFamily="34" charset="0"/>
              <a:sym typeface="Arial"/>
            </a:endParaRPr>
          </a:p>
        </p:txBody>
      </p:sp>
      <p:pic>
        <p:nvPicPr>
          <p:cNvPr id="35" name="Рисунок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618" y="1329689"/>
            <a:ext cx="3990124" cy="3806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Прямоугольник 35"/>
          <p:cNvSpPr/>
          <p:nvPr/>
        </p:nvSpPr>
        <p:spPr>
          <a:xfrm>
            <a:off x="4396155" y="1426736"/>
            <a:ext cx="3710502" cy="3558676"/>
          </a:xfrm>
          <a:prstGeom prst="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uz-Cyrl-UZ" sz="2000" b="1" dirty="0">
                <a:solidFill>
                  <a:schemeClr val="tx1"/>
                </a:solidFill>
              </a:rPr>
              <a:t>“Коррупциянинг ҳар қандай кўринишига муросасиз бўлиш кундалик ҳаёт тарзимизга</a:t>
            </a:r>
          </a:p>
          <a:p>
            <a:pPr algn="ctr">
              <a:defRPr/>
            </a:pPr>
            <a:r>
              <a:rPr lang="uz-Cyrl-UZ" sz="2000" b="1" dirty="0">
                <a:solidFill>
                  <a:schemeClr val="tx1"/>
                </a:solidFill>
              </a:rPr>
              <a:t> айланиши шарт”.</a:t>
            </a:r>
          </a:p>
          <a:p>
            <a:pPr algn="ctr">
              <a:defRPr/>
            </a:pPr>
            <a:endParaRPr lang="uz-Cyrl-UZ" sz="1800" b="1" dirty="0">
              <a:solidFill>
                <a:schemeClr val="tx1"/>
              </a:solidFill>
            </a:endParaRPr>
          </a:p>
          <a:p>
            <a:pPr algn="r">
              <a:defRPr/>
            </a:pPr>
            <a:r>
              <a:rPr lang="uz-Cyrl-UZ" b="1" dirty="0">
                <a:solidFill>
                  <a:schemeClr val="tx1"/>
                </a:solidFill>
              </a:rPr>
              <a:t>Шавкат Мирзиёев</a:t>
            </a:r>
            <a:endParaRPr lang="ru-RU" sz="1800" dirty="0">
              <a:solidFill>
                <a:schemeClr val="tx1"/>
              </a:solidFill>
            </a:endParaRPr>
          </a:p>
        </p:txBody>
      </p:sp>
      <p:grpSp>
        <p:nvGrpSpPr>
          <p:cNvPr id="18" name="그룹 11"/>
          <p:cNvGrpSpPr/>
          <p:nvPr/>
        </p:nvGrpSpPr>
        <p:grpSpPr>
          <a:xfrm>
            <a:off x="11174455" y="2053074"/>
            <a:ext cx="593660" cy="574311"/>
            <a:chOff x="1933576" y="1684338"/>
            <a:chExt cx="393700" cy="471488"/>
          </a:xfrm>
          <a:solidFill>
            <a:schemeClr val="bg1"/>
          </a:solidFill>
        </p:grpSpPr>
        <p:sp>
          <p:nvSpPr>
            <p:cNvPr id="19" name="Freeform 9"/>
            <p:cNvSpPr>
              <a:spLocks noEditPoints="1"/>
            </p:cNvSpPr>
            <p:nvPr/>
          </p:nvSpPr>
          <p:spPr bwMode="auto">
            <a:xfrm>
              <a:off x="1933576" y="1684338"/>
              <a:ext cx="323850" cy="471488"/>
            </a:xfrm>
            <a:custGeom>
              <a:avLst/>
              <a:gdLst>
                <a:gd name="T0" fmla="*/ 204 w 204"/>
                <a:gd name="T1" fmla="*/ 153 h 297"/>
                <a:gd name="T2" fmla="*/ 204 w 204"/>
                <a:gd name="T3" fmla="*/ 4 h 297"/>
                <a:gd name="T4" fmla="*/ 198 w 204"/>
                <a:gd name="T5" fmla="*/ 0 h 297"/>
                <a:gd name="T6" fmla="*/ 46 w 204"/>
                <a:gd name="T7" fmla="*/ 0 h 297"/>
                <a:gd name="T8" fmla="*/ 43 w 204"/>
                <a:gd name="T9" fmla="*/ 2 h 297"/>
                <a:gd name="T10" fmla="*/ 2 w 204"/>
                <a:gd name="T11" fmla="*/ 43 h 297"/>
                <a:gd name="T12" fmla="*/ 0 w 204"/>
                <a:gd name="T13" fmla="*/ 46 h 297"/>
                <a:gd name="T14" fmla="*/ 0 w 204"/>
                <a:gd name="T15" fmla="*/ 291 h 297"/>
                <a:gd name="T16" fmla="*/ 5 w 204"/>
                <a:gd name="T17" fmla="*/ 297 h 297"/>
                <a:gd name="T18" fmla="*/ 198 w 204"/>
                <a:gd name="T19" fmla="*/ 297 h 297"/>
                <a:gd name="T20" fmla="*/ 204 w 204"/>
                <a:gd name="T21" fmla="*/ 291 h 297"/>
                <a:gd name="T22" fmla="*/ 204 w 204"/>
                <a:gd name="T23" fmla="*/ 218 h 297"/>
                <a:gd name="T24" fmla="*/ 194 w 204"/>
                <a:gd name="T25" fmla="*/ 218 h 297"/>
                <a:gd name="T26" fmla="*/ 194 w 204"/>
                <a:gd name="T27" fmla="*/ 287 h 297"/>
                <a:gd name="T28" fmla="*/ 10 w 204"/>
                <a:gd name="T29" fmla="*/ 287 h 297"/>
                <a:gd name="T30" fmla="*/ 10 w 204"/>
                <a:gd name="T31" fmla="*/ 51 h 297"/>
                <a:gd name="T32" fmla="*/ 46 w 204"/>
                <a:gd name="T33" fmla="*/ 51 h 297"/>
                <a:gd name="T34" fmla="*/ 51 w 204"/>
                <a:gd name="T35" fmla="*/ 46 h 297"/>
                <a:gd name="T36" fmla="*/ 51 w 204"/>
                <a:gd name="T37" fmla="*/ 10 h 297"/>
                <a:gd name="T38" fmla="*/ 194 w 204"/>
                <a:gd name="T39" fmla="*/ 10 h 297"/>
                <a:gd name="T40" fmla="*/ 194 w 204"/>
                <a:gd name="T41" fmla="*/ 153 h 297"/>
                <a:gd name="T42" fmla="*/ 204 w 204"/>
                <a:gd name="T43" fmla="*/ 153 h 297"/>
                <a:gd name="T44" fmla="*/ 42 w 204"/>
                <a:gd name="T45" fmla="*/ 42 h 297"/>
                <a:gd name="T46" fmla="*/ 15 w 204"/>
                <a:gd name="T47" fmla="*/ 42 h 297"/>
                <a:gd name="T48" fmla="*/ 42 w 204"/>
                <a:gd name="T49" fmla="*/ 16 h 297"/>
                <a:gd name="T50" fmla="*/ 42 w 204"/>
                <a:gd name="T51" fmla="*/ 42 h 297"/>
                <a:gd name="T52" fmla="*/ 74 w 204"/>
                <a:gd name="T53" fmla="*/ 42 h 297"/>
                <a:gd name="T54" fmla="*/ 74 w 204"/>
                <a:gd name="T55" fmla="*/ 51 h 297"/>
                <a:gd name="T56" fmla="*/ 83 w 204"/>
                <a:gd name="T57" fmla="*/ 51 h 297"/>
                <a:gd name="T58" fmla="*/ 83 w 204"/>
                <a:gd name="T59" fmla="*/ 42 h 297"/>
                <a:gd name="T60" fmla="*/ 74 w 204"/>
                <a:gd name="T61" fmla="*/ 42 h 297"/>
                <a:gd name="T62" fmla="*/ 176 w 204"/>
                <a:gd name="T63" fmla="*/ 69 h 297"/>
                <a:gd name="T64" fmla="*/ 28 w 204"/>
                <a:gd name="T65" fmla="*/ 69 h 297"/>
                <a:gd name="T66" fmla="*/ 28 w 204"/>
                <a:gd name="T67" fmla="*/ 79 h 297"/>
                <a:gd name="T68" fmla="*/ 176 w 204"/>
                <a:gd name="T69" fmla="*/ 79 h 297"/>
                <a:gd name="T70" fmla="*/ 176 w 204"/>
                <a:gd name="T71" fmla="*/ 69 h 297"/>
                <a:gd name="T72" fmla="*/ 176 w 204"/>
                <a:gd name="T73" fmla="*/ 97 h 297"/>
                <a:gd name="T74" fmla="*/ 28 w 204"/>
                <a:gd name="T75" fmla="*/ 97 h 297"/>
                <a:gd name="T76" fmla="*/ 28 w 204"/>
                <a:gd name="T77" fmla="*/ 107 h 297"/>
                <a:gd name="T78" fmla="*/ 176 w 204"/>
                <a:gd name="T79" fmla="*/ 107 h 297"/>
                <a:gd name="T80" fmla="*/ 176 w 204"/>
                <a:gd name="T81" fmla="*/ 97 h 297"/>
                <a:gd name="T82" fmla="*/ 176 w 204"/>
                <a:gd name="T83" fmla="*/ 125 h 297"/>
                <a:gd name="T84" fmla="*/ 28 w 204"/>
                <a:gd name="T85" fmla="*/ 125 h 297"/>
                <a:gd name="T86" fmla="*/ 28 w 204"/>
                <a:gd name="T87" fmla="*/ 134 h 297"/>
                <a:gd name="T88" fmla="*/ 176 w 204"/>
                <a:gd name="T89" fmla="*/ 134 h 297"/>
                <a:gd name="T90" fmla="*/ 176 w 204"/>
                <a:gd name="T91" fmla="*/ 125 h 297"/>
                <a:gd name="T92" fmla="*/ 28 w 204"/>
                <a:gd name="T93" fmla="*/ 162 h 297"/>
                <a:gd name="T94" fmla="*/ 102 w 204"/>
                <a:gd name="T95" fmla="*/ 162 h 297"/>
                <a:gd name="T96" fmla="*/ 102 w 204"/>
                <a:gd name="T97" fmla="*/ 153 h 297"/>
                <a:gd name="T98" fmla="*/ 28 w 204"/>
                <a:gd name="T99" fmla="*/ 153 h 297"/>
                <a:gd name="T100" fmla="*/ 28 w 204"/>
                <a:gd name="T101" fmla="*/ 162 h 297"/>
                <a:gd name="T102" fmla="*/ 102 w 204"/>
                <a:gd name="T103" fmla="*/ 42 h 297"/>
                <a:gd name="T104" fmla="*/ 102 w 204"/>
                <a:gd name="T105" fmla="*/ 51 h 297"/>
                <a:gd name="T106" fmla="*/ 111 w 204"/>
                <a:gd name="T107" fmla="*/ 51 h 297"/>
                <a:gd name="T108" fmla="*/ 111 w 204"/>
                <a:gd name="T109" fmla="*/ 42 h 297"/>
                <a:gd name="T110" fmla="*/ 102 w 204"/>
                <a:gd name="T111" fmla="*/ 42 h 297"/>
                <a:gd name="T112" fmla="*/ 129 w 204"/>
                <a:gd name="T113" fmla="*/ 42 h 297"/>
                <a:gd name="T114" fmla="*/ 129 w 204"/>
                <a:gd name="T115" fmla="*/ 51 h 297"/>
                <a:gd name="T116" fmla="*/ 139 w 204"/>
                <a:gd name="T117" fmla="*/ 51 h 297"/>
                <a:gd name="T118" fmla="*/ 139 w 204"/>
                <a:gd name="T119" fmla="*/ 42 h 297"/>
                <a:gd name="T120" fmla="*/ 129 w 204"/>
                <a:gd name="T121" fmla="*/ 4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 h="297">
                  <a:moveTo>
                    <a:pt x="204" y="153"/>
                  </a:moveTo>
                  <a:lnTo>
                    <a:pt x="204" y="4"/>
                  </a:lnTo>
                  <a:lnTo>
                    <a:pt x="198" y="0"/>
                  </a:lnTo>
                  <a:lnTo>
                    <a:pt x="46" y="0"/>
                  </a:lnTo>
                  <a:lnTo>
                    <a:pt x="43" y="2"/>
                  </a:lnTo>
                  <a:lnTo>
                    <a:pt x="2" y="43"/>
                  </a:lnTo>
                  <a:lnTo>
                    <a:pt x="0" y="46"/>
                  </a:lnTo>
                  <a:lnTo>
                    <a:pt x="0" y="291"/>
                  </a:lnTo>
                  <a:lnTo>
                    <a:pt x="5" y="297"/>
                  </a:lnTo>
                  <a:lnTo>
                    <a:pt x="198" y="297"/>
                  </a:lnTo>
                  <a:lnTo>
                    <a:pt x="204" y="291"/>
                  </a:lnTo>
                  <a:lnTo>
                    <a:pt x="204" y="218"/>
                  </a:lnTo>
                  <a:lnTo>
                    <a:pt x="194" y="218"/>
                  </a:lnTo>
                  <a:lnTo>
                    <a:pt x="194" y="287"/>
                  </a:lnTo>
                  <a:lnTo>
                    <a:pt x="10" y="287"/>
                  </a:lnTo>
                  <a:lnTo>
                    <a:pt x="10" y="51"/>
                  </a:lnTo>
                  <a:lnTo>
                    <a:pt x="46" y="51"/>
                  </a:lnTo>
                  <a:lnTo>
                    <a:pt x="51" y="46"/>
                  </a:lnTo>
                  <a:lnTo>
                    <a:pt x="51" y="10"/>
                  </a:lnTo>
                  <a:lnTo>
                    <a:pt x="194" y="10"/>
                  </a:lnTo>
                  <a:lnTo>
                    <a:pt x="194" y="153"/>
                  </a:lnTo>
                  <a:lnTo>
                    <a:pt x="204" y="153"/>
                  </a:lnTo>
                  <a:close/>
                  <a:moveTo>
                    <a:pt x="42" y="42"/>
                  </a:moveTo>
                  <a:lnTo>
                    <a:pt x="15" y="42"/>
                  </a:lnTo>
                  <a:lnTo>
                    <a:pt x="42" y="16"/>
                  </a:lnTo>
                  <a:lnTo>
                    <a:pt x="42" y="42"/>
                  </a:lnTo>
                  <a:close/>
                  <a:moveTo>
                    <a:pt x="74" y="42"/>
                  </a:moveTo>
                  <a:lnTo>
                    <a:pt x="74" y="51"/>
                  </a:lnTo>
                  <a:lnTo>
                    <a:pt x="83" y="51"/>
                  </a:lnTo>
                  <a:lnTo>
                    <a:pt x="83" y="42"/>
                  </a:lnTo>
                  <a:lnTo>
                    <a:pt x="74" y="42"/>
                  </a:lnTo>
                  <a:close/>
                  <a:moveTo>
                    <a:pt x="176" y="69"/>
                  </a:moveTo>
                  <a:lnTo>
                    <a:pt x="28" y="69"/>
                  </a:lnTo>
                  <a:lnTo>
                    <a:pt x="28" y="79"/>
                  </a:lnTo>
                  <a:lnTo>
                    <a:pt x="176" y="79"/>
                  </a:lnTo>
                  <a:lnTo>
                    <a:pt x="176" y="69"/>
                  </a:lnTo>
                  <a:close/>
                  <a:moveTo>
                    <a:pt x="176" y="97"/>
                  </a:moveTo>
                  <a:lnTo>
                    <a:pt x="28" y="97"/>
                  </a:lnTo>
                  <a:lnTo>
                    <a:pt x="28" y="107"/>
                  </a:lnTo>
                  <a:lnTo>
                    <a:pt x="176" y="107"/>
                  </a:lnTo>
                  <a:lnTo>
                    <a:pt x="176" y="97"/>
                  </a:lnTo>
                  <a:close/>
                  <a:moveTo>
                    <a:pt x="176" y="125"/>
                  </a:moveTo>
                  <a:lnTo>
                    <a:pt x="28" y="125"/>
                  </a:lnTo>
                  <a:lnTo>
                    <a:pt x="28" y="134"/>
                  </a:lnTo>
                  <a:lnTo>
                    <a:pt x="176" y="134"/>
                  </a:lnTo>
                  <a:lnTo>
                    <a:pt x="176" y="125"/>
                  </a:lnTo>
                  <a:close/>
                  <a:moveTo>
                    <a:pt x="28" y="162"/>
                  </a:moveTo>
                  <a:lnTo>
                    <a:pt x="102" y="162"/>
                  </a:lnTo>
                  <a:lnTo>
                    <a:pt x="102" y="153"/>
                  </a:lnTo>
                  <a:lnTo>
                    <a:pt x="28" y="153"/>
                  </a:lnTo>
                  <a:lnTo>
                    <a:pt x="28" y="162"/>
                  </a:lnTo>
                  <a:close/>
                  <a:moveTo>
                    <a:pt x="102" y="42"/>
                  </a:moveTo>
                  <a:lnTo>
                    <a:pt x="102" y="51"/>
                  </a:lnTo>
                  <a:lnTo>
                    <a:pt x="111" y="51"/>
                  </a:lnTo>
                  <a:lnTo>
                    <a:pt x="111" y="42"/>
                  </a:lnTo>
                  <a:lnTo>
                    <a:pt x="102" y="42"/>
                  </a:lnTo>
                  <a:close/>
                  <a:moveTo>
                    <a:pt x="129" y="42"/>
                  </a:moveTo>
                  <a:lnTo>
                    <a:pt x="129" y="51"/>
                  </a:lnTo>
                  <a:lnTo>
                    <a:pt x="139" y="51"/>
                  </a:lnTo>
                  <a:lnTo>
                    <a:pt x="139" y="42"/>
                  </a:lnTo>
                  <a:lnTo>
                    <a:pt x="129" y="4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20" name="Freeform 10"/>
            <p:cNvSpPr>
              <a:spLocks noEditPoints="1"/>
            </p:cNvSpPr>
            <p:nvPr/>
          </p:nvSpPr>
          <p:spPr bwMode="auto">
            <a:xfrm>
              <a:off x="2028826" y="1900238"/>
              <a:ext cx="298450" cy="215900"/>
            </a:xfrm>
            <a:custGeom>
              <a:avLst/>
              <a:gdLst>
                <a:gd name="T0" fmla="*/ 47 w 188"/>
                <a:gd name="T1" fmla="*/ 107 h 136"/>
                <a:gd name="T2" fmla="*/ 32 w 188"/>
                <a:gd name="T3" fmla="*/ 126 h 136"/>
                <a:gd name="T4" fmla="*/ 26 w 188"/>
                <a:gd name="T5" fmla="*/ 120 h 136"/>
                <a:gd name="T6" fmla="*/ 23 w 188"/>
                <a:gd name="T7" fmla="*/ 118 h 136"/>
                <a:gd name="T8" fmla="*/ 0 w 188"/>
                <a:gd name="T9" fmla="*/ 118 h 136"/>
                <a:gd name="T10" fmla="*/ 0 w 188"/>
                <a:gd name="T11" fmla="*/ 128 h 136"/>
                <a:gd name="T12" fmla="*/ 21 w 188"/>
                <a:gd name="T13" fmla="*/ 128 h 136"/>
                <a:gd name="T14" fmla="*/ 29 w 188"/>
                <a:gd name="T15" fmla="*/ 136 h 136"/>
                <a:gd name="T16" fmla="*/ 36 w 188"/>
                <a:gd name="T17" fmla="*/ 135 h 136"/>
                <a:gd name="T18" fmla="*/ 52 w 188"/>
                <a:gd name="T19" fmla="*/ 116 h 136"/>
                <a:gd name="T20" fmla="*/ 62 w 188"/>
                <a:gd name="T21" fmla="*/ 126 h 136"/>
                <a:gd name="T22" fmla="*/ 68 w 188"/>
                <a:gd name="T23" fmla="*/ 120 h 136"/>
                <a:gd name="T24" fmla="*/ 54 w 188"/>
                <a:gd name="T25" fmla="*/ 106 h 136"/>
                <a:gd name="T26" fmla="*/ 47 w 188"/>
                <a:gd name="T27" fmla="*/ 107 h 136"/>
                <a:gd name="T28" fmla="*/ 174 w 188"/>
                <a:gd name="T29" fmla="*/ 0 h 136"/>
                <a:gd name="T30" fmla="*/ 168 w 188"/>
                <a:gd name="T31" fmla="*/ 0 h 136"/>
                <a:gd name="T32" fmla="*/ 76 w 188"/>
                <a:gd name="T33" fmla="*/ 92 h 136"/>
                <a:gd name="T34" fmla="*/ 74 w 188"/>
                <a:gd name="T35" fmla="*/ 94 h 136"/>
                <a:gd name="T36" fmla="*/ 70 w 188"/>
                <a:gd name="T37" fmla="*/ 113 h 136"/>
                <a:gd name="T38" fmla="*/ 75 w 188"/>
                <a:gd name="T39" fmla="*/ 118 h 136"/>
                <a:gd name="T40" fmla="*/ 94 w 188"/>
                <a:gd name="T41" fmla="*/ 114 h 136"/>
                <a:gd name="T42" fmla="*/ 96 w 188"/>
                <a:gd name="T43" fmla="*/ 112 h 136"/>
                <a:gd name="T44" fmla="*/ 188 w 188"/>
                <a:gd name="T45" fmla="*/ 20 h 136"/>
                <a:gd name="T46" fmla="*/ 188 w 188"/>
                <a:gd name="T47" fmla="*/ 14 h 136"/>
                <a:gd name="T48" fmla="*/ 174 w 188"/>
                <a:gd name="T49" fmla="*/ 0 h 136"/>
                <a:gd name="T50" fmla="*/ 90 w 188"/>
                <a:gd name="T51" fmla="*/ 105 h 136"/>
                <a:gd name="T52" fmla="*/ 80 w 188"/>
                <a:gd name="T53" fmla="*/ 107 h 136"/>
                <a:gd name="T54" fmla="*/ 83 w 188"/>
                <a:gd name="T55" fmla="*/ 98 h 136"/>
                <a:gd name="T56" fmla="*/ 88 w 188"/>
                <a:gd name="T57" fmla="*/ 93 h 136"/>
                <a:gd name="T58" fmla="*/ 95 w 188"/>
                <a:gd name="T59" fmla="*/ 100 h 136"/>
                <a:gd name="T60" fmla="*/ 90 w 188"/>
                <a:gd name="T61" fmla="*/ 105 h 136"/>
                <a:gd name="T62" fmla="*/ 102 w 188"/>
                <a:gd name="T63" fmla="*/ 93 h 136"/>
                <a:gd name="T64" fmla="*/ 95 w 188"/>
                <a:gd name="T65" fmla="*/ 86 h 136"/>
                <a:gd name="T66" fmla="*/ 97 w 188"/>
                <a:gd name="T67" fmla="*/ 83 h 136"/>
                <a:gd name="T68" fmla="*/ 104 w 188"/>
                <a:gd name="T69" fmla="*/ 90 h 136"/>
                <a:gd name="T70" fmla="*/ 102 w 188"/>
                <a:gd name="T71" fmla="*/ 93 h 136"/>
                <a:gd name="T72" fmla="*/ 111 w 188"/>
                <a:gd name="T73" fmla="*/ 85 h 136"/>
                <a:gd name="T74" fmla="*/ 103 w 188"/>
                <a:gd name="T75" fmla="*/ 77 h 136"/>
                <a:gd name="T76" fmla="*/ 106 w 188"/>
                <a:gd name="T77" fmla="*/ 74 h 136"/>
                <a:gd name="T78" fmla="*/ 114 w 188"/>
                <a:gd name="T79" fmla="*/ 82 h 136"/>
                <a:gd name="T80" fmla="*/ 111 w 188"/>
                <a:gd name="T81" fmla="*/ 85 h 136"/>
                <a:gd name="T82" fmla="*/ 120 w 188"/>
                <a:gd name="T83" fmla="*/ 75 h 136"/>
                <a:gd name="T84" fmla="*/ 113 w 188"/>
                <a:gd name="T85" fmla="*/ 68 h 136"/>
                <a:gd name="T86" fmla="*/ 157 w 188"/>
                <a:gd name="T87" fmla="*/ 23 h 136"/>
                <a:gd name="T88" fmla="*/ 165 w 188"/>
                <a:gd name="T89" fmla="*/ 31 h 136"/>
                <a:gd name="T90" fmla="*/ 120 w 188"/>
                <a:gd name="T91" fmla="*/ 75 h 136"/>
                <a:gd name="T92" fmla="*/ 171 w 188"/>
                <a:gd name="T93" fmla="*/ 24 h 136"/>
                <a:gd name="T94" fmla="*/ 164 w 188"/>
                <a:gd name="T95" fmla="*/ 17 h 136"/>
                <a:gd name="T96" fmla="*/ 171 w 188"/>
                <a:gd name="T97" fmla="*/ 9 h 136"/>
                <a:gd name="T98" fmla="*/ 179 w 188"/>
                <a:gd name="T99" fmla="*/ 17 h 136"/>
                <a:gd name="T100" fmla="*/ 171 w 188"/>
                <a:gd name="T101"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8" h="136">
                  <a:moveTo>
                    <a:pt x="47" y="107"/>
                  </a:moveTo>
                  <a:lnTo>
                    <a:pt x="32" y="126"/>
                  </a:lnTo>
                  <a:lnTo>
                    <a:pt x="26" y="120"/>
                  </a:lnTo>
                  <a:lnTo>
                    <a:pt x="23" y="118"/>
                  </a:lnTo>
                  <a:lnTo>
                    <a:pt x="0" y="118"/>
                  </a:lnTo>
                  <a:lnTo>
                    <a:pt x="0" y="128"/>
                  </a:lnTo>
                  <a:lnTo>
                    <a:pt x="21" y="128"/>
                  </a:lnTo>
                  <a:lnTo>
                    <a:pt x="29" y="136"/>
                  </a:lnTo>
                  <a:lnTo>
                    <a:pt x="36" y="135"/>
                  </a:lnTo>
                  <a:lnTo>
                    <a:pt x="52" y="116"/>
                  </a:lnTo>
                  <a:lnTo>
                    <a:pt x="62" y="126"/>
                  </a:lnTo>
                  <a:lnTo>
                    <a:pt x="68" y="120"/>
                  </a:lnTo>
                  <a:lnTo>
                    <a:pt x="54" y="106"/>
                  </a:lnTo>
                  <a:lnTo>
                    <a:pt x="47" y="107"/>
                  </a:lnTo>
                  <a:close/>
                  <a:moveTo>
                    <a:pt x="174" y="0"/>
                  </a:moveTo>
                  <a:lnTo>
                    <a:pt x="168" y="0"/>
                  </a:lnTo>
                  <a:lnTo>
                    <a:pt x="76" y="92"/>
                  </a:lnTo>
                  <a:lnTo>
                    <a:pt x="74" y="94"/>
                  </a:lnTo>
                  <a:lnTo>
                    <a:pt x="70" y="113"/>
                  </a:lnTo>
                  <a:lnTo>
                    <a:pt x="75" y="118"/>
                  </a:lnTo>
                  <a:lnTo>
                    <a:pt x="94" y="114"/>
                  </a:lnTo>
                  <a:lnTo>
                    <a:pt x="96" y="112"/>
                  </a:lnTo>
                  <a:lnTo>
                    <a:pt x="188" y="20"/>
                  </a:lnTo>
                  <a:lnTo>
                    <a:pt x="188" y="14"/>
                  </a:lnTo>
                  <a:lnTo>
                    <a:pt x="174" y="0"/>
                  </a:lnTo>
                  <a:close/>
                  <a:moveTo>
                    <a:pt x="90" y="105"/>
                  </a:moveTo>
                  <a:lnTo>
                    <a:pt x="80" y="107"/>
                  </a:lnTo>
                  <a:lnTo>
                    <a:pt x="83" y="98"/>
                  </a:lnTo>
                  <a:lnTo>
                    <a:pt x="88" y="93"/>
                  </a:lnTo>
                  <a:lnTo>
                    <a:pt x="95" y="100"/>
                  </a:lnTo>
                  <a:lnTo>
                    <a:pt x="90" y="105"/>
                  </a:lnTo>
                  <a:close/>
                  <a:moveTo>
                    <a:pt x="102" y="93"/>
                  </a:moveTo>
                  <a:lnTo>
                    <a:pt x="95" y="86"/>
                  </a:lnTo>
                  <a:lnTo>
                    <a:pt x="97" y="83"/>
                  </a:lnTo>
                  <a:lnTo>
                    <a:pt x="104" y="90"/>
                  </a:lnTo>
                  <a:lnTo>
                    <a:pt x="102" y="93"/>
                  </a:lnTo>
                  <a:close/>
                  <a:moveTo>
                    <a:pt x="111" y="85"/>
                  </a:moveTo>
                  <a:lnTo>
                    <a:pt x="103" y="77"/>
                  </a:lnTo>
                  <a:lnTo>
                    <a:pt x="106" y="74"/>
                  </a:lnTo>
                  <a:lnTo>
                    <a:pt x="114" y="82"/>
                  </a:lnTo>
                  <a:lnTo>
                    <a:pt x="111" y="85"/>
                  </a:lnTo>
                  <a:close/>
                  <a:moveTo>
                    <a:pt x="120" y="75"/>
                  </a:moveTo>
                  <a:lnTo>
                    <a:pt x="113" y="68"/>
                  </a:lnTo>
                  <a:lnTo>
                    <a:pt x="157" y="23"/>
                  </a:lnTo>
                  <a:lnTo>
                    <a:pt x="165" y="31"/>
                  </a:lnTo>
                  <a:lnTo>
                    <a:pt x="120" y="75"/>
                  </a:lnTo>
                  <a:close/>
                  <a:moveTo>
                    <a:pt x="171" y="24"/>
                  </a:moveTo>
                  <a:lnTo>
                    <a:pt x="164" y="17"/>
                  </a:lnTo>
                  <a:lnTo>
                    <a:pt x="171" y="9"/>
                  </a:lnTo>
                  <a:lnTo>
                    <a:pt x="179" y="17"/>
                  </a:lnTo>
                  <a:lnTo>
                    <a:pt x="171" y="2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grpSp>
        <p:nvGrpSpPr>
          <p:cNvPr id="21" name="그룹 11"/>
          <p:cNvGrpSpPr/>
          <p:nvPr/>
        </p:nvGrpSpPr>
        <p:grpSpPr>
          <a:xfrm>
            <a:off x="11174455" y="2864755"/>
            <a:ext cx="593660" cy="574311"/>
            <a:chOff x="1933576" y="1684338"/>
            <a:chExt cx="393700" cy="471488"/>
          </a:xfrm>
          <a:solidFill>
            <a:schemeClr val="bg1"/>
          </a:solidFill>
        </p:grpSpPr>
        <p:sp>
          <p:nvSpPr>
            <p:cNvPr id="22" name="Freeform 9"/>
            <p:cNvSpPr>
              <a:spLocks noEditPoints="1"/>
            </p:cNvSpPr>
            <p:nvPr/>
          </p:nvSpPr>
          <p:spPr bwMode="auto">
            <a:xfrm>
              <a:off x="1933576" y="1684338"/>
              <a:ext cx="323850" cy="471488"/>
            </a:xfrm>
            <a:custGeom>
              <a:avLst/>
              <a:gdLst>
                <a:gd name="T0" fmla="*/ 204 w 204"/>
                <a:gd name="T1" fmla="*/ 153 h 297"/>
                <a:gd name="T2" fmla="*/ 204 w 204"/>
                <a:gd name="T3" fmla="*/ 4 h 297"/>
                <a:gd name="T4" fmla="*/ 198 w 204"/>
                <a:gd name="T5" fmla="*/ 0 h 297"/>
                <a:gd name="T6" fmla="*/ 46 w 204"/>
                <a:gd name="T7" fmla="*/ 0 h 297"/>
                <a:gd name="T8" fmla="*/ 43 w 204"/>
                <a:gd name="T9" fmla="*/ 2 h 297"/>
                <a:gd name="T10" fmla="*/ 2 w 204"/>
                <a:gd name="T11" fmla="*/ 43 h 297"/>
                <a:gd name="T12" fmla="*/ 0 w 204"/>
                <a:gd name="T13" fmla="*/ 46 h 297"/>
                <a:gd name="T14" fmla="*/ 0 w 204"/>
                <a:gd name="T15" fmla="*/ 291 h 297"/>
                <a:gd name="T16" fmla="*/ 5 w 204"/>
                <a:gd name="T17" fmla="*/ 297 h 297"/>
                <a:gd name="T18" fmla="*/ 198 w 204"/>
                <a:gd name="T19" fmla="*/ 297 h 297"/>
                <a:gd name="T20" fmla="*/ 204 w 204"/>
                <a:gd name="T21" fmla="*/ 291 h 297"/>
                <a:gd name="T22" fmla="*/ 204 w 204"/>
                <a:gd name="T23" fmla="*/ 218 h 297"/>
                <a:gd name="T24" fmla="*/ 194 w 204"/>
                <a:gd name="T25" fmla="*/ 218 h 297"/>
                <a:gd name="T26" fmla="*/ 194 w 204"/>
                <a:gd name="T27" fmla="*/ 287 h 297"/>
                <a:gd name="T28" fmla="*/ 10 w 204"/>
                <a:gd name="T29" fmla="*/ 287 h 297"/>
                <a:gd name="T30" fmla="*/ 10 w 204"/>
                <a:gd name="T31" fmla="*/ 51 h 297"/>
                <a:gd name="T32" fmla="*/ 46 w 204"/>
                <a:gd name="T33" fmla="*/ 51 h 297"/>
                <a:gd name="T34" fmla="*/ 51 w 204"/>
                <a:gd name="T35" fmla="*/ 46 h 297"/>
                <a:gd name="T36" fmla="*/ 51 w 204"/>
                <a:gd name="T37" fmla="*/ 10 h 297"/>
                <a:gd name="T38" fmla="*/ 194 w 204"/>
                <a:gd name="T39" fmla="*/ 10 h 297"/>
                <a:gd name="T40" fmla="*/ 194 w 204"/>
                <a:gd name="T41" fmla="*/ 153 h 297"/>
                <a:gd name="T42" fmla="*/ 204 w 204"/>
                <a:gd name="T43" fmla="*/ 153 h 297"/>
                <a:gd name="T44" fmla="*/ 42 w 204"/>
                <a:gd name="T45" fmla="*/ 42 h 297"/>
                <a:gd name="T46" fmla="*/ 15 w 204"/>
                <a:gd name="T47" fmla="*/ 42 h 297"/>
                <a:gd name="T48" fmla="*/ 42 w 204"/>
                <a:gd name="T49" fmla="*/ 16 h 297"/>
                <a:gd name="T50" fmla="*/ 42 w 204"/>
                <a:gd name="T51" fmla="*/ 42 h 297"/>
                <a:gd name="T52" fmla="*/ 74 w 204"/>
                <a:gd name="T53" fmla="*/ 42 h 297"/>
                <a:gd name="T54" fmla="*/ 74 w 204"/>
                <a:gd name="T55" fmla="*/ 51 h 297"/>
                <a:gd name="T56" fmla="*/ 83 w 204"/>
                <a:gd name="T57" fmla="*/ 51 h 297"/>
                <a:gd name="T58" fmla="*/ 83 w 204"/>
                <a:gd name="T59" fmla="*/ 42 h 297"/>
                <a:gd name="T60" fmla="*/ 74 w 204"/>
                <a:gd name="T61" fmla="*/ 42 h 297"/>
                <a:gd name="T62" fmla="*/ 176 w 204"/>
                <a:gd name="T63" fmla="*/ 69 h 297"/>
                <a:gd name="T64" fmla="*/ 28 w 204"/>
                <a:gd name="T65" fmla="*/ 69 h 297"/>
                <a:gd name="T66" fmla="*/ 28 w 204"/>
                <a:gd name="T67" fmla="*/ 79 h 297"/>
                <a:gd name="T68" fmla="*/ 176 w 204"/>
                <a:gd name="T69" fmla="*/ 79 h 297"/>
                <a:gd name="T70" fmla="*/ 176 w 204"/>
                <a:gd name="T71" fmla="*/ 69 h 297"/>
                <a:gd name="T72" fmla="*/ 176 w 204"/>
                <a:gd name="T73" fmla="*/ 97 h 297"/>
                <a:gd name="T74" fmla="*/ 28 w 204"/>
                <a:gd name="T75" fmla="*/ 97 h 297"/>
                <a:gd name="T76" fmla="*/ 28 w 204"/>
                <a:gd name="T77" fmla="*/ 107 h 297"/>
                <a:gd name="T78" fmla="*/ 176 w 204"/>
                <a:gd name="T79" fmla="*/ 107 h 297"/>
                <a:gd name="T80" fmla="*/ 176 w 204"/>
                <a:gd name="T81" fmla="*/ 97 h 297"/>
                <a:gd name="T82" fmla="*/ 176 w 204"/>
                <a:gd name="T83" fmla="*/ 125 h 297"/>
                <a:gd name="T84" fmla="*/ 28 w 204"/>
                <a:gd name="T85" fmla="*/ 125 h 297"/>
                <a:gd name="T86" fmla="*/ 28 w 204"/>
                <a:gd name="T87" fmla="*/ 134 h 297"/>
                <a:gd name="T88" fmla="*/ 176 w 204"/>
                <a:gd name="T89" fmla="*/ 134 h 297"/>
                <a:gd name="T90" fmla="*/ 176 w 204"/>
                <a:gd name="T91" fmla="*/ 125 h 297"/>
                <a:gd name="T92" fmla="*/ 28 w 204"/>
                <a:gd name="T93" fmla="*/ 162 h 297"/>
                <a:gd name="T94" fmla="*/ 102 w 204"/>
                <a:gd name="T95" fmla="*/ 162 h 297"/>
                <a:gd name="T96" fmla="*/ 102 w 204"/>
                <a:gd name="T97" fmla="*/ 153 h 297"/>
                <a:gd name="T98" fmla="*/ 28 w 204"/>
                <a:gd name="T99" fmla="*/ 153 h 297"/>
                <a:gd name="T100" fmla="*/ 28 w 204"/>
                <a:gd name="T101" fmla="*/ 162 h 297"/>
                <a:gd name="T102" fmla="*/ 102 w 204"/>
                <a:gd name="T103" fmla="*/ 42 h 297"/>
                <a:gd name="T104" fmla="*/ 102 w 204"/>
                <a:gd name="T105" fmla="*/ 51 h 297"/>
                <a:gd name="T106" fmla="*/ 111 w 204"/>
                <a:gd name="T107" fmla="*/ 51 h 297"/>
                <a:gd name="T108" fmla="*/ 111 w 204"/>
                <a:gd name="T109" fmla="*/ 42 h 297"/>
                <a:gd name="T110" fmla="*/ 102 w 204"/>
                <a:gd name="T111" fmla="*/ 42 h 297"/>
                <a:gd name="T112" fmla="*/ 129 w 204"/>
                <a:gd name="T113" fmla="*/ 42 h 297"/>
                <a:gd name="T114" fmla="*/ 129 w 204"/>
                <a:gd name="T115" fmla="*/ 51 h 297"/>
                <a:gd name="T116" fmla="*/ 139 w 204"/>
                <a:gd name="T117" fmla="*/ 51 h 297"/>
                <a:gd name="T118" fmla="*/ 139 w 204"/>
                <a:gd name="T119" fmla="*/ 42 h 297"/>
                <a:gd name="T120" fmla="*/ 129 w 204"/>
                <a:gd name="T121" fmla="*/ 4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 h="297">
                  <a:moveTo>
                    <a:pt x="204" y="153"/>
                  </a:moveTo>
                  <a:lnTo>
                    <a:pt x="204" y="4"/>
                  </a:lnTo>
                  <a:lnTo>
                    <a:pt x="198" y="0"/>
                  </a:lnTo>
                  <a:lnTo>
                    <a:pt x="46" y="0"/>
                  </a:lnTo>
                  <a:lnTo>
                    <a:pt x="43" y="2"/>
                  </a:lnTo>
                  <a:lnTo>
                    <a:pt x="2" y="43"/>
                  </a:lnTo>
                  <a:lnTo>
                    <a:pt x="0" y="46"/>
                  </a:lnTo>
                  <a:lnTo>
                    <a:pt x="0" y="291"/>
                  </a:lnTo>
                  <a:lnTo>
                    <a:pt x="5" y="297"/>
                  </a:lnTo>
                  <a:lnTo>
                    <a:pt x="198" y="297"/>
                  </a:lnTo>
                  <a:lnTo>
                    <a:pt x="204" y="291"/>
                  </a:lnTo>
                  <a:lnTo>
                    <a:pt x="204" y="218"/>
                  </a:lnTo>
                  <a:lnTo>
                    <a:pt x="194" y="218"/>
                  </a:lnTo>
                  <a:lnTo>
                    <a:pt x="194" y="287"/>
                  </a:lnTo>
                  <a:lnTo>
                    <a:pt x="10" y="287"/>
                  </a:lnTo>
                  <a:lnTo>
                    <a:pt x="10" y="51"/>
                  </a:lnTo>
                  <a:lnTo>
                    <a:pt x="46" y="51"/>
                  </a:lnTo>
                  <a:lnTo>
                    <a:pt x="51" y="46"/>
                  </a:lnTo>
                  <a:lnTo>
                    <a:pt x="51" y="10"/>
                  </a:lnTo>
                  <a:lnTo>
                    <a:pt x="194" y="10"/>
                  </a:lnTo>
                  <a:lnTo>
                    <a:pt x="194" y="153"/>
                  </a:lnTo>
                  <a:lnTo>
                    <a:pt x="204" y="153"/>
                  </a:lnTo>
                  <a:close/>
                  <a:moveTo>
                    <a:pt x="42" y="42"/>
                  </a:moveTo>
                  <a:lnTo>
                    <a:pt x="15" y="42"/>
                  </a:lnTo>
                  <a:lnTo>
                    <a:pt x="42" y="16"/>
                  </a:lnTo>
                  <a:lnTo>
                    <a:pt x="42" y="42"/>
                  </a:lnTo>
                  <a:close/>
                  <a:moveTo>
                    <a:pt x="74" y="42"/>
                  </a:moveTo>
                  <a:lnTo>
                    <a:pt x="74" y="51"/>
                  </a:lnTo>
                  <a:lnTo>
                    <a:pt x="83" y="51"/>
                  </a:lnTo>
                  <a:lnTo>
                    <a:pt x="83" y="42"/>
                  </a:lnTo>
                  <a:lnTo>
                    <a:pt x="74" y="42"/>
                  </a:lnTo>
                  <a:close/>
                  <a:moveTo>
                    <a:pt x="176" y="69"/>
                  </a:moveTo>
                  <a:lnTo>
                    <a:pt x="28" y="69"/>
                  </a:lnTo>
                  <a:lnTo>
                    <a:pt x="28" y="79"/>
                  </a:lnTo>
                  <a:lnTo>
                    <a:pt x="176" y="79"/>
                  </a:lnTo>
                  <a:lnTo>
                    <a:pt x="176" y="69"/>
                  </a:lnTo>
                  <a:close/>
                  <a:moveTo>
                    <a:pt x="176" y="97"/>
                  </a:moveTo>
                  <a:lnTo>
                    <a:pt x="28" y="97"/>
                  </a:lnTo>
                  <a:lnTo>
                    <a:pt x="28" y="107"/>
                  </a:lnTo>
                  <a:lnTo>
                    <a:pt x="176" y="107"/>
                  </a:lnTo>
                  <a:lnTo>
                    <a:pt x="176" y="97"/>
                  </a:lnTo>
                  <a:close/>
                  <a:moveTo>
                    <a:pt x="176" y="125"/>
                  </a:moveTo>
                  <a:lnTo>
                    <a:pt x="28" y="125"/>
                  </a:lnTo>
                  <a:lnTo>
                    <a:pt x="28" y="134"/>
                  </a:lnTo>
                  <a:lnTo>
                    <a:pt x="176" y="134"/>
                  </a:lnTo>
                  <a:lnTo>
                    <a:pt x="176" y="125"/>
                  </a:lnTo>
                  <a:close/>
                  <a:moveTo>
                    <a:pt x="28" y="162"/>
                  </a:moveTo>
                  <a:lnTo>
                    <a:pt x="102" y="162"/>
                  </a:lnTo>
                  <a:lnTo>
                    <a:pt x="102" y="153"/>
                  </a:lnTo>
                  <a:lnTo>
                    <a:pt x="28" y="153"/>
                  </a:lnTo>
                  <a:lnTo>
                    <a:pt x="28" y="162"/>
                  </a:lnTo>
                  <a:close/>
                  <a:moveTo>
                    <a:pt x="102" y="42"/>
                  </a:moveTo>
                  <a:lnTo>
                    <a:pt x="102" y="51"/>
                  </a:lnTo>
                  <a:lnTo>
                    <a:pt x="111" y="51"/>
                  </a:lnTo>
                  <a:lnTo>
                    <a:pt x="111" y="42"/>
                  </a:lnTo>
                  <a:lnTo>
                    <a:pt x="102" y="42"/>
                  </a:lnTo>
                  <a:close/>
                  <a:moveTo>
                    <a:pt x="129" y="42"/>
                  </a:moveTo>
                  <a:lnTo>
                    <a:pt x="129" y="51"/>
                  </a:lnTo>
                  <a:lnTo>
                    <a:pt x="139" y="51"/>
                  </a:lnTo>
                  <a:lnTo>
                    <a:pt x="139" y="42"/>
                  </a:lnTo>
                  <a:lnTo>
                    <a:pt x="129" y="4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23" name="Freeform 10"/>
            <p:cNvSpPr>
              <a:spLocks noEditPoints="1"/>
            </p:cNvSpPr>
            <p:nvPr/>
          </p:nvSpPr>
          <p:spPr bwMode="auto">
            <a:xfrm>
              <a:off x="2028826" y="1900238"/>
              <a:ext cx="298450" cy="215900"/>
            </a:xfrm>
            <a:custGeom>
              <a:avLst/>
              <a:gdLst>
                <a:gd name="T0" fmla="*/ 47 w 188"/>
                <a:gd name="T1" fmla="*/ 107 h 136"/>
                <a:gd name="T2" fmla="*/ 32 w 188"/>
                <a:gd name="T3" fmla="*/ 126 h 136"/>
                <a:gd name="T4" fmla="*/ 26 w 188"/>
                <a:gd name="T5" fmla="*/ 120 h 136"/>
                <a:gd name="T6" fmla="*/ 23 w 188"/>
                <a:gd name="T7" fmla="*/ 118 h 136"/>
                <a:gd name="T8" fmla="*/ 0 w 188"/>
                <a:gd name="T9" fmla="*/ 118 h 136"/>
                <a:gd name="T10" fmla="*/ 0 w 188"/>
                <a:gd name="T11" fmla="*/ 128 h 136"/>
                <a:gd name="T12" fmla="*/ 21 w 188"/>
                <a:gd name="T13" fmla="*/ 128 h 136"/>
                <a:gd name="T14" fmla="*/ 29 w 188"/>
                <a:gd name="T15" fmla="*/ 136 h 136"/>
                <a:gd name="T16" fmla="*/ 36 w 188"/>
                <a:gd name="T17" fmla="*/ 135 h 136"/>
                <a:gd name="T18" fmla="*/ 52 w 188"/>
                <a:gd name="T19" fmla="*/ 116 h 136"/>
                <a:gd name="T20" fmla="*/ 62 w 188"/>
                <a:gd name="T21" fmla="*/ 126 h 136"/>
                <a:gd name="T22" fmla="*/ 68 w 188"/>
                <a:gd name="T23" fmla="*/ 120 h 136"/>
                <a:gd name="T24" fmla="*/ 54 w 188"/>
                <a:gd name="T25" fmla="*/ 106 h 136"/>
                <a:gd name="T26" fmla="*/ 47 w 188"/>
                <a:gd name="T27" fmla="*/ 107 h 136"/>
                <a:gd name="T28" fmla="*/ 174 w 188"/>
                <a:gd name="T29" fmla="*/ 0 h 136"/>
                <a:gd name="T30" fmla="*/ 168 w 188"/>
                <a:gd name="T31" fmla="*/ 0 h 136"/>
                <a:gd name="T32" fmla="*/ 76 w 188"/>
                <a:gd name="T33" fmla="*/ 92 h 136"/>
                <a:gd name="T34" fmla="*/ 74 w 188"/>
                <a:gd name="T35" fmla="*/ 94 h 136"/>
                <a:gd name="T36" fmla="*/ 70 w 188"/>
                <a:gd name="T37" fmla="*/ 113 h 136"/>
                <a:gd name="T38" fmla="*/ 75 w 188"/>
                <a:gd name="T39" fmla="*/ 118 h 136"/>
                <a:gd name="T40" fmla="*/ 94 w 188"/>
                <a:gd name="T41" fmla="*/ 114 h 136"/>
                <a:gd name="T42" fmla="*/ 96 w 188"/>
                <a:gd name="T43" fmla="*/ 112 h 136"/>
                <a:gd name="T44" fmla="*/ 188 w 188"/>
                <a:gd name="T45" fmla="*/ 20 h 136"/>
                <a:gd name="T46" fmla="*/ 188 w 188"/>
                <a:gd name="T47" fmla="*/ 14 h 136"/>
                <a:gd name="T48" fmla="*/ 174 w 188"/>
                <a:gd name="T49" fmla="*/ 0 h 136"/>
                <a:gd name="T50" fmla="*/ 90 w 188"/>
                <a:gd name="T51" fmla="*/ 105 h 136"/>
                <a:gd name="T52" fmla="*/ 80 w 188"/>
                <a:gd name="T53" fmla="*/ 107 h 136"/>
                <a:gd name="T54" fmla="*/ 83 w 188"/>
                <a:gd name="T55" fmla="*/ 98 h 136"/>
                <a:gd name="T56" fmla="*/ 88 w 188"/>
                <a:gd name="T57" fmla="*/ 93 h 136"/>
                <a:gd name="T58" fmla="*/ 95 w 188"/>
                <a:gd name="T59" fmla="*/ 100 h 136"/>
                <a:gd name="T60" fmla="*/ 90 w 188"/>
                <a:gd name="T61" fmla="*/ 105 h 136"/>
                <a:gd name="T62" fmla="*/ 102 w 188"/>
                <a:gd name="T63" fmla="*/ 93 h 136"/>
                <a:gd name="T64" fmla="*/ 95 w 188"/>
                <a:gd name="T65" fmla="*/ 86 h 136"/>
                <a:gd name="T66" fmla="*/ 97 w 188"/>
                <a:gd name="T67" fmla="*/ 83 h 136"/>
                <a:gd name="T68" fmla="*/ 104 w 188"/>
                <a:gd name="T69" fmla="*/ 90 h 136"/>
                <a:gd name="T70" fmla="*/ 102 w 188"/>
                <a:gd name="T71" fmla="*/ 93 h 136"/>
                <a:gd name="T72" fmla="*/ 111 w 188"/>
                <a:gd name="T73" fmla="*/ 85 h 136"/>
                <a:gd name="T74" fmla="*/ 103 w 188"/>
                <a:gd name="T75" fmla="*/ 77 h 136"/>
                <a:gd name="T76" fmla="*/ 106 w 188"/>
                <a:gd name="T77" fmla="*/ 74 h 136"/>
                <a:gd name="T78" fmla="*/ 114 w 188"/>
                <a:gd name="T79" fmla="*/ 82 h 136"/>
                <a:gd name="T80" fmla="*/ 111 w 188"/>
                <a:gd name="T81" fmla="*/ 85 h 136"/>
                <a:gd name="T82" fmla="*/ 120 w 188"/>
                <a:gd name="T83" fmla="*/ 75 h 136"/>
                <a:gd name="T84" fmla="*/ 113 w 188"/>
                <a:gd name="T85" fmla="*/ 68 h 136"/>
                <a:gd name="T86" fmla="*/ 157 w 188"/>
                <a:gd name="T87" fmla="*/ 23 h 136"/>
                <a:gd name="T88" fmla="*/ 165 w 188"/>
                <a:gd name="T89" fmla="*/ 31 h 136"/>
                <a:gd name="T90" fmla="*/ 120 w 188"/>
                <a:gd name="T91" fmla="*/ 75 h 136"/>
                <a:gd name="T92" fmla="*/ 171 w 188"/>
                <a:gd name="T93" fmla="*/ 24 h 136"/>
                <a:gd name="T94" fmla="*/ 164 w 188"/>
                <a:gd name="T95" fmla="*/ 17 h 136"/>
                <a:gd name="T96" fmla="*/ 171 w 188"/>
                <a:gd name="T97" fmla="*/ 9 h 136"/>
                <a:gd name="T98" fmla="*/ 179 w 188"/>
                <a:gd name="T99" fmla="*/ 17 h 136"/>
                <a:gd name="T100" fmla="*/ 171 w 188"/>
                <a:gd name="T101"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8" h="136">
                  <a:moveTo>
                    <a:pt x="47" y="107"/>
                  </a:moveTo>
                  <a:lnTo>
                    <a:pt x="32" y="126"/>
                  </a:lnTo>
                  <a:lnTo>
                    <a:pt x="26" y="120"/>
                  </a:lnTo>
                  <a:lnTo>
                    <a:pt x="23" y="118"/>
                  </a:lnTo>
                  <a:lnTo>
                    <a:pt x="0" y="118"/>
                  </a:lnTo>
                  <a:lnTo>
                    <a:pt x="0" y="128"/>
                  </a:lnTo>
                  <a:lnTo>
                    <a:pt x="21" y="128"/>
                  </a:lnTo>
                  <a:lnTo>
                    <a:pt x="29" y="136"/>
                  </a:lnTo>
                  <a:lnTo>
                    <a:pt x="36" y="135"/>
                  </a:lnTo>
                  <a:lnTo>
                    <a:pt x="52" y="116"/>
                  </a:lnTo>
                  <a:lnTo>
                    <a:pt x="62" y="126"/>
                  </a:lnTo>
                  <a:lnTo>
                    <a:pt x="68" y="120"/>
                  </a:lnTo>
                  <a:lnTo>
                    <a:pt x="54" y="106"/>
                  </a:lnTo>
                  <a:lnTo>
                    <a:pt x="47" y="107"/>
                  </a:lnTo>
                  <a:close/>
                  <a:moveTo>
                    <a:pt x="174" y="0"/>
                  </a:moveTo>
                  <a:lnTo>
                    <a:pt x="168" y="0"/>
                  </a:lnTo>
                  <a:lnTo>
                    <a:pt x="76" y="92"/>
                  </a:lnTo>
                  <a:lnTo>
                    <a:pt x="74" y="94"/>
                  </a:lnTo>
                  <a:lnTo>
                    <a:pt x="70" y="113"/>
                  </a:lnTo>
                  <a:lnTo>
                    <a:pt x="75" y="118"/>
                  </a:lnTo>
                  <a:lnTo>
                    <a:pt x="94" y="114"/>
                  </a:lnTo>
                  <a:lnTo>
                    <a:pt x="96" y="112"/>
                  </a:lnTo>
                  <a:lnTo>
                    <a:pt x="188" y="20"/>
                  </a:lnTo>
                  <a:lnTo>
                    <a:pt x="188" y="14"/>
                  </a:lnTo>
                  <a:lnTo>
                    <a:pt x="174" y="0"/>
                  </a:lnTo>
                  <a:close/>
                  <a:moveTo>
                    <a:pt x="90" y="105"/>
                  </a:moveTo>
                  <a:lnTo>
                    <a:pt x="80" y="107"/>
                  </a:lnTo>
                  <a:lnTo>
                    <a:pt x="83" y="98"/>
                  </a:lnTo>
                  <a:lnTo>
                    <a:pt x="88" y="93"/>
                  </a:lnTo>
                  <a:lnTo>
                    <a:pt x="95" y="100"/>
                  </a:lnTo>
                  <a:lnTo>
                    <a:pt x="90" y="105"/>
                  </a:lnTo>
                  <a:close/>
                  <a:moveTo>
                    <a:pt x="102" y="93"/>
                  </a:moveTo>
                  <a:lnTo>
                    <a:pt x="95" y="86"/>
                  </a:lnTo>
                  <a:lnTo>
                    <a:pt x="97" y="83"/>
                  </a:lnTo>
                  <a:lnTo>
                    <a:pt x="104" y="90"/>
                  </a:lnTo>
                  <a:lnTo>
                    <a:pt x="102" y="93"/>
                  </a:lnTo>
                  <a:close/>
                  <a:moveTo>
                    <a:pt x="111" y="85"/>
                  </a:moveTo>
                  <a:lnTo>
                    <a:pt x="103" y="77"/>
                  </a:lnTo>
                  <a:lnTo>
                    <a:pt x="106" y="74"/>
                  </a:lnTo>
                  <a:lnTo>
                    <a:pt x="114" y="82"/>
                  </a:lnTo>
                  <a:lnTo>
                    <a:pt x="111" y="85"/>
                  </a:lnTo>
                  <a:close/>
                  <a:moveTo>
                    <a:pt x="120" y="75"/>
                  </a:moveTo>
                  <a:lnTo>
                    <a:pt x="113" y="68"/>
                  </a:lnTo>
                  <a:lnTo>
                    <a:pt x="157" y="23"/>
                  </a:lnTo>
                  <a:lnTo>
                    <a:pt x="165" y="31"/>
                  </a:lnTo>
                  <a:lnTo>
                    <a:pt x="120" y="75"/>
                  </a:lnTo>
                  <a:close/>
                  <a:moveTo>
                    <a:pt x="171" y="24"/>
                  </a:moveTo>
                  <a:lnTo>
                    <a:pt x="164" y="17"/>
                  </a:lnTo>
                  <a:lnTo>
                    <a:pt x="171" y="9"/>
                  </a:lnTo>
                  <a:lnTo>
                    <a:pt x="179" y="17"/>
                  </a:lnTo>
                  <a:lnTo>
                    <a:pt x="171" y="2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grpSp>
        <p:nvGrpSpPr>
          <p:cNvPr id="24" name="그룹 11"/>
          <p:cNvGrpSpPr/>
          <p:nvPr/>
        </p:nvGrpSpPr>
        <p:grpSpPr>
          <a:xfrm>
            <a:off x="11181808" y="3676705"/>
            <a:ext cx="593660" cy="574311"/>
            <a:chOff x="1933576" y="1684338"/>
            <a:chExt cx="393700" cy="471488"/>
          </a:xfrm>
          <a:solidFill>
            <a:schemeClr val="bg1"/>
          </a:solidFill>
        </p:grpSpPr>
        <p:sp>
          <p:nvSpPr>
            <p:cNvPr id="25" name="Freeform 9"/>
            <p:cNvSpPr>
              <a:spLocks noEditPoints="1"/>
            </p:cNvSpPr>
            <p:nvPr/>
          </p:nvSpPr>
          <p:spPr bwMode="auto">
            <a:xfrm>
              <a:off x="1933576" y="1684338"/>
              <a:ext cx="323850" cy="471488"/>
            </a:xfrm>
            <a:custGeom>
              <a:avLst/>
              <a:gdLst>
                <a:gd name="T0" fmla="*/ 204 w 204"/>
                <a:gd name="T1" fmla="*/ 153 h 297"/>
                <a:gd name="T2" fmla="*/ 204 w 204"/>
                <a:gd name="T3" fmla="*/ 4 h 297"/>
                <a:gd name="T4" fmla="*/ 198 w 204"/>
                <a:gd name="T5" fmla="*/ 0 h 297"/>
                <a:gd name="T6" fmla="*/ 46 w 204"/>
                <a:gd name="T7" fmla="*/ 0 h 297"/>
                <a:gd name="T8" fmla="*/ 43 w 204"/>
                <a:gd name="T9" fmla="*/ 2 h 297"/>
                <a:gd name="T10" fmla="*/ 2 w 204"/>
                <a:gd name="T11" fmla="*/ 43 h 297"/>
                <a:gd name="T12" fmla="*/ 0 w 204"/>
                <a:gd name="T13" fmla="*/ 46 h 297"/>
                <a:gd name="T14" fmla="*/ 0 w 204"/>
                <a:gd name="T15" fmla="*/ 291 h 297"/>
                <a:gd name="T16" fmla="*/ 5 w 204"/>
                <a:gd name="T17" fmla="*/ 297 h 297"/>
                <a:gd name="T18" fmla="*/ 198 w 204"/>
                <a:gd name="T19" fmla="*/ 297 h 297"/>
                <a:gd name="T20" fmla="*/ 204 w 204"/>
                <a:gd name="T21" fmla="*/ 291 h 297"/>
                <a:gd name="T22" fmla="*/ 204 w 204"/>
                <a:gd name="T23" fmla="*/ 218 h 297"/>
                <a:gd name="T24" fmla="*/ 194 w 204"/>
                <a:gd name="T25" fmla="*/ 218 h 297"/>
                <a:gd name="T26" fmla="*/ 194 w 204"/>
                <a:gd name="T27" fmla="*/ 287 h 297"/>
                <a:gd name="T28" fmla="*/ 10 w 204"/>
                <a:gd name="T29" fmla="*/ 287 h 297"/>
                <a:gd name="T30" fmla="*/ 10 w 204"/>
                <a:gd name="T31" fmla="*/ 51 h 297"/>
                <a:gd name="T32" fmla="*/ 46 w 204"/>
                <a:gd name="T33" fmla="*/ 51 h 297"/>
                <a:gd name="T34" fmla="*/ 51 w 204"/>
                <a:gd name="T35" fmla="*/ 46 h 297"/>
                <a:gd name="T36" fmla="*/ 51 w 204"/>
                <a:gd name="T37" fmla="*/ 10 h 297"/>
                <a:gd name="T38" fmla="*/ 194 w 204"/>
                <a:gd name="T39" fmla="*/ 10 h 297"/>
                <a:gd name="T40" fmla="*/ 194 w 204"/>
                <a:gd name="T41" fmla="*/ 153 h 297"/>
                <a:gd name="T42" fmla="*/ 204 w 204"/>
                <a:gd name="T43" fmla="*/ 153 h 297"/>
                <a:gd name="T44" fmla="*/ 42 w 204"/>
                <a:gd name="T45" fmla="*/ 42 h 297"/>
                <a:gd name="T46" fmla="*/ 15 w 204"/>
                <a:gd name="T47" fmla="*/ 42 h 297"/>
                <a:gd name="T48" fmla="*/ 42 w 204"/>
                <a:gd name="T49" fmla="*/ 16 h 297"/>
                <a:gd name="T50" fmla="*/ 42 w 204"/>
                <a:gd name="T51" fmla="*/ 42 h 297"/>
                <a:gd name="T52" fmla="*/ 74 w 204"/>
                <a:gd name="T53" fmla="*/ 42 h 297"/>
                <a:gd name="T54" fmla="*/ 74 w 204"/>
                <a:gd name="T55" fmla="*/ 51 h 297"/>
                <a:gd name="T56" fmla="*/ 83 w 204"/>
                <a:gd name="T57" fmla="*/ 51 h 297"/>
                <a:gd name="T58" fmla="*/ 83 w 204"/>
                <a:gd name="T59" fmla="*/ 42 h 297"/>
                <a:gd name="T60" fmla="*/ 74 w 204"/>
                <a:gd name="T61" fmla="*/ 42 h 297"/>
                <a:gd name="T62" fmla="*/ 176 w 204"/>
                <a:gd name="T63" fmla="*/ 69 h 297"/>
                <a:gd name="T64" fmla="*/ 28 w 204"/>
                <a:gd name="T65" fmla="*/ 69 h 297"/>
                <a:gd name="T66" fmla="*/ 28 w 204"/>
                <a:gd name="T67" fmla="*/ 79 h 297"/>
                <a:gd name="T68" fmla="*/ 176 w 204"/>
                <a:gd name="T69" fmla="*/ 79 h 297"/>
                <a:gd name="T70" fmla="*/ 176 w 204"/>
                <a:gd name="T71" fmla="*/ 69 h 297"/>
                <a:gd name="T72" fmla="*/ 176 w 204"/>
                <a:gd name="T73" fmla="*/ 97 h 297"/>
                <a:gd name="T74" fmla="*/ 28 w 204"/>
                <a:gd name="T75" fmla="*/ 97 h 297"/>
                <a:gd name="T76" fmla="*/ 28 w 204"/>
                <a:gd name="T77" fmla="*/ 107 h 297"/>
                <a:gd name="T78" fmla="*/ 176 w 204"/>
                <a:gd name="T79" fmla="*/ 107 h 297"/>
                <a:gd name="T80" fmla="*/ 176 w 204"/>
                <a:gd name="T81" fmla="*/ 97 h 297"/>
                <a:gd name="T82" fmla="*/ 176 w 204"/>
                <a:gd name="T83" fmla="*/ 125 h 297"/>
                <a:gd name="T84" fmla="*/ 28 w 204"/>
                <a:gd name="T85" fmla="*/ 125 h 297"/>
                <a:gd name="T86" fmla="*/ 28 w 204"/>
                <a:gd name="T87" fmla="*/ 134 h 297"/>
                <a:gd name="T88" fmla="*/ 176 w 204"/>
                <a:gd name="T89" fmla="*/ 134 h 297"/>
                <a:gd name="T90" fmla="*/ 176 w 204"/>
                <a:gd name="T91" fmla="*/ 125 h 297"/>
                <a:gd name="T92" fmla="*/ 28 w 204"/>
                <a:gd name="T93" fmla="*/ 162 h 297"/>
                <a:gd name="T94" fmla="*/ 102 w 204"/>
                <a:gd name="T95" fmla="*/ 162 h 297"/>
                <a:gd name="T96" fmla="*/ 102 w 204"/>
                <a:gd name="T97" fmla="*/ 153 h 297"/>
                <a:gd name="T98" fmla="*/ 28 w 204"/>
                <a:gd name="T99" fmla="*/ 153 h 297"/>
                <a:gd name="T100" fmla="*/ 28 w 204"/>
                <a:gd name="T101" fmla="*/ 162 h 297"/>
                <a:gd name="T102" fmla="*/ 102 w 204"/>
                <a:gd name="T103" fmla="*/ 42 h 297"/>
                <a:gd name="T104" fmla="*/ 102 w 204"/>
                <a:gd name="T105" fmla="*/ 51 h 297"/>
                <a:gd name="T106" fmla="*/ 111 w 204"/>
                <a:gd name="T107" fmla="*/ 51 h 297"/>
                <a:gd name="T108" fmla="*/ 111 w 204"/>
                <a:gd name="T109" fmla="*/ 42 h 297"/>
                <a:gd name="T110" fmla="*/ 102 w 204"/>
                <a:gd name="T111" fmla="*/ 42 h 297"/>
                <a:gd name="T112" fmla="*/ 129 w 204"/>
                <a:gd name="T113" fmla="*/ 42 h 297"/>
                <a:gd name="T114" fmla="*/ 129 w 204"/>
                <a:gd name="T115" fmla="*/ 51 h 297"/>
                <a:gd name="T116" fmla="*/ 139 w 204"/>
                <a:gd name="T117" fmla="*/ 51 h 297"/>
                <a:gd name="T118" fmla="*/ 139 w 204"/>
                <a:gd name="T119" fmla="*/ 42 h 297"/>
                <a:gd name="T120" fmla="*/ 129 w 204"/>
                <a:gd name="T121" fmla="*/ 4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 h="297">
                  <a:moveTo>
                    <a:pt x="204" y="153"/>
                  </a:moveTo>
                  <a:lnTo>
                    <a:pt x="204" y="4"/>
                  </a:lnTo>
                  <a:lnTo>
                    <a:pt x="198" y="0"/>
                  </a:lnTo>
                  <a:lnTo>
                    <a:pt x="46" y="0"/>
                  </a:lnTo>
                  <a:lnTo>
                    <a:pt x="43" y="2"/>
                  </a:lnTo>
                  <a:lnTo>
                    <a:pt x="2" y="43"/>
                  </a:lnTo>
                  <a:lnTo>
                    <a:pt x="0" y="46"/>
                  </a:lnTo>
                  <a:lnTo>
                    <a:pt x="0" y="291"/>
                  </a:lnTo>
                  <a:lnTo>
                    <a:pt x="5" y="297"/>
                  </a:lnTo>
                  <a:lnTo>
                    <a:pt x="198" y="297"/>
                  </a:lnTo>
                  <a:lnTo>
                    <a:pt x="204" y="291"/>
                  </a:lnTo>
                  <a:lnTo>
                    <a:pt x="204" y="218"/>
                  </a:lnTo>
                  <a:lnTo>
                    <a:pt x="194" y="218"/>
                  </a:lnTo>
                  <a:lnTo>
                    <a:pt x="194" y="287"/>
                  </a:lnTo>
                  <a:lnTo>
                    <a:pt x="10" y="287"/>
                  </a:lnTo>
                  <a:lnTo>
                    <a:pt x="10" y="51"/>
                  </a:lnTo>
                  <a:lnTo>
                    <a:pt x="46" y="51"/>
                  </a:lnTo>
                  <a:lnTo>
                    <a:pt x="51" y="46"/>
                  </a:lnTo>
                  <a:lnTo>
                    <a:pt x="51" y="10"/>
                  </a:lnTo>
                  <a:lnTo>
                    <a:pt x="194" y="10"/>
                  </a:lnTo>
                  <a:lnTo>
                    <a:pt x="194" y="153"/>
                  </a:lnTo>
                  <a:lnTo>
                    <a:pt x="204" y="153"/>
                  </a:lnTo>
                  <a:close/>
                  <a:moveTo>
                    <a:pt x="42" y="42"/>
                  </a:moveTo>
                  <a:lnTo>
                    <a:pt x="15" y="42"/>
                  </a:lnTo>
                  <a:lnTo>
                    <a:pt x="42" y="16"/>
                  </a:lnTo>
                  <a:lnTo>
                    <a:pt x="42" y="42"/>
                  </a:lnTo>
                  <a:close/>
                  <a:moveTo>
                    <a:pt x="74" y="42"/>
                  </a:moveTo>
                  <a:lnTo>
                    <a:pt x="74" y="51"/>
                  </a:lnTo>
                  <a:lnTo>
                    <a:pt x="83" y="51"/>
                  </a:lnTo>
                  <a:lnTo>
                    <a:pt x="83" y="42"/>
                  </a:lnTo>
                  <a:lnTo>
                    <a:pt x="74" y="42"/>
                  </a:lnTo>
                  <a:close/>
                  <a:moveTo>
                    <a:pt x="176" y="69"/>
                  </a:moveTo>
                  <a:lnTo>
                    <a:pt x="28" y="69"/>
                  </a:lnTo>
                  <a:lnTo>
                    <a:pt x="28" y="79"/>
                  </a:lnTo>
                  <a:lnTo>
                    <a:pt x="176" y="79"/>
                  </a:lnTo>
                  <a:lnTo>
                    <a:pt x="176" y="69"/>
                  </a:lnTo>
                  <a:close/>
                  <a:moveTo>
                    <a:pt x="176" y="97"/>
                  </a:moveTo>
                  <a:lnTo>
                    <a:pt x="28" y="97"/>
                  </a:lnTo>
                  <a:lnTo>
                    <a:pt x="28" y="107"/>
                  </a:lnTo>
                  <a:lnTo>
                    <a:pt x="176" y="107"/>
                  </a:lnTo>
                  <a:lnTo>
                    <a:pt x="176" y="97"/>
                  </a:lnTo>
                  <a:close/>
                  <a:moveTo>
                    <a:pt x="176" y="125"/>
                  </a:moveTo>
                  <a:lnTo>
                    <a:pt x="28" y="125"/>
                  </a:lnTo>
                  <a:lnTo>
                    <a:pt x="28" y="134"/>
                  </a:lnTo>
                  <a:lnTo>
                    <a:pt x="176" y="134"/>
                  </a:lnTo>
                  <a:lnTo>
                    <a:pt x="176" y="125"/>
                  </a:lnTo>
                  <a:close/>
                  <a:moveTo>
                    <a:pt x="28" y="162"/>
                  </a:moveTo>
                  <a:lnTo>
                    <a:pt x="102" y="162"/>
                  </a:lnTo>
                  <a:lnTo>
                    <a:pt x="102" y="153"/>
                  </a:lnTo>
                  <a:lnTo>
                    <a:pt x="28" y="153"/>
                  </a:lnTo>
                  <a:lnTo>
                    <a:pt x="28" y="162"/>
                  </a:lnTo>
                  <a:close/>
                  <a:moveTo>
                    <a:pt x="102" y="42"/>
                  </a:moveTo>
                  <a:lnTo>
                    <a:pt x="102" y="51"/>
                  </a:lnTo>
                  <a:lnTo>
                    <a:pt x="111" y="51"/>
                  </a:lnTo>
                  <a:lnTo>
                    <a:pt x="111" y="42"/>
                  </a:lnTo>
                  <a:lnTo>
                    <a:pt x="102" y="42"/>
                  </a:lnTo>
                  <a:close/>
                  <a:moveTo>
                    <a:pt x="129" y="42"/>
                  </a:moveTo>
                  <a:lnTo>
                    <a:pt x="129" y="51"/>
                  </a:lnTo>
                  <a:lnTo>
                    <a:pt x="139" y="51"/>
                  </a:lnTo>
                  <a:lnTo>
                    <a:pt x="139" y="42"/>
                  </a:lnTo>
                  <a:lnTo>
                    <a:pt x="129" y="4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26" name="Freeform 10"/>
            <p:cNvSpPr>
              <a:spLocks noEditPoints="1"/>
            </p:cNvSpPr>
            <p:nvPr/>
          </p:nvSpPr>
          <p:spPr bwMode="auto">
            <a:xfrm>
              <a:off x="2028826" y="1900238"/>
              <a:ext cx="298450" cy="215900"/>
            </a:xfrm>
            <a:custGeom>
              <a:avLst/>
              <a:gdLst>
                <a:gd name="T0" fmla="*/ 47 w 188"/>
                <a:gd name="T1" fmla="*/ 107 h 136"/>
                <a:gd name="T2" fmla="*/ 32 w 188"/>
                <a:gd name="T3" fmla="*/ 126 h 136"/>
                <a:gd name="T4" fmla="*/ 26 w 188"/>
                <a:gd name="T5" fmla="*/ 120 h 136"/>
                <a:gd name="T6" fmla="*/ 23 w 188"/>
                <a:gd name="T7" fmla="*/ 118 h 136"/>
                <a:gd name="T8" fmla="*/ 0 w 188"/>
                <a:gd name="T9" fmla="*/ 118 h 136"/>
                <a:gd name="T10" fmla="*/ 0 w 188"/>
                <a:gd name="T11" fmla="*/ 128 h 136"/>
                <a:gd name="T12" fmla="*/ 21 w 188"/>
                <a:gd name="T13" fmla="*/ 128 h 136"/>
                <a:gd name="T14" fmla="*/ 29 w 188"/>
                <a:gd name="T15" fmla="*/ 136 h 136"/>
                <a:gd name="T16" fmla="*/ 36 w 188"/>
                <a:gd name="T17" fmla="*/ 135 h 136"/>
                <a:gd name="T18" fmla="*/ 52 w 188"/>
                <a:gd name="T19" fmla="*/ 116 h 136"/>
                <a:gd name="T20" fmla="*/ 62 w 188"/>
                <a:gd name="T21" fmla="*/ 126 h 136"/>
                <a:gd name="T22" fmla="*/ 68 w 188"/>
                <a:gd name="T23" fmla="*/ 120 h 136"/>
                <a:gd name="T24" fmla="*/ 54 w 188"/>
                <a:gd name="T25" fmla="*/ 106 h 136"/>
                <a:gd name="T26" fmla="*/ 47 w 188"/>
                <a:gd name="T27" fmla="*/ 107 h 136"/>
                <a:gd name="T28" fmla="*/ 174 w 188"/>
                <a:gd name="T29" fmla="*/ 0 h 136"/>
                <a:gd name="T30" fmla="*/ 168 w 188"/>
                <a:gd name="T31" fmla="*/ 0 h 136"/>
                <a:gd name="T32" fmla="*/ 76 w 188"/>
                <a:gd name="T33" fmla="*/ 92 h 136"/>
                <a:gd name="T34" fmla="*/ 74 w 188"/>
                <a:gd name="T35" fmla="*/ 94 h 136"/>
                <a:gd name="T36" fmla="*/ 70 w 188"/>
                <a:gd name="T37" fmla="*/ 113 h 136"/>
                <a:gd name="T38" fmla="*/ 75 w 188"/>
                <a:gd name="T39" fmla="*/ 118 h 136"/>
                <a:gd name="T40" fmla="*/ 94 w 188"/>
                <a:gd name="T41" fmla="*/ 114 h 136"/>
                <a:gd name="T42" fmla="*/ 96 w 188"/>
                <a:gd name="T43" fmla="*/ 112 h 136"/>
                <a:gd name="T44" fmla="*/ 188 w 188"/>
                <a:gd name="T45" fmla="*/ 20 h 136"/>
                <a:gd name="T46" fmla="*/ 188 w 188"/>
                <a:gd name="T47" fmla="*/ 14 h 136"/>
                <a:gd name="T48" fmla="*/ 174 w 188"/>
                <a:gd name="T49" fmla="*/ 0 h 136"/>
                <a:gd name="T50" fmla="*/ 90 w 188"/>
                <a:gd name="T51" fmla="*/ 105 h 136"/>
                <a:gd name="T52" fmla="*/ 80 w 188"/>
                <a:gd name="T53" fmla="*/ 107 h 136"/>
                <a:gd name="T54" fmla="*/ 83 w 188"/>
                <a:gd name="T55" fmla="*/ 98 h 136"/>
                <a:gd name="T56" fmla="*/ 88 w 188"/>
                <a:gd name="T57" fmla="*/ 93 h 136"/>
                <a:gd name="T58" fmla="*/ 95 w 188"/>
                <a:gd name="T59" fmla="*/ 100 h 136"/>
                <a:gd name="T60" fmla="*/ 90 w 188"/>
                <a:gd name="T61" fmla="*/ 105 h 136"/>
                <a:gd name="T62" fmla="*/ 102 w 188"/>
                <a:gd name="T63" fmla="*/ 93 h 136"/>
                <a:gd name="T64" fmla="*/ 95 w 188"/>
                <a:gd name="T65" fmla="*/ 86 h 136"/>
                <a:gd name="T66" fmla="*/ 97 w 188"/>
                <a:gd name="T67" fmla="*/ 83 h 136"/>
                <a:gd name="T68" fmla="*/ 104 w 188"/>
                <a:gd name="T69" fmla="*/ 90 h 136"/>
                <a:gd name="T70" fmla="*/ 102 w 188"/>
                <a:gd name="T71" fmla="*/ 93 h 136"/>
                <a:gd name="T72" fmla="*/ 111 w 188"/>
                <a:gd name="T73" fmla="*/ 85 h 136"/>
                <a:gd name="T74" fmla="*/ 103 w 188"/>
                <a:gd name="T75" fmla="*/ 77 h 136"/>
                <a:gd name="T76" fmla="*/ 106 w 188"/>
                <a:gd name="T77" fmla="*/ 74 h 136"/>
                <a:gd name="T78" fmla="*/ 114 w 188"/>
                <a:gd name="T79" fmla="*/ 82 h 136"/>
                <a:gd name="T80" fmla="*/ 111 w 188"/>
                <a:gd name="T81" fmla="*/ 85 h 136"/>
                <a:gd name="T82" fmla="*/ 120 w 188"/>
                <a:gd name="T83" fmla="*/ 75 h 136"/>
                <a:gd name="T84" fmla="*/ 113 w 188"/>
                <a:gd name="T85" fmla="*/ 68 h 136"/>
                <a:gd name="T86" fmla="*/ 157 w 188"/>
                <a:gd name="T87" fmla="*/ 23 h 136"/>
                <a:gd name="T88" fmla="*/ 165 w 188"/>
                <a:gd name="T89" fmla="*/ 31 h 136"/>
                <a:gd name="T90" fmla="*/ 120 w 188"/>
                <a:gd name="T91" fmla="*/ 75 h 136"/>
                <a:gd name="T92" fmla="*/ 171 w 188"/>
                <a:gd name="T93" fmla="*/ 24 h 136"/>
                <a:gd name="T94" fmla="*/ 164 w 188"/>
                <a:gd name="T95" fmla="*/ 17 h 136"/>
                <a:gd name="T96" fmla="*/ 171 w 188"/>
                <a:gd name="T97" fmla="*/ 9 h 136"/>
                <a:gd name="T98" fmla="*/ 179 w 188"/>
                <a:gd name="T99" fmla="*/ 17 h 136"/>
                <a:gd name="T100" fmla="*/ 171 w 188"/>
                <a:gd name="T101"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8" h="136">
                  <a:moveTo>
                    <a:pt x="47" y="107"/>
                  </a:moveTo>
                  <a:lnTo>
                    <a:pt x="32" y="126"/>
                  </a:lnTo>
                  <a:lnTo>
                    <a:pt x="26" y="120"/>
                  </a:lnTo>
                  <a:lnTo>
                    <a:pt x="23" y="118"/>
                  </a:lnTo>
                  <a:lnTo>
                    <a:pt x="0" y="118"/>
                  </a:lnTo>
                  <a:lnTo>
                    <a:pt x="0" y="128"/>
                  </a:lnTo>
                  <a:lnTo>
                    <a:pt x="21" y="128"/>
                  </a:lnTo>
                  <a:lnTo>
                    <a:pt x="29" y="136"/>
                  </a:lnTo>
                  <a:lnTo>
                    <a:pt x="36" y="135"/>
                  </a:lnTo>
                  <a:lnTo>
                    <a:pt x="52" y="116"/>
                  </a:lnTo>
                  <a:lnTo>
                    <a:pt x="62" y="126"/>
                  </a:lnTo>
                  <a:lnTo>
                    <a:pt x="68" y="120"/>
                  </a:lnTo>
                  <a:lnTo>
                    <a:pt x="54" y="106"/>
                  </a:lnTo>
                  <a:lnTo>
                    <a:pt x="47" y="107"/>
                  </a:lnTo>
                  <a:close/>
                  <a:moveTo>
                    <a:pt x="174" y="0"/>
                  </a:moveTo>
                  <a:lnTo>
                    <a:pt x="168" y="0"/>
                  </a:lnTo>
                  <a:lnTo>
                    <a:pt x="76" y="92"/>
                  </a:lnTo>
                  <a:lnTo>
                    <a:pt x="74" y="94"/>
                  </a:lnTo>
                  <a:lnTo>
                    <a:pt x="70" y="113"/>
                  </a:lnTo>
                  <a:lnTo>
                    <a:pt x="75" y="118"/>
                  </a:lnTo>
                  <a:lnTo>
                    <a:pt x="94" y="114"/>
                  </a:lnTo>
                  <a:lnTo>
                    <a:pt x="96" y="112"/>
                  </a:lnTo>
                  <a:lnTo>
                    <a:pt x="188" y="20"/>
                  </a:lnTo>
                  <a:lnTo>
                    <a:pt x="188" y="14"/>
                  </a:lnTo>
                  <a:lnTo>
                    <a:pt x="174" y="0"/>
                  </a:lnTo>
                  <a:close/>
                  <a:moveTo>
                    <a:pt x="90" y="105"/>
                  </a:moveTo>
                  <a:lnTo>
                    <a:pt x="80" y="107"/>
                  </a:lnTo>
                  <a:lnTo>
                    <a:pt x="83" y="98"/>
                  </a:lnTo>
                  <a:lnTo>
                    <a:pt x="88" y="93"/>
                  </a:lnTo>
                  <a:lnTo>
                    <a:pt x="95" y="100"/>
                  </a:lnTo>
                  <a:lnTo>
                    <a:pt x="90" y="105"/>
                  </a:lnTo>
                  <a:close/>
                  <a:moveTo>
                    <a:pt x="102" y="93"/>
                  </a:moveTo>
                  <a:lnTo>
                    <a:pt x="95" y="86"/>
                  </a:lnTo>
                  <a:lnTo>
                    <a:pt x="97" y="83"/>
                  </a:lnTo>
                  <a:lnTo>
                    <a:pt x="104" y="90"/>
                  </a:lnTo>
                  <a:lnTo>
                    <a:pt x="102" y="93"/>
                  </a:lnTo>
                  <a:close/>
                  <a:moveTo>
                    <a:pt x="111" y="85"/>
                  </a:moveTo>
                  <a:lnTo>
                    <a:pt x="103" y="77"/>
                  </a:lnTo>
                  <a:lnTo>
                    <a:pt x="106" y="74"/>
                  </a:lnTo>
                  <a:lnTo>
                    <a:pt x="114" y="82"/>
                  </a:lnTo>
                  <a:lnTo>
                    <a:pt x="111" y="85"/>
                  </a:lnTo>
                  <a:close/>
                  <a:moveTo>
                    <a:pt x="120" y="75"/>
                  </a:moveTo>
                  <a:lnTo>
                    <a:pt x="113" y="68"/>
                  </a:lnTo>
                  <a:lnTo>
                    <a:pt x="157" y="23"/>
                  </a:lnTo>
                  <a:lnTo>
                    <a:pt x="165" y="31"/>
                  </a:lnTo>
                  <a:lnTo>
                    <a:pt x="120" y="75"/>
                  </a:lnTo>
                  <a:close/>
                  <a:moveTo>
                    <a:pt x="171" y="24"/>
                  </a:moveTo>
                  <a:lnTo>
                    <a:pt x="164" y="17"/>
                  </a:lnTo>
                  <a:lnTo>
                    <a:pt x="171" y="9"/>
                  </a:lnTo>
                  <a:lnTo>
                    <a:pt x="179" y="17"/>
                  </a:lnTo>
                  <a:lnTo>
                    <a:pt x="171" y="2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sp>
        <p:nvSpPr>
          <p:cNvPr id="2" name="Прямоугольник 1"/>
          <p:cNvSpPr/>
          <p:nvPr/>
        </p:nvSpPr>
        <p:spPr>
          <a:xfrm>
            <a:off x="1411479" y="5432028"/>
            <a:ext cx="9913956" cy="830997"/>
          </a:xfrm>
          <a:prstGeom prst="rect">
            <a:avLst/>
          </a:prstGeom>
        </p:spPr>
        <p:txBody>
          <a:bodyPr wrap="square">
            <a:spAutoFit/>
          </a:bodyPr>
          <a:lstStyle/>
          <a:p>
            <a:r>
              <a:rPr lang="ru-RU" sz="1600" b="1" dirty="0"/>
              <a:t>“</a:t>
            </a:r>
            <a:r>
              <a:rPr lang="ru-RU" sz="1600" b="1" dirty="0" err="1"/>
              <a:t>Ўзбекистон</a:t>
            </a:r>
            <a:r>
              <a:rPr lang="ru-RU" sz="1600" b="1" dirty="0"/>
              <a:t> — 2030” </a:t>
            </a:r>
            <a:r>
              <a:rPr lang="ru-RU" sz="1600" b="1" dirty="0" err="1"/>
              <a:t>стратегиясининг</a:t>
            </a:r>
            <a:r>
              <a:rPr lang="ru-RU" sz="1600" b="1" dirty="0"/>
              <a:t>  89 </a:t>
            </a:r>
            <a:r>
              <a:rPr lang="ru-RU" sz="1600" b="1" dirty="0" err="1"/>
              <a:t>мақсадида</a:t>
            </a:r>
            <a:r>
              <a:rPr lang="ru-RU" sz="1600" b="1" dirty="0"/>
              <a:t> </a:t>
            </a:r>
            <a:r>
              <a:rPr lang="ru-RU" sz="1600" b="1" dirty="0" err="1"/>
              <a:t>коррупциявий</a:t>
            </a:r>
            <a:r>
              <a:rPr lang="ru-RU" sz="1600" b="1" dirty="0"/>
              <a:t> </a:t>
            </a:r>
            <a:r>
              <a:rPr lang="ru-RU" sz="1600" b="1" dirty="0" err="1"/>
              <a:t>омилларни</a:t>
            </a:r>
            <a:r>
              <a:rPr lang="ru-RU" sz="1600" b="1" dirty="0"/>
              <a:t> </a:t>
            </a:r>
            <a:r>
              <a:rPr lang="ru-RU" sz="1600" b="1" dirty="0" err="1"/>
              <a:t>бартараф</a:t>
            </a:r>
            <a:r>
              <a:rPr lang="ru-RU" sz="1600" b="1" dirty="0"/>
              <a:t> </a:t>
            </a:r>
            <a:r>
              <a:rPr lang="ru-RU" sz="1600" b="1" dirty="0" err="1"/>
              <a:t>этиш</a:t>
            </a:r>
            <a:r>
              <a:rPr lang="ru-RU" sz="1600" b="1" dirty="0"/>
              <a:t> </a:t>
            </a:r>
            <a:r>
              <a:rPr lang="ru-RU" sz="1600" b="1" dirty="0" err="1"/>
              <a:t>тизимининг</a:t>
            </a:r>
            <a:r>
              <a:rPr lang="ru-RU" sz="1600" b="1" dirty="0"/>
              <a:t> </a:t>
            </a:r>
            <a:r>
              <a:rPr lang="ru-RU" sz="1600" b="1" dirty="0" err="1"/>
              <a:t>самарадорлигини</a:t>
            </a:r>
            <a:r>
              <a:rPr lang="ru-RU" sz="1600" b="1" dirty="0"/>
              <a:t> </a:t>
            </a:r>
            <a:r>
              <a:rPr lang="ru-RU" sz="1600" b="1" dirty="0" err="1"/>
              <a:t>ошириш</a:t>
            </a:r>
            <a:r>
              <a:rPr lang="ru-RU" sz="1600" b="1" dirty="0"/>
              <a:t>, </a:t>
            </a:r>
            <a:r>
              <a:rPr lang="ru-RU" sz="1600" b="1" dirty="0" err="1"/>
              <a:t>жамиятда</a:t>
            </a:r>
            <a:r>
              <a:rPr lang="ru-RU" sz="1600" b="1" dirty="0"/>
              <a:t> </a:t>
            </a:r>
            <a:r>
              <a:rPr lang="ru-RU" sz="1600" b="1" dirty="0" err="1"/>
              <a:t>коррупцияга</a:t>
            </a:r>
            <a:r>
              <a:rPr lang="ru-RU" sz="1600" b="1" dirty="0"/>
              <a:t> </a:t>
            </a:r>
            <a:r>
              <a:rPr lang="ru-RU" sz="1600" b="1" dirty="0" err="1"/>
              <a:t>нисбатан</a:t>
            </a:r>
            <a:r>
              <a:rPr lang="ru-RU" sz="1600" b="1" dirty="0"/>
              <a:t> </a:t>
            </a:r>
            <a:r>
              <a:rPr lang="ru-RU" sz="1600" b="1" dirty="0" err="1"/>
              <a:t>муросасиз</a:t>
            </a:r>
            <a:r>
              <a:rPr lang="ru-RU" sz="1600" b="1" dirty="0"/>
              <a:t> </a:t>
            </a:r>
            <a:r>
              <a:rPr lang="ru-RU" sz="1600" b="1" dirty="0" err="1"/>
              <a:t>муносабатни</a:t>
            </a:r>
            <a:r>
              <a:rPr lang="ru-RU" sz="1600" b="1" dirty="0"/>
              <a:t> </a:t>
            </a:r>
            <a:r>
              <a:rPr lang="ru-RU" sz="1600" b="1" dirty="0" err="1"/>
              <a:t>шакллантириш</a:t>
            </a:r>
            <a:r>
              <a:rPr lang="ru-RU" sz="1600" b="1" dirty="0"/>
              <a:t> </a:t>
            </a:r>
            <a:r>
              <a:rPr lang="ru-RU" sz="1600" b="1" dirty="0" err="1"/>
              <a:t>ишларини</a:t>
            </a:r>
            <a:r>
              <a:rPr lang="ru-RU" sz="1600" b="1" dirty="0"/>
              <a:t> </a:t>
            </a:r>
            <a:r>
              <a:rPr lang="ru-RU" sz="1600" b="1" dirty="0" err="1"/>
              <a:t>жадал</a:t>
            </a:r>
            <a:r>
              <a:rPr lang="ru-RU" sz="1600" b="1" dirty="0"/>
              <a:t> </a:t>
            </a:r>
            <a:r>
              <a:rPr lang="ru-RU" sz="1600" b="1" dirty="0" err="1"/>
              <a:t>давом</a:t>
            </a:r>
            <a:r>
              <a:rPr lang="ru-RU" sz="1600" b="1" dirty="0"/>
              <a:t> </a:t>
            </a:r>
            <a:r>
              <a:rPr lang="ru-RU" sz="1600" b="1" dirty="0" err="1"/>
              <a:t>эттириш</a:t>
            </a:r>
            <a:r>
              <a:rPr lang="ru-RU" sz="1600" b="1" dirty="0"/>
              <a:t>  </a:t>
            </a:r>
            <a:r>
              <a:rPr lang="ru-RU" sz="1600" b="1" dirty="0" err="1"/>
              <a:t>бўйича</a:t>
            </a:r>
            <a:r>
              <a:rPr lang="ru-RU" sz="1600" b="1" dirty="0"/>
              <a:t> </a:t>
            </a:r>
            <a:r>
              <a:rPr lang="ru-RU" sz="1600" b="1" dirty="0" err="1"/>
              <a:t>вазифалар</a:t>
            </a:r>
            <a:r>
              <a:rPr lang="ru-RU" sz="1600" b="1" dirty="0"/>
              <a:t> </a:t>
            </a:r>
            <a:r>
              <a:rPr lang="ru-RU" sz="1600" b="1" dirty="0" err="1"/>
              <a:t>белгиланган</a:t>
            </a:r>
            <a:r>
              <a:rPr lang="ru-RU" sz="1600" dirty="0"/>
              <a:t>.</a:t>
            </a:r>
          </a:p>
        </p:txBody>
      </p:sp>
      <p:pic>
        <p:nvPicPr>
          <p:cNvPr id="28" name="그림 20"/>
          <p:cNvPicPr>
            <a:picLocks noChangeAspect="1"/>
          </p:cNvPicPr>
          <p:nvPr/>
        </p:nvPicPr>
        <p:blipFill>
          <a:blip r:embed="rId4"/>
          <a:stretch>
            <a:fillRect/>
          </a:stretch>
        </p:blipFill>
        <p:spPr>
          <a:xfrm>
            <a:off x="824210" y="5634360"/>
            <a:ext cx="606533" cy="596589"/>
          </a:xfrm>
          <a:prstGeom prst="rect">
            <a:avLst/>
          </a:prstGeom>
        </p:spPr>
      </p:pic>
    </p:spTree>
    <p:extLst>
      <p:ext uri="{BB962C8B-B14F-4D97-AF65-F5344CB8AC3E}">
        <p14:creationId xmlns:p14="http://schemas.microsoft.com/office/powerpoint/2010/main" val="4265119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2000"/>
                                        <p:tgtEl>
                                          <p:spTgt spid="1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heel(1)">
                                      <p:cBhvr>
                                        <p:cTn id="13" dur="2000"/>
                                        <p:tgtEl>
                                          <p:spTgt spid="49"/>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heel(1)">
                                      <p:cBhvr>
                                        <p:cTn id="19" dur="2000"/>
                                        <p:tgtEl>
                                          <p:spTgt spid="5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heel(1)">
                                      <p:cBhvr>
                                        <p:cTn id="22" dur="2000"/>
                                        <p:tgtEl>
                                          <p:spTgt spid="39"/>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heel(1)">
                                      <p:cBhvr>
                                        <p:cTn id="25" dur="2000"/>
                                        <p:tgtEl>
                                          <p:spTgt spid="5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p:bldP spid="14" grpId="0"/>
      <p:bldP spid="17" grpId="0"/>
      <p:bldP spid="49" grpId="0" animBg="1"/>
      <p:bldP spid="53" grpId="0" animBg="1"/>
      <p:bldP spid="54" grpId="0" animBg="1"/>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9">
            <a:extLst>
              <a:ext uri="{FF2B5EF4-FFF2-40B4-BE49-F238E27FC236}">
                <a16:creationId xmlns:a16="http://schemas.microsoft.com/office/drawing/2014/main" id="{0A1B6584-1ADA-491B-AD35-12574C92B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81" y="-49257"/>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47445" y="-1429572"/>
            <a:ext cx="8760958" cy="5107430"/>
          </a:xfrm>
          <a:prstGeom prst="rect">
            <a:avLst/>
          </a:prstGeom>
        </p:spPr>
      </p:pic>
      <p:sp>
        <p:nvSpPr>
          <p:cNvPr id="32" name="Arc 15">
            <a:extLst>
              <a:ext uri="{FF2B5EF4-FFF2-40B4-BE49-F238E27FC236}">
                <a16:creationId xmlns:a16="http://schemas.microsoft.com/office/drawing/2014/main" id="{C31015E1-5771-4629-9DA9-22444C360865}"/>
              </a:ext>
            </a:extLst>
          </p:cNvPr>
          <p:cNvSpPr/>
          <p:nvPr/>
        </p:nvSpPr>
        <p:spPr>
          <a:xfrm>
            <a:off x="622018" y="1981162"/>
            <a:ext cx="3970151" cy="3970151"/>
          </a:xfrm>
          <a:prstGeom prst="arc">
            <a:avLst>
              <a:gd name="adj1" fmla="val 16200000"/>
              <a:gd name="adj2" fmla="val 5433205"/>
            </a:avLst>
          </a:prstGeom>
          <a:ln w="53975">
            <a:gradFill>
              <a:gsLst>
                <a:gs pos="82000">
                  <a:srgbClr val="D9D9D9"/>
                </a:gs>
                <a:gs pos="0">
                  <a:schemeClr val="bg1">
                    <a:lumMod val="85000"/>
                    <a:alpha val="0"/>
                  </a:schemeClr>
                </a:gs>
                <a:gs pos="20000">
                  <a:schemeClr val="bg1">
                    <a:lumMod val="85000"/>
                  </a:schemeClr>
                </a:gs>
                <a:gs pos="100000">
                  <a:schemeClr val="bg1">
                    <a:lumMod val="85000"/>
                    <a:alpha val="0"/>
                  </a:schemeClr>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Arial" panose="020B0604020202020204" pitchFamily="34" charset="0"/>
              <a:cs typeface="Arial" panose="020B0604020202020204" pitchFamily="34" charset="0"/>
              <a:sym typeface="Arial"/>
            </a:endParaRPr>
          </a:p>
        </p:txBody>
      </p:sp>
      <p:sp>
        <p:nvSpPr>
          <p:cNvPr id="2" name="Oval 16">
            <a:extLst>
              <a:ext uri="{FF2B5EF4-FFF2-40B4-BE49-F238E27FC236}">
                <a16:creationId xmlns:a16="http://schemas.microsoft.com/office/drawing/2014/main" id="{B4E261F6-C073-4830-847B-1C1124103EC9}"/>
              </a:ext>
            </a:extLst>
          </p:cNvPr>
          <p:cNvSpPr/>
          <p:nvPr/>
        </p:nvSpPr>
        <p:spPr>
          <a:xfrm>
            <a:off x="3299084" y="2063446"/>
            <a:ext cx="216024" cy="2160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4" name="TextBox 3">
            <a:extLst>
              <a:ext uri="{FF2B5EF4-FFF2-40B4-BE49-F238E27FC236}">
                <a16:creationId xmlns:a16="http://schemas.microsoft.com/office/drawing/2014/main" id="{7CBCD592-5A8E-41B5-B900-F877E16B9008}"/>
              </a:ext>
            </a:extLst>
          </p:cNvPr>
          <p:cNvSpPr txBox="1"/>
          <p:nvPr/>
        </p:nvSpPr>
        <p:spPr>
          <a:xfrm>
            <a:off x="5085908" y="1315961"/>
            <a:ext cx="6748538" cy="738664"/>
          </a:xfrm>
          <a:prstGeom prst="rect">
            <a:avLst/>
          </a:prstGeom>
          <a:noFill/>
        </p:spPr>
        <p:txBody>
          <a:bodyPr wrap="square" rtlCol="0">
            <a:spAutoFit/>
          </a:bodyPr>
          <a:lstStyle/>
          <a:p>
            <a:pPr lvl="0">
              <a:buClr>
                <a:srgbClr val="000000"/>
              </a:buClr>
              <a:defRPr/>
            </a:pPr>
            <a:r>
              <a:rPr lang="uz-Cyrl-UZ" sz="1400" dirty="0">
                <a:latin typeface="Arial" panose="020B0604020202020204" pitchFamily="34" charset="0"/>
                <a:cs typeface="Arial" panose="020B0604020202020204" pitchFamily="34" charset="0"/>
              </a:rPr>
              <a:t>Ўзбекистон Республикасининг “Бирлашган Миллатлар Ташкилотининг Коррупцияга қарши кураш конвенциясига (Нью-Йорк 2003 йил 31 октябрь) қўшилиши тўғрисида”ги Қонуни </a:t>
            </a:r>
            <a:r>
              <a:rPr lang="en-US" sz="1400" dirty="0">
                <a:latin typeface="Arial" panose="020B0604020202020204" pitchFamily="34" charset="0"/>
                <a:cs typeface="Arial" panose="020B0604020202020204" pitchFamily="34" charset="0"/>
              </a:rPr>
              <a:t>(2008)</a:t>
            </a:r>
            <a:endPar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
        <p:nvSpPr>
          <p:cNvPr id="6" name="TextBox 5">
            <a:extLst>
              <a:ext uri="{FF2B5EF4-FFF2-40B4-BE49-F238E27FC236}">
                <a16:creationId xmlns:a16="http://schemas.microsoft.com/office/drawing/2014/main" id="{72762FAD-5E9C-4CDE-9A76-ECED86F753DB}"/>
              </a:ext>
            </a:extLst>
          </p:cNvPr>
          <p:cNvSpPr txBox="1"/>
          <p:nvPr/>
        </p:nvSpPr>
        <p:spPr>
          <a:xfrm>
            <a:off x="6055385" y="3375727"/>
            <a:ext cx="5187662" cy="523220"/>
          </a:xfrm>
          <a:prstGeom prst="rect">
            <a:avLst/>
          </a:prstGeom>
          <a:noFill/>
        </p:spPr>
        <p:txBody>
          <a:bodyPr wrap="square" rtlCol="0">
            <a:spAutoFit/>
          </a:bodyPr>
          <a:lstStyle/>
          <a:p>
            <a:pPr lvl="0">
              <a:buClr>
                <a:srgbClr val="000000"/>
              </a:buClr>
              <a:defRPr/>
            </a:pPr>
            <a:r>
              <a:rPr lang="uz-Cyrl-UZ" sz="1400" dirty="0">
                <a:latin typeface="Arial" panose="020B0604020202020204" pitchFamily="34" charset="0"/>
                <a:cs typeface="Arial" panose="020B0604020202020204" pitchFamily="34" charset="0"/>
              </a:rPr>
              <a:t>Жиноят кодекси (1994), Маъмурий жавобгарлик тўғрисидаги кодекс (1994)</a:t>
            </a:r>
            <a:endParaRPr kumimoji="0" lang="en-US" sz="1400" b="0" i="0" u="none" strike="noStrike" kern="0" cap="none" spc="0" normalizeH="0" baseline="0" noProof="0" dirty="0">
              <a:ln>
                <a:noFill/>
              </a:ln>
              <a:effectLst/>
              <a:uLnTx/>
              <a:uFillTx/>
              <a:latin typeface="Arial" pitchFamily="34" charset="0"/>
              <a:cs typeface="Arial" pitchFamily="34" charset="0"/>
              <a:sym typeface="Arial"/>
            </a:endParaRPr>
          </a:p>
        </p:txBody>
      </p:sp>
      <p:sp>
        <p:nvSpPr>
          <p:cNvPr id="8" name="Oval 43">
            <a:extLst>
              <a:ext uri="{FF2B5EF4-FFF2-40B4-BE49-F238E27FC236}">
                <a16:creationId xmlns:a16="http://schemas.microsoft.com/office/drawing/2014/main" id="{D5D33B75-3221-469E-B164-D70DBFFCC97F}"/>
              </a:ext>
            </a:extLst>
          </p:cNvPr>
          <p:cNvSpPr/>
          <p:nvPr/>
        </p:nvSpPr>
        <p:spPr>
          <a:xfrm>
            <a:off x="3266080" y="5682550"/>
            <a:ext cx="216024" cy="2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9" name="Oval 44">
            <a:extLst>
              <a:ext uri="{FF2B5EF4-FFF2-40B4-BE49-F238E27FC236}">
                <a16:creationId xmlns:a16="http://schemas.microsoft.com/office/drawing/2014/main" id="{CFD70313-AA52-490D-B5A0-9CB4A9E22EF7}"/>
              </a:ext>
            </a:extLst>
          </p:cNvPr>
          <p:cNvSpPr/>
          <p:nvPr/>
        </p:nvSpPr>
        <p:spPr>
          <a:xfrm>
            <a:off x="4504261" y="4103066"/>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0" name="Oval 45">
            <a:extLst>
              <a:ext uri="{FF2B5EF4-FFF2-40B4-BE49-F238E27FC236}">
                <a16:creationId xmlns:a16="http://schemas.microsoft.com/office/drawing/2014/main" id="{0C8BF046-BA87-4345-84B6-B49475065726}"/>
              </a:ext>
            </a:extLst>
          </p:cNvPr>
          <p:cNvSpPr/>
          <p:nvPr/>
        </p:nvSpPr>
        <p:spPr>
          <a:xfrm>
            <a:off x="4173606" y="4920202"/>
            <a:ext cx="216024" cy="2160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endParaRPr>
          </a:p>
        </p:txBody>
      </p:sp>
      <p:cxnSp>
        <p:nvCxnSpPr>
          <p:cNvPr id="12" name="Straight Connector 47">
            <a:extLst>
              <a:ext uri="{FF2B5EF4-FFF2-40B4-BE49-F238E27FC236}">
                <a16:creationId xmlns:a16="http://schemas.microsoft.com/office/drawing/2014/main" id="{032E64AF-F4B8-4FF2-BDEA-059647B17F52}"/>
              </a:ext>
            </a:extLst>
          </p:cNvPr>
          <p:cNvCxnSpPr/>
          <p:nvPr/>
        </p:nvCxnSpPr>
        <p:spPr>
          <a:xfrm flipV="1">
            <a:off x="3810574" y="2137190"/>
            <a:ext cx="1071289" cy="2738"/>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53">
            <a:extLst>
              <a:ext uri="{FF2B5EF4-FFF2-40B4-BE49-F238E27FC236}">
                <a16:creationId xmlns:a16="http://schemas.microsoft.com/office/drawing/2014/main" id="{EC81314A-265F-428F-9128-D4467B97C282}"/>
              </a:ext>
            </a:extLst>
          </p:cNvPr>
          <p:cNvCxnSpPr/>
          <p:nvPr/>
        </p:nvCxnSpPr>
        <p:spPr>
          <a:xfrm>
            <a:off x="4909519" y="4211078"/>
            <a:ext cx="1080000" cy="0"/>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55">
            <a:extLst>
              <a:ext uri="{FF2B5EF4-FFF2-40B4-BE49-F238E27FC236}">
                <a16:creationId xmlns:a16="http://schemas.microsoft.com/office/drawing/2014/main" id="{FD958626-C44B-40BB-8FE9-519546CE8E32}"/>
              </a:ext>
            </a:extLst>
          </p:cNvPr>
          <p:cNvCxnSpPr/>
          <p:nvPr/>
        </p:nvCxnSpPr>
        <p:spPr>
          <a:xfrm>
            <a:off x="3747924" y="5812420"/>
            <a:ext cx="1080000" cy="0"/>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3" name="Заголовок 1"/>
          <p:cNvSpPr txBox="1">
            <a:spLocks/>
          </p:cNvSpPr>
          <p:nvPr/>
        </p:nvSpPr>
        <p:spPr>
          <a:xfrm>
            <a:off x="52430" y="217794"/>
            <a:ext cx="12192000" cy="871173"/>
          </a:xfrm>
          <a:prstGeom prst="rect">
            <a:avLst/>
          </a:prstGeom>
          <a:no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r>
              <a:rPr lang="uz-Cyrl-UZ" sz="2400" b="1" dirty="0">
                <a:solidFill>
                  <a:schemeClr val="tx1"/>
                </a:solidFill>
                <a:latin typeface="Arial" panose="020B0604020202020204" pitchFamily="34" charset="0"/>
                <a:cs typeface="Arial" panose="020B0604020202020204" pitchFamily="34" charset="0"/>
              </a:rPr>
              <a:t>КОРРУПЦИЯГА ҚАРШИ КУРАШИШ СОҲАСИДАГИ ДАВЛАТ </a:t>
            </a:r>
            <a:endParaRPr lang="en-US" sz="2400" b="1" dirty="0">
              <a:solidFill>
                <a:schemeClr val="tx1"/>
              </a:solidFill>
              <a:latin typeface="Arial" panose="020B0604020202020204" pitchFamily="34" charset="0"/>
              <a:cs typeface="Arial" panose="020B0604020202020204" pitchFamily="34" charset="0"/>
            </a:endParaRPr>
          </a:p>
          <a:p>
            <a:pPr lvl="0" algn="ctr"/>
            <a:r>
              <a:rPr lang="uz-Cyrl-UZ" sz="2400" b="1" dirty="0">
                <a:solidFill>
                  <a:schemeClr val="tx1"/>
                </a:solidFill>
                <a:latin typeface="Arial" panose="020B0604020202020204" pitchFamily="34" charset="0"/>
                <a:cs typeface="Arial" panose="020B0604020202020204" pitchFamily="34" charset="0"/>
              </a:rPr>
              <a:t>СИЁСАТИНИНГ</a:t>
            </a:r>
            <a:r>
              <a:rPr lang="en-US" sz="2400" b="1" dirty="0">
                <a:solidFill>
                  <a:schemeClr val="tx1"/>
                </a:solidFill>
                <a:latin typeface="Arial" panose="020B0604020202020204" pitchFamily="34" charset="0"/>
                <a:cs typeface="Arial" panose="020B0604020202020204" pitchFamily="34" charset="0"/>
              </a:rPr>
              <a:t> </a:t>
            </a:r>
            <a:r>
              <a:rPr lang="uz-Cyrl-UZ" sz="2400" b="1" dirty="0">
                <a:solidFill>
                  <a:schemeClr val="tx1"/>
                </a:solidFill>
                <a:latin typeface="Arial" panose="020B0604020202020204" pitchFamily="34" charset="0"/>
                <a:cs typeface="Arial" panose="020B0604020202020204" pitchFamily="34" charset="0"/>
              </a:rPr>
              <a:t>ҲУҚУҚИЙ АСОСЛАРИ</a:t>
            </a:r>
            <a:endParaRPr lang="ru-RU" sz="2400" dirty="0">
              <a:solidFill>
                <a:schemeClr val="tx1"/>
              </a:solidFill>
              <a:latin typeface="Arial" panose="020B0604020202020204" pitchFamily="34" charset="0"/>
              <a:cs typeface="Arial" panose="020B0604020202020204" pitchFamily="34" charset="0"/>
            </a:endParaRPr>
          </a:p>
        </p:txBody>
      </p:sp>
      <p:sp>
        <p:nvSpPr>
          <p:cNvPr id="45" name="Oval 46">
            <a:extLst>
              <a:ext uri="{FF2B5EF4-FFF2-40B4-BE49-F238E27FC236}">
                <a16:creationId xmlns:a16="http://schemas.microsoft.com/office/drawing/2014/main" id="{8BB1C01F-B8B4-405F-BB0C-AAF313963DEF}"/>
              </a:ext>
            </a:extLst>
          </p:cNvPr>
          <p:cNvSpPr/>
          <p:nvPr/>
        </p:nvSpPr>
        <p:spPr>
          <a:xfrm>
            <a:off x="4117524" y="2690564"/>
            <a:ext cx="216024" cy="21602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p:cxnSp>
        <p:nvCxnSpPr>
          <p:cNvPr id="173" name="Straight Connector 47">
            <a:extLst>
              <a:ext uri="{FF2B5EF4-FFF2-40B4-BE49-F238E27FC236}">
                <a16:creationId xmlns:a16="http://schemas.microsoft.com/office/drawing/2014/main" id="{032E64AF-F4B8-4FF2-BDEA-059647B17F52}"/>
              </a:ext>
            </a:extLst>
          </p:cNvPr>
          <p:cNvCxnSpPr/>
          <p:nvPr/>
        </p:nvCxnSpPr>
        <p:spPr>
          <a:xfrm flipV="1">
            <a:off x="4512300" y="2766635"/>
            <a:ext cx="1071289" cy="2738"/>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6" name="Straight Connector 47">
            <a:extLst>
              <a:ext uri="{FF2B5EF4-FFF2-40B4-BE49-F238E27FC236}">
                <a16:creationId xmlns:a16="http://schemas.microsoft.com/office/drawing/2014/main" id="{032E64AF-F4B8-4FF2-BDEA-059647B17F52}"/>
              </a:ext>
            </a:extLst>
          </p:cNvPr>
          <p:cNvCxnSpPr/>
          <p:nvPr/>
        </p:nvCxnSpPr>
        <p:spPr>
          <a:xfrm flipV="1">
            <a:off x="4581772" y="5048817"/>
            <a:ext cx="1071289" cy="2738"/>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5878219" y="2322483"/>
            <a:ext cx="5745212" cy="954107"/>
          </a:xfrm>
          <a:prstGeom prst="rect">
            <a:avLst/>
          </a:prstGeom>
        </p:spPr>
        <p:txBody>
          <a:bodyPr wrap="square">
            <a:spAutoFit/>
          </a:bodyPr>
          <a:lstStyle/>
          <a:p>
            <a:pPr lvl="0">
              <a:buClr>
                <a:srgbClr val="000000"/>
              </a:buClr>
              <a:defRPr/>
            </a:pPr>
            <a:r>
              <a:rPr lang="uz-Cyrl-UZ" sz="1400" dirty="0">
                <a:latin typeface="Arial" panose="020B0604020202020204" pitchFamily="34" charset="0"/>
                <a:cs typeface="Arial" panose="020B0604020202020204" pitchFamily="34" charset="0"/>
              </a:rPr>
              <a:t>Ўзбекистон Республикасининг </a:t>
            </a:r>
            <a:r>
              <a:rPr lang="uz-Cyrl-UZ" sz="1400" b="1" dirty="0">
                <a:latin typeface="Arial" panose="020B0604020202020204" pitchFamily="34" charset="0"/>
                <a:cs typeface="Arial" panose="020B0604020202020204" pitchFamily="34" charset="0"/>
              </a:rPr>
              <a:t>“Коррупцияга қарши курашиш тўғрисида”ги Қонуни</a:t>
            </a:r>
            <a:r>
              <a:rPr lang="uz-Cyrl-U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(2017)</a:t>
            </a:r>
            <a:r>
              <a:rPr lang="uz-Cyrl-UZ" sz="1400" dirty="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“Давлат </a:t>
            </a:r>
            <a:r>
              <a:rPr lang="ru-RU" sz="1400" dirty="0" err="1">
                <a:latin typeface="Arial" panose="020B0604020202020204" pitchFamily="34" charset="0"/>
                <a:cs typeface="Arial" panose="020B0604020202020204" pitchFamily="34" charset="0"/>
              </a:rPr>
              <a:t>фуқаролик</a:t>
            </a:r>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хизмати</a:t>
            </a:r>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тўғрисида”ги</a:t>
            </a:r>
            <a:r>
              <a:rPr lang="ru-RU" sz="1400" dirty="0">
                <a:latin typeface="Arial" panose="020B0604020202020204" pitchFamily="34" charset="0"/>
                <a:cs typeface="Arial" panose="020B0604020202020204" pitchFamily="34" charset="0"/>
              </a:rPr>
              <a:t> </a:t>
            </a:r>
            <a:r>
              <a:rPr lang="uz-Cyrl-UZ" sz="1400" dirty="0">
                <a:latin typeface="Arial" panose="020B0604020202020204" pitchFamily="34" charset="0"/>
                <a:cs typeface="Arial" panose="020B0604020202020204" pitchFamily="34" charset="0"/>
              </a:rPr>
              <a:t>Қонуни </a:t>
            </a:r>
            <a:r>
              <a:rPr lang="ru-RU" sz="1400" dirty="0">
                <a:latin typeface="Arial" panose="020B0604020202020204" pitchFamily="34" charset="0"/>
                <a:cs typeface="Arial" panose="020B0604020202020204" pitchFamily="34" charset="0"/>
              </a:rPr>
              <a:t>(2022</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Манфаатлар</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тўқнашуви</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тўғрисида”ги</a:t>
            </a:r>
            <a:r>
              <a:rPr lang="ru-RU" sz="1400" b="1"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Қонуни</a:t>
            </a:r>
            <a:r>
              <a:rPr lang="ru-RU" sz="1400" dirty="0">
                <a:latin typeface="Arial" panose="020B0604020202020204" pitchFamily="34" charset="0"/>
                <a:cs typeface="Arial" panose="020B0604020202020204" pitchFamily="34" charset="0"/>
              </a:rPr>
              <a:t> (2024)</a:t>
            </a:r>
            <a:endParaRPr kumimoji="0" lang="en-US" sz="1400" b="0" i="0" u="none" strike="noStrike" kern="0" cap="none" spc="0" normalizeH="0" baseline="0" noProof="0" dirty="0">
              <a:ln>
                <a:noFill/>
              </a:ln>
              <a:effectLst/>
              <a:uLnTx/>
              <a:uFillTx/>
              <a:latin typeface="Arial" pitchFamily="34" charset="0"/>
              <a:cs typeface="Arial" pitchFamily="34" charset="0"/>
              <a:sym typeface="Arial"/>
            </a:endParaRPr>
          </a:p>
        </p:txBody>
      </p:sp>
      <p:sp>
        <p:nvSpPr>
          <p:cNvPr id="15" name="Прямоугольник 14"/>
          <p:cNvSpPr/>
          <p:nvPr/>
        </p:nvSpPr>
        <p:spPr>
          <a:xfrm>
            <a:off x="6026283" y="4015955"/>
            <a:ext cx="5808163" cy="738664"/>
          </a:xfrm>
          <a:prstGeom prst="rect">
            <a:avLst/>
          </a:prstGeom>
        </p:spPr>
        <p:txBody>
          <a:bodyPr wrap="square">
            <a:spAutoFit/>
          </a:bodyPr>
          <a:lstStyle/>
          <a:p>
            <a:pPr lvl="0">
              <a:buClr>
                <a:srgbClr val="000000"/>
              </a:buClr>
              <a:defRPr/>
            </a:pPr>
            <a:r>
              <a:rPr lang="uz-Cyrl-UZ" sz="1400" dirty="0">
                <a:latin typeface="Arial" panose="020B0604020202020204" pitchFamily="34" charset="0"/>
                <a:cs typeface="Arial" panose="020B0604020202020204" pitchFamily="34" charset="0"/>
              </a:rPr>
              <a:t>“Ўзбекистон Республикасида коррупцияга қарши курашиш тизимини такомиллаштириш бўйича қўшимча чора-тадбирлар тўғрисида”ги Фармон (2020) </a:t>
            </a:r>
            <a:endParaRPr kumimoji="0" lang="en-US" sz="1400" b="0" i="0" u="none" strike="noStrike" kern="0" cap="none" spc="0" normalizeH="0" baseline="0" noProof="0" dirty="0">
              <a:ln>
                <a:noFill/>
              </a:ln>
              <a:effectLst/>
              <a:uLnTx/>
              <a:uFillTx/>
              <a:latin typeface="Arial" pitchFamily="34" charset="0"/>
              <a:cs typeface="Arial" pitchFamily="34" charset="0"/>
              <a:sym typeface="Arial"/>
            </a:endParaRPr>
          </a:p>
        </p:txBody>
      </p:sp>
      <p:sp>
        <p:nvSpPr>
          <p:cNvPr id="16" name="Прямоугольник 15"/>
          <p:cNvSpPr/>
          <p:nvPr/>
        </p:nvSpPr>
        <p:spPr>
          <a:xfrm>
            <a:off x="5797207" y="4861971"/>
            <a:ext cx="6438397" cy="954107"/>
          </a:xfrm>
          <a:prstGeom prst="rect">
            <a:avLst/>
          </a:prstGeom>
        </p:spPr>
        <p:txBody>
          <a:bodyPr wrap="square">
            <a:spAutoFit/>
          </a:bodyPr>
          <a:lstStyle/>
          <a:p>
            <a:pPr lvl="0">
              <a:buClr>
                <a:srgbClr val="000000"/>
              </a:buClr>
              <a:defRPr/>
            </a:pPr>
            <a:r>
              <a:rPr lang="uz-Cyrl-UZ" sz="1400" dirty="0">
                <a:latin typeface="Arial" panose="020B0604020202020204" pitchFamily="34" charset="0"/>
                <a:cs typeface="Arial" panose="020B0604020202020204" pitchFamily="34" charset="0"/>
              </a:rPr>
              <a:t>“Коррупцияга қарши муросасиз муносабатда бўлиш муҳитини яратиш, давлат ва жамият бошқарувида коррупциявий омилларни кескин камайтириш ва бунда жамоатчилик иштирокини кенгайтириш чора-тадбирлари тўғрисида” Фармон (2021)</a:t>
            </a:r>
            <a:endParaRPr kumimoji="0" lang="en-US" sz="1400" b="0" i="0" u="none" strike="noStrike" kern="0" cap="none" spc="0" normalizeH="0" baseline="0" noProof="0" dirty="0">
              <a:ln>
                <a:noFill/>
              </a:ln>
              <a:effectLst/>
              <a:uLnTx/>
              <a:uFillTx/>
              <a:latin typeface="Arial" pitchFamily="34" charset="0"/>
              <a:cs typeface="Arial" pitchFamily="34" charset="0"/>
              <a:sym typeface="Arial"/>
            </a:endParaRPr>
          </a:p>
        </p:txBody>
      </p:sp>
      <p:sp>
        <p:nvSpPr>
          <p:cNvPr id="28" name="Oval 46">
            <a:extLst>
              <a:ext uri="{FF2B5EF4-FFF2-40B4-BE49-F238E27FC236}">
                <a16:creationId xmlns:a16="http://schemas.microsoft.com/office/drawing/2014/main" id="{8BB1C01F-B8B4-405F-BB0C-AAF313963DEF}"/>
              </a:ext>
            </a:extLst>
          </p:cNvPr>
          <p:cNvSpPr/>
          <p:nvPr/>
        </p:nvSpPr>
        <p:spPr>
          <a:xfrm>
            <a:off x="4463354" y="3387257"/>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endParaRPr>
          </a:p>
        </p:txBody>
      </p:sp>
      <p:cxnSp>
        <p:nvCxnSpPr>
          <p:cNvPr id="29" name="Straight Connector 47">
            <a:extLst>
              <a:ext uri="{FF2B5EF4-FFF2-40B4-BE49-F238E27FC236}">
                <a16:creationId xmlns:a16="http://schemas.microsoft.com/office/drawing/2014/main" id="{032E64AF-F4B8-4FF2-BDEA-059647B17F52}"/>
              </a:ext>
            </a:extLst>
          </p:cNvPr>
          <p:cNvCxnSpPr/>
          <p:nvPr/>
        </p:nvCxnSpPr>
        <p:spPr>
          <a:xfrm flipV="1">
            <a:off x="4858130" y="3497832"/>
            <a:ext cx="1071289" cy="2738"/>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4881863" y="5943750"/>
            <a:ext cx="7096777" cy="738664"/>
          </a:xfrm>
          <a:prstGeom prst="rect">
            <a:avLst/>
          </a:prstGeom>
        </p:spPr>
        <p:txBody>
          <a:bodyPr wrap="square">
            <a:spAutoFit/>
          </a:bodyPr>
          <a:lstStyle/>
          <a:p>
            <a:r>
              <a:rPr lang="uz-Cyrl-UZ" sz="1400" dirty="0">
                <a:latin typeface="Arial" panose="020B0604020202020204" pitchFamily="34" charset="0"/>
                <a:ea typeface="Calibri" panose="020F0502020204030204" pitchFamily="34" charset="0"/>
                <a:cs typeface="Arial" panose="020B0604020202020204" pitchFamily="34" charset="0"/>
              </a:rPr>
              <a:t>“2022 — 2026 йилларга мўлжалланган Янги Ўзбекистоннинг тараққиёт стратегияси тўғрисида”ги фармон (2022), “Ўзбекистон — 2030” стратегияси (2023).</a:t>
            </a:r>
          </a:p>
          <a:p>
            <a:r>
              <a:rPr lang="uz-Cyrl-UZ" sz="1400" dirty="0">
                <a:latin typeface="Arial" panose="020B0604020202020204" pitchFamily="34" charset="0"/>
                <a:cs typeface="Arial" panose="020B0604020202020204" pitchFamily="34" charset="0"/>
              </a:rPr>
              <a:t>“</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1627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par>
                                <p:cTn id="18" presetID="3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par>
                                <p:cTn id="24" presetID="31" presetClass="entr" presetSubtype="0" fill="hold" nodeType="withEffect">
                                  <p:stCondLst>
                                    <p:cond delay="0"/>
                                  </p:stCondLst>
                                  <p:childTnLst>
                                    <p:set>
                                      <p:cBhvr>
                                        <p:cTn id="25" dur="1" fill="hold">
                                          <p:stCondLst>
                                            <p:cond delay="0"/>
                                          </p:stCondLst>
                                        </p:cTn>
                                        <p:tgtEl>
                                          <p:spTgt spid="173"/>
                                        </p:tgtEl>
                                        <p:attrNameLst>
                                          <p:attrName>style.visibility</p:attrName>
                                        </p:attrNameLst>
                                      </p:cBhvr>
                                      <p:to>
                                        <p:strVal val="visible"/>
                                      </p:to>
                                    </p:set>
                                    <p:anim calcmode="lin" valueType="num">
                                      <p:cBhvr>
                                        <p:cTn id="26" dur="1000" fill="hold"/>
                                        <p:tgtEl>
                                          <p:spTgt spid="173"/>
                                        </p:tgtEl>
                                        <p:attrNameLst>
                                          <p:attrName>ppt_w</p:attrName>
                                        </p:attrNameLst>
                                      </p:cBhvr>
                                      <p:tavLst>
                                        <p:tav tm="0">
                                          <p:val>
                                            <p:fltVal val="0"/>
                                          </p:val>
                                        </p:tav>
                                        <p:tav tm="100000">
                                          <p:val>
                                            <p:strVal val="#ppt_w"/>
                                          </p:val>
                                        </p:tav>
                                      </p:tavLst>
                                    </p:anim>
                                    <p:anim calcmode="lin" valueType="num">
                                      <p:cBhvr>
                                        <p:cTn id="27" dur="1000" fill="hold"/>
                                        <p:tgtEl>
                                          <p:spTgt spid="173"/>
                                        </p:tgtEl>
                                        <p:attrNameLst>
                                          <p:attrName>ppt_h</p:attrName>
                                        </p:attrNameLst>
                                      </p:cBhvr>
                                      <p:tavLst>
                                        <p:tav tm="0">
                                          <p:val>
                                            <p:fltVal val="0"/>
                                          </p:val>
                                        </p:tav>
                                        <p:tav tm="100000">
                                          <p:val>
                                            <p:strVal val="#ppt_h"/>
                                          </p:val>
                                        </p:tav>
                                      </p:tavLst>
                                    </p:anim>
                                    <p:anim calcmode="lin" valueType="num">
                                      <p:cBhvr>
                                        <p:cTn id="28" dur="1000" fill="hold"/>
                                        <p:tgtEl>
                                          <p:spTgt spid="173"/>
                                        </p:tgtEl>
                                        <p:attrNameLst>
                                          <p:attrName>style.rotation</p:attrName>
                                        </p:attrNameLst>
                                      </p:cBhvr>
                                      <p:tavLst>
                                        <p:tav tm="0">
                                          <p:val>
                                            <p:fltVal val="90"/>
                                          </p:val>
                                        </p:tav>
                                        <p:tav tm="100000">
                                          <p:val>
                                            <p:fltVal val="0"/>
                                          </p:val>
                                        </p:tav>
                                      </p:tavLst>
                                    </p:anim>
                                    <p:animEffect transition="in" filter="fade">
                                      <p:cBhvr>
                                        <p:cTn id="29" dur="1000"/>
                                        <p:tgtEl>
                                          <p:spTgt spid="173"/>
                                        </p:tgtEl>
                                      </p:cBhvr>
                                    </p:animEffect>
                                  </p:childTnLst>
                                </p:cTn>
                              </p:par>
                              <p:par>
                                <p:cTn id="30" presetID="3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fltVal val="0"/>
                                          </p:val>
                                        </p:tav>
                                        <p:tav tm="100000">
                                          <p:val>
                                            <p:strVal val="#ppt_w"/>
                                          </p:val>
                                        </p:tav>
                                      </p:tavLst>
                                    </p:anim>
                                    <p:anim calcmode="lin" valueType="num">
                                      <p:cBhvr>
                                        <p:cTn id="33" dur="1000" fill="hold"/>
                                        <p:tgtEl>
                                          <p:spTgt spid="13"/>
                                        </p:tgtEl>
                                        <p:attrNameLst>
                                          <p:attrName>ppt_h</p:attrName>
                                        </p:attrNameLst>
                                      </p:cBhvr>
                                      <p:tavLst>
                                        <p:tav tm="0">
                                          <p:val>
                                            <p:fltVal val="0"/>
                                          </p:val>
                                        </p:tav>
                                        <p:tav tm="100000">
                                          <p:val>
                                            <p:strVal val="#ppt_h"/>
                                          </p:val>
                                        </p:tav>
                                      </p:tavLst>
                                    </p:anim>
                                    <p:anim calcmode="lin" valueType="num">
                                      <p:cBhvr>
                                        <p:cTn id="34" dur="1000" fill="hold"/>
                                        <p:tgtEl>
                                          <p:spTgt spid="13"/>
                                        </p:tgtEl>
                                        <p:attrNameLst>
                                          <p:attrName>style.rotation</p:attrName>
                                        </p:attrNameLst>
                                      </p:cBhvr>
                                      <p:tavLst>
                                        <p:tav tm="0">
                                          <p:val>
                                            <p:fltVal val="90"/>
                                          </p:val>
                                        </p:tav>
                                        <p:tav tm="100000">
                                          <p:val>
                                            <p:fltVal val="0"/>
                                          </p:val>
                                        </p:tav>
                                      </p:tavLst>
                                    </p:anim>
                                    <p:animEffect transition="in" filter="fade">
                                      <p:cBhvr>
                                        <p:cTn id="35" dur="1000"/>
                                        <p:tgtEl>
                                          <p:spTgt spid="13"/>
                                        </p:tgtEl>
                                      </p:cBhvr>
                                    </p:animEffect>
                                  </p:childTnLst>
                                </p:cTn>
                              </p:par>
                              <p:par>
                                <p:cTn id="36" presetID="31" presetClass="entr" presetSubtype="0" fill="hold" nodeType="withEffect">
                                  <p:stCondLst>
                                    <p:cond delay="0"/>
                                  </p:stCondLst>
                                  <p:childTnLst>
                                    <p:set>
                                      <p:cBhvr>
                                        <p:cTn id="37" dur="1" fill="hold">
                                          <p:stCondLst>
                                            <p:cond delay="0"/>
                                          </p:stCondLst>
                                        </p:cTn>
                                        <p:tgtEl>
                                          <p:spTgt spid="176"/>
                                        </p:tgtEl>
                                        <p:attrNameLst>
                                          <p:attrName>style.visibility</p:attrName>
                                        </p:attrNameLst>
                                      </p:cBhvr>
                                      <p:to>
                                        <p:strVal val="visible"/>
                                      </p:to>
                                    </p:set>
                                    <p:anim calcmode="lin" valueType="num">
                                      <p:cBhvr>
                                        <p:cTn id="38" dur="1000" fill="hold"/>
                                        <p:tgtEl>
                                          <p:spTgt spid="176"/>
                                        </p:tgtEl>
                                        <p:attrNameLst>
                                          <p:attrName>ppt_w</p:attrName>
                                        </p:attrNameLst>
                                      </p:cBhvr>
                                      <p:tavLst>
                                        <p:tav tm="0">
                                          <p:val>
                                            <p:fltVal val="0"/>
                                          </p:val>
                                        </p:tav>
                                        <p:tav tm="100000">
                                          <p:val>
                                            <p:strVal val="#ppt_w"/>
                                          </p:val>
                                        </p:tav>
                                      </p:tavLst>
                                    </p:anim>
                                    <p:anim calcmode="lin" valueType="num">
                                      <p:cBhvr>
                                        <p:cTn id="39" dur="1000" fill="hold"/>
                                        <p:tgtEl>
                                          <p:spTgt spid="176"/>
                                        </p:tgtEl>
                                        <p:attrNameLst>
                                          <p:attrName>ppt_h</p:attrName>
                                        </p:attrNameLst>
                                      </p:cBhvr>
                                      <p:tavLst>
                                        <p:tav tm="0">
                                          <p:val>
                                            <p:fltVal val="0"/>
                                          </p:val>
                                        </p:tav>
                                        <p:tav tm="100000">
                                          <p:val>
                                            <p:strVal val="#ppt_h"/>
                                          </p:val>
                                        </p:tav>
                                      </p:tavLst>
                                    </p:anim>
                                    <p:anim calcmode="lin" valueType="num">
                                      <p:cBhvr>
                                        <p:cTn id="40" dur="1000" fill="hold"/>
                                        <p:tgtEl>
                                          <p:spTgt spid="176"/>
                                        </p:tgtEl>
                                        <p:attrNameLst>
                                          <p:attrName>style.rotation</p:attrName>
                                        </p:attrNameLst>
                                      </p:cBhvr>
                                      <p:tavLst>
                                        <p:tav tm="0">
                                          <p:val>
                                            <p:fltVal val="90"/>
                                          </p:val>
                                        </p:tav>
                                        <p:tav tm="100000">
                                          <p:val>
                                            <p:fltVal val="0"/>
                                          </p:val>
                                        </p:tav>
                                      </p:tavLst>
                                    </p:anim>
                                    <p:animEffect transition="in" filter="fade">
                                      <p:cBhvr>
                                        <p:cTn id="41" dur="1000"/>
                                        <p:tgtEl>
                                          <p:spTgt spid="176"/>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90"/>
                                          </p:val>
                                        </p:tav>
                                        <p:tav tm="100000">
                                          <p:val>
                                            <p:fltVal val="0"/>
                                          </p:val>
                                        </p:tav>
                                      </p:tavLst>
                                    </p:anim>
                                    <p:animEffect transition="in" filter="fade">
                                      <p:cBhvr>
                                        <p:cTn id="47" dur="1000"/>
                                        <p:tgtEl>
                                          <p:spTgt spid="10"/>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fltVal val="0"/>
                                          </p:val>
                                        </p:tav>
                                        <p:tav tm="100000">
                                          <p:val>
                                            <p:strVal val="#ppt_w"/>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 calcmode="lin" valueType="num">
                                      <p:cBhvr>
                                        <p:cTn id="58" dur="1000" fill="hold"/>
                                        <p:tgtEl>
                                          <p:spTgt spid="9"/>
                                        </p:tgtEl>
                                        <p:attrNameLst>
                                          <p:attrName>style.rotation</p:attrName>
                                        </p:attrNameLst>
                                      </p:cBhvr>
                                      <p:tavLst>
                                        <p:tav tm="0">
                                          <p:val>
                                            <p:fltVal val="90"/>
                                          </p:val>
                                        </p:tav>
                                        <p:tav tm="100000">
                                          <p:val>
                                            <p:fltVal val="0"/>
                                          </p:val>
                                        </p:tav>
                                      </p:tavLst>
                                    </p:anim>
                                    <p:animEffect transition="in" filter="fade">
                                      <p:cBhvr>
                                        <p:cTn id="59" dur="1000"/>
                                        <p:tgtEl>
                                          <p:spTgt spid="9"/>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p:cTn id="62" dur="1000" fill="hold"/>
                                        <p:tgtEl>
                                          <p:spTgt spid="45"/>
                                        </p:tgtEl>
                                        <p:attrNameLst>
                                          <p:attrName>ppt_w</p:attrName>
                                        </p:attrNameLst>
                                      </p:cBhvr>
                                      <p:tavLst>
                                        <p:tav tm="0">
                                          <p:val>
                                            <p:fltVal val="0"/>
                                          </p:val>
                                        </p:tav>
                                        <p:tav tm="100000">
                                          <p:val>
                                            <p:strVal val="#ppt_w"/>
                                          </p:val>
                                        </p:tav>
                                      </p:tavLst>
                                    </p:anim>
                                    <p:anim calcmode="lin" valueType="num">
                                      <p:cBhvr>
                                        <p:cTn id="63" dur="1000" fill="hold"/>
                                        <p:tgtEl>
                                          <p:spTgt spid="45"/>
                                        </p:tgtEl>
                                        <p:attrNameLst>
                                          <p:attrName>ppt_h</p:attrName>
                                        </p:attrNameLst>
                                      </p:cBhvr>
                                      <p:tavLst>
                                        <p:tav tm="0">
                                          <p:val>
                                            <p:fltVal val="0"/>
                                          </p:val>
                                        </p:tav>
                                        <p:tav tm="100000">
                                          <p:val>
                                            <p:strVal val="#ppt_h"/>
                                          </p:val>
                                        </p:tav>
                                      </p:tavLst>
                                    </p:anim>
                                    <p:anim calcmode="lin" valueType="num">
                                      <p:cBhvr>
                                        <p:cTn id="64" dur="1000" fill="hold"/>
                                        <p:tgtEl>
                                          <p:spTgt spid="45"/>
                                        </p:tgtEl>
                                        <p:attrNameLst>
                                          <p:attrName>style.rotation</p:attrName>
                                        </p:attrNameLst>
                                      </p:cBhvr>
                                      <p:tavLst>
                                        <p:tav tm="0">
                                          <p:val>
                                            <p:fltVal val="90"/>
                                          </p:val>
                                        </p:tav>
                                        <p:tav tm="100000">
                                          <p:val>
                                            <p:fltVal val="0"/>
                                          </p:val>
                                        </p:tav>
                                      </p:tavLst>
                                    </p:anim>
                                    <p:animEffect transition="in" filter="fade">
                                      <p:cBhvr>
                                        <p:cTn id="65" dur="1000"/>
                                        <p:tgtEl>
                                          <p:spTgt spid="45"/>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4"/>
                                        </p:tgtEl>
                                        <p:attrNameLst>
                                          <p:attrName>style.visibility</p:attrName>
                                        </p:attrNameLst>
                                      </p:cBhvr>
                                      <p:to>
                                        <p:strVal val="visible"/>
                                      </p:to>
                                    </p:set>
                                    <p:anim calcmode="lin" valueType="num">
                                      <p:cBhvr>
                                        <p:cTn id="68" dur="1000" fill="hold"/>
                                        <p:tgtEl>
                                          <p:spTgt spid="4"/>
                                        </p:tgtEl>
                                        <p:attrNameLst>
                                          <p:attrName>ppt_w</p:attrName>
                                        </p:attrNameLst>
                                      </p:cBhvr>
                                      <p:tavLst>
                                        <p:tav tm="0">
                                          <p:val>
                                            <p:fltVal val="0"/>
                                          </p:val>
                                        </p:tav>
                                        <p:tav tm="100000">
                                          <p:val>
                                            <p:strVal val="#ppt_w"/>
                                          </p:val>
                                        </p:tav>
                                      </p:tavLst>
                                    </p:anim>
                                    <p:anim calcmode="lin" valueType="num">
                                      <p:cBhvr>
                                        <p:cTn id="69" dur="1000" fill="hold"/>
                                        <p:tgtEl>
                                          <p:spTgt spid="4"/>
                                        </p:tgtEl>
                                        <p:attrNameLst>
                                          <p:attrName>ppt_h</p:attrName>
                                        </p:attrNameLst>
                                      </p:cBhvr>
                                      <p:tavLst>
                                        <p:tav tm="0">
                                          <p:val>
                                            <p:fltVal val="0"/>
                                          </p:val>
                                        </p:tav>
                                        <p:tav tm="100000">
                                          <p:val>
                                            <p:strVal val="#ppt_h"/>
                                          </p:val>
                                        </p:tav>
                                      </p:tavLst>
                                    </p:anim>
                                    <p:anim calcmode="lin" valueType="num">
                                      <p:cBhvr>
                                        <p:cTn id="70" dur="1000" fill="hold"/>
                                        <p:tgtEl>
                                          <p:spTgt spid="4"/>
                                        </p:tgtEl>
                                        <p:attrNameLst>
                                          <p:attrName>style.rotation</p:attrName>
                                        </p:attrNameLst>
                                      </p:cBhvr>
                                      <p:tavLst>
                                        <p:tav tm="0">
                                          <p:val>
                                            <p:fltVal val="90"/>
                                          </p:val>
                                        </p:tav>
                                        <p:tav tm="100000">
                                          <p:val>
                                            <p:fltVal val="0"/>
                                          </p:val>
                                        </p:tav>
                                      </p:tavLst>
                                    </p:anim>
                                    <p:animEffect transition="in" filter="fade">
                                      <p:cBhvr>
                                        <p:cTn id="71" dur="1000"/>
                                        <p:tgtEl>
                                          <p:spTgt spid="4"/>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1000" fill="hold"/>
                                        <p:tgtEl>
                                          <p:spTgt spid="11"/>
                                        </p:tgtEl>
                                        <p:attrNameLst>
                                          <p:attrName>ppt_w</p:attrName>
                                        </p:attrNameLst>
                                      </p:cBhvr>
                                      <p:tavLst>
                                        <p:tav tm="0">
                                          <p:val>
                                            <p:fltVal val="0"/>
                                          </p:val>
                                        </p:tav>
                                        <p:tav tm="100000">
                                          <p:val>
                                            <p:strVal val="#ppt_w"/>
                                          </p:val>
                                        </p:tav>
                                      </p:tavLst>
                                    </p:anim>
                                    <p:anim calcmode="lin" valueType="num">
                                      <p:cBhvr>
                                        <p:cTn id="75" dur="1000" fill="hold"/>
                                        <p:tgtEl>
                                          <p:spTgt spid="11"/>
                                        </p:tgtEl>
                                        <p:attrNameLst>
                                          <p:attrName>ppt_h</p:attrName>
                                        </p:attrNameLst>
                                      </p:cBhvr>
                                      <p:tavLst>
                                        <p:tav tm="0">
                                          <p:val>
                                            <p:fltVal val="0"/>
                                          </p:val>
                                        </p:tav>
                                        <p:tav tm="100000">
                                          <p:val>
                                            <p:strVal val="#ppt_h"/>
                                          </p:val>
                                        </p:tav>
                                      </p:tavLst>
                                    </p:anim>
                                    <p:anim calcmode="lin" valueType="num">
                                      <p:cBhvr>
                                        <p:cTn id="76" dur="1000" fill="hold"/>
                                        <p:tgtEl>
                                          <p:spTgt spid="11"/>
                                        </p:tgtEl>
                                        <p:attrNameLst>
                                          <p:attrName>style.rotation</p:attrName>
                                        </p:attrNameLst>
                                      </p:cBhvr>
                                      <p:tavLst>
                                        <p:tav tm="0">
                                          <p:val>
                                            <p:fltVal val="90"/>
                                          </p:val>
                                        </p:tav>
                                        <p:tav tm="100000">
                                          <p:val>
                                            <p:fltVal val="0"/>
                                          </p:val>
                                        </p:tav>
                                      </p:tavLst>
                                    </p:anim>
                                    <p:animEffect transition="in" filter="fade">
                                      <p:cBhvr>
                                        <p:cTn id="77" dur="1000"/>
                                        <p:tgtEl>
                                          <p:spTgt spid="11"/>
                                        </p:tgtEl>
                                      </p:cBhvr>
                                    </p:animEffect>
                                  </p:childTnLst>
                                </p:cTn>
                              </p:par>
                              <p:par>
                                <p:cTn id="78" presetID="31" presetClass="entr" presetSubtype="0" fill="hold" grpId="0"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1000" fill="hold"/>
                                        <p:tgtEl>
                                          <p:spTgt spid="6"/>
                                        </p:tgtEl>
                                        <p:attrNameLst>
                                          <p:attrName>ppt_w</p:attrName>
                                        </p:attrNameLst>
                                      </p:cBhvr>
                                      <p:tavLst>
                                        <p:tav tm="0">
                                          <p:val>
                                            <p:fltVal val="0"/>
                                          </p:val>
                                        </p:tav>
                                        <p:tav tm="100000">
                                          <p:val>
                                            <p:strVal val="#ppt_w"/>
                                          </p:val>
                                        </p:tav>
                                      </p:tavLst>
                                    </p:anim>
                                    <p:anim calcmode="lin" valueType="num">
                                      <p:cBhvr>
                                        <p:cTn id="81" dur="1000" fill="hold"/>
                                        <p:tgtEl>
                                          <p:spTgt spid="6"/>
                                        </p:tgtEl>
                                        <p:attrNameLst>
                                          <p:attrName>ppt_h</p:attrName>
                                        </p:attrNameLst>
                                      </p:cBhvr>
                                      <p:tavLst>
                                        <p:tav tm="0">
                                          <p:val>
                                            <p:fltVal val="0"/>
                                          </p:val>
                                        </p:tav>
                                        <p:tav tm="100000">
                                          <p:val>
                                            <p:strVal val="#ppt_h"/>
                                          </p:val>
                                        </p:tav>
                                      </p:tavLst>
                                    </p:anim>
                                    <p:anim calcmode="lin" valueType="num">
                                      <p:cBhvr>
                                        <p:cTn id="82" dur="1000" fill="hold"/>
                                        <p:tgtEl>
                                          <p:spTgt spid="6"/>
                                        </p:tgtEl>
                                        <p:attrNameLst>
                                          <p:attrName>style.rotation</p:attrName>
                                        </p:attrNameLst>
                                      </p:cBhvr>
                                      <p:tavLst>
                                        <p:tav tm="0">
                                          <p:val>
                                            <p:fltVal val="90"/>
                                          </p:val>
                                        </p:tav>
                                        <p:tav tm="100000">
                                          <p:val>
                                            <p:fltVal val="0"/>
                                          </p:val>
                                        </p:tav>
                                      </p:tavLst>
                                    </p:anim>
                                    <p:animEffect transition="in" filter="fade">
                                      <p:cBhvr>
                                        <p:cTn id="83" dur="1000"/>
                                        <p:tgtEl>
                                          <p:spTgt spid="6"/>
                                        </p:tgtEl>
                                      </p:cBhvr>
                                    </p:animEffect>
                                  </p:childTnLst>
                                </p:cTn>
                              </p:par>
                              <p:par>
                                <p:cTn id="84" presetID="31" presetClass="entr" presetSubtype="0"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p:cTn id="86" dur="1000" fill="hold"/>
                                        <p:tgtEl>
                                          <p:spTgt spid="15"/>
                                        </p:tgtEl>
                                        <p:attrNameLst>
                                          <p:attrName>ppt_w</p:attrName>
                                        </p:attrNameLst>
                                      </p:cBhvr>
                                      <p:tavLst>
                                        <p:tav tm="0">
                                          <p:val>
                                            <p:fltVal val="0"/>
                                          </p:val>
                                        </p:tav>
                                        <p:tav tm="100000">
                                          <p:val>
                                            <p:strVal val="#ppt_w"/>
                                          </p:val>
                                        </p:tav>
                                      </p:tavLst>
                                    </p:anim>
                                    <p:anim calcmode="lin" valueType="num">
                                      <p:cBhvr>
                                        <p:cTn id="87" dur="1000" fill="hold"/>
                                        <p:tgtEl>
                                          <p:spTgt spid="15"/>
                                        </p:tgtEl>
                                        <p:attrNameLst>
                                          <p:attrName>ppt_h</p:attrName>
                                        </p:attrNameLst>
                                      </p:cBhvr>
                                      <p:tavLst>
                                        <p:tav tm="0">
                                          <p:val>
                                            <p:fltVal val="0"/>
                                          </p:val>
                                        </p:tav>
                                        <p:tav tm="100000">
                                          <p:val>
                                            <p:strVal val="#ppt_h"/>
                                          </p:val>
                                        </p:tav>
                                      </p:tavLst>
                                    </p:anim>
                                    <p:anim calcmode="lin" valueType="num">
                                      <p:cBhvr>
                                        <p:cTn id="88" dur="1000" fill="hold"/>
                                        <p:tgtEl>
                                          <p:spTgt spid="15"/>
                                        </p:tgtEl>
                                        <p:attrNameLst>
                                          <p:attrName>style.rotation</p:attrName>
                                        </p:attrNameLst>
                                      </p:cBhvr>
                                      <p:tavLst>
                                        <p:tav tm="0">
                                          <p:val>
                                            <p:fltVal val="90"/>
                                          </p:val>
                                        </p:tav>
                                        <p:tav tm="100000">
                                          <p:val>
                                            <p:fltVal val="0"/>
                                          </p:val>
                                        </p:tav>
                                      </p:tavLst>
                                    </p:anim>
                                    <p:animEffect transition="in" filter="fade">
                                      <p:cBhvr>
                                        <p:cTn id="89" dur="1000"/>
                                        <p:tgtEl>
                                          <p:spTgt spid="15"/>
                                        </p:tgtEl>
                                      </p:cBhvr>
                                    </p:animEffect>
                                  </p:childTnLst>
                                </p:cTn>
                              </p:par>
                              <p:par>
                                <p:cTn id="90" presetID="31" presetClass="entr" presetSubtype="0" fill="hold" grpId="0" nodeType="withEffect">
                                  <p:stCondLst>
                                    <p:cond delay="0"/>
                                  </p:stCondLst>
                                  <p:childTnLst>
                                    <p:set>
                                      <p:cBhvr>
                                        <p:cTn id="91" dur="1" fill="hold">
                                          <p:stCondLst>
                                            <p:cond delay="0"/>
                                          </p:stCondLst>
                                        </p:cTn>
                                        <p:tgtEl>
                                          <p:spTgt spid="16"/>
                                        </p:tgtEl>
                                        <p:attrNameLst>
                                          <p:attrName>style.visibility</p:attrName>
                                        </p:attrNameLst>
                                      </p:cBhvr>
                                      <p:to>
                                        <p:strVal val="visible"/>
                                      </p:to>
                                    </p:set>
                                    <p:anim calcmode="lin" valueType="num">
                                      <p:cBhvr>
                                        <p:cTn id="92" dur="1000" fill="hold"/>
                                        <p:tgtEl>
                                          <p:spTgt spid="16"/>
                                        </p:tgtEl>
                                        <p:attrNameLst>
                                          <p:attrName>ppt_w</p:attrName>
                                        </p:attrNameLst>
                                      </p:cBhvr>
                                      <p:tavLst>
                                        <p:tav tm="0">
                                          <p:val>
                                            <p:fltVal val="0"/>
                                          </p:val>
                                        </p:tav>
                                        <p:tav tm="100000">
                                          <p:val>
                                            <p:strVal val="#ppt_w"/>
                                          </p:val>
                                        </p:tav>
                                      </p:tavLst>
                                    </p:anim>
                                    <p:anim calcmode="lin" valueType="num">
                                      <p:cBhvr>
                                        <p:cTn id="93" dur="1000" fill="hold"/>
                                        <p:tgtEl>
                                          <p:spTgt spid="16"/>
                                        </p:tgtEl>
                                        <p:attrNameLst>
                                          <p:attrName>ppt_h</p:attrName>
                                        </p:attrNameLst>
                                      </p:cBhvr>
                                      <p:tavLst>
                                        <p:tav tm="0">
                                          <p:val>
                                            <p:fltVal val="0"/>
                                          </p:val>
                                        </p:tav>
                                        <p:tav tm="100000">
                                          <p:val>
                                            <p:strVal val="#ppt_h"/>
                                          </p:val>
                                        </p:tav>
                                      </p:tavLst>
                                    </p:anim>
                                    <p:anim calcmode="lin" valueType="num">
                                      <p:cBhvr>
                                        <p:cTn id="94" dur="1000" fill="hold"/>
                                        <p:tgtEl>
                                          <p:spTgt spid="16"/>
                                        </p:tgtEl>
                                        <p:attrNameLst>
                                          <p:attrName>style.rotation</p:attrName>
                                        </p:attrNameLst>
                                      </p:cBhvr>
                                      <p:tavLst>
                                        <p:tav tm="0">
                                          <p:val>
                                            <p:fltVal val="90"/>
                                          </p:val>
                                        </p:tav>
                                        <p:tav tm="100000">
                                          <p:val>
                                            <p:fltVal val="0"/>
                                          </p:val>
                                        </p:tav>
                                      </p:tavLst>
                                    </p:anim>
                                    <p:animEffect transition="in" filter="fade">
                                      <p:cBhvr>
                                        <p:cTn id="95" dur="1000"/>
                                        <p:tgtEl>
                                          <p:spTgt spid="16"/>
                                        </p:tgtEl>
                                      </p:cBhvr>
                                    </p:animEffect>
                                  </p:childTnLst>
                                </p:cTn>
                              </p:par>
                              <p:par>
                                <p:cTn id="96" presetID="31" presetClass="entr" presetSubtype="0" fill="hold" nodeType="with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1000" fill="hold"/>
                                        <p:tgtEl>
                                          <p:spTgt spid="29"/>
                                        </p:tgtEl>
                                        <p:attrNameLst>
                                          <p:attrName>ppt_w</p:attrName>
                                        </p:attrNameLst>
                                      </p:cBhvr>
                                      <p:tavLst>
                                        <p:tav tm="0">
                                          <p:val>
                                            <p:fltVal val="0"/>
                                          </p:val>
                                        </p:tav>
                                        <p:tav tm="100000">
                                          <p:val>
                                            <p:strVal val="#ppt_w"/>
                                          </p:val>
                                        </p:tav>
                                      </p:tavLst>
                                    </p:anim>
                                    <p:anim calcmode="lin" valueType="num">
                                      <p:cBhvr>
                                        <p:cTn id="99" dur="1000" fill="hold"/>
                                        <p:tgtEl>
                                          <p:spTgt spid="29"/>
                                        </p:tgtEl>
                                        <p:attrNameLst>
                                          <p:attrName>ppt_h</p:attrName>
                                        </p:attrNameLst>
                                      </p:cBhvr>
                                      <p:tavLst>
                                        <p:tav tm="0">
                                          <p:val>
                                            <p:fltVal val="0"/>
                                          </p:val>
                                        </p:tav>
                                        <p:tav tm="100000">
                                          <p:val>
                                            <p:strVal val="#ppt_h"/>
                                          </p:val>
                                        </p:tav>
                                      </p:tavLst>
                                    </p:anim>
                                    <p:anim calcmode="lin" valueType="num">
                                      <p:cBhvr>
                                        <p:cTn id="100" dur="1000" fill="hold"/>
                                        <p:tgtEl>
                                          <p:spTgt spid="29"/>
                                        </p:tgtEl>
                                        <p:attrNameLst>
                                          <p:attrName>style.rotation</p:attrName>
                                        </p:attrNameLst>
                                      </p:cBhvr>
                                      <p:tavLst>
                                        <p:tav tm="0">
                                          <p:val>
                                            <p:fltVal val="90"/>
                                          </p:val>
                                        </p:tav>
                                        <p:tav tm="100000">
                                          <p:val>
                                            <p:fltVal val="0"/>
                                          </p:val>
                                        </p:tav>
                                      </p:tavLst>
                                    </p:anim>
                                    <p:animEffect transition="in" filter="fade">
                                      <p:cBhvr>
                                        <p:cTn id="101" dur="1000"/>
                                        <p:tgtEl>
                                          <p:spTgt spid="29"/>
                                        </p:tgtEl>
                                      </p:cBhvr>
                                    </p:animEffect>
                                  </p:childTnLst>
                                </p:cTn>
                              </p:par>
                              <p:par>
                                <p:cTn id="102" presetID="31"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 calcmode="lin" valueType="num">
                                      <p:cBhvr>
                                        <p:cTn id="104" dur="1000" fill="hold"/>
                                        <p:tgtEl>
                                          <p:spTgt spid="28"/>
                                        </p:tgtEl>
                                        <p:attrNameLst>
                                          <p:attrName>ppt_w</p:attrName>
                                        </p:attrNameLst>
                                      </p:cBhvr>
                                      <p:tavLst>
                                        <p:tav tm="0">
                                          <p:val>
                                            <p:fltVal val="0"/>
                                          </p:val>
                                        </p:tav>
                                        <p:tav tm="100000">
                                          <p:val>
                                            <p:strVal val="#ppt_w"/>
                                          </p:val>
                                        </p:tav>
                                      </p:tavLst>
                                    </p:anim>
                                    <p:anim calcmode="lin" valueType="num">
                                      <p:cBhvr>
                                        <p:cTn id="105" dur="1000" fill="hold"/>
                                        <p:tgtEl>
                                          <p:spTgt spid="28"/>
                                        </p:tgtEl>
                                        <p:attrNameLst>
                                          <p:attrName>ppt_h</p:attrName>
                                        </p:attrNameLst>
                                      </p:cBhvr>
                                      <p:tavLst>
                                        <p:tav tm="0">
                                          <p:val>
                                            <p:fltVal val="0"/>
                                          </p:val>
                                        </p:tav>
                                        <p:tav tm="100000">
                                          <p:val>
                                            <p:strVal val="#ppt_h"/>
                                          </p:val>
                                        </p:tav>
                                      </p:tavLst>
                                    </p:anim>
                                    <p:anim calcmode="lin" valueType="num">
                                      <p:cBhvr>
                                        <p:cTn id="106" dur="1000" fill="hold"/>
                                        <p:tgtEl>
                                          <p:spTgt spid="28"/>
                                        </p:tgtEl>
                                        <p:attrNameLst>
                                          <p:attrName>style.rotation</p:attrName>
                                        </p:attrNameLst>
                                      </p:cBhvr>
                                      <p:tavLst>
                                        <p:tav tm="0">
                                          <p:val>
                                            <p:fltVal val="90"/>
                                          </p:val>
                                        </p:tav>
                                        <p:tav tm="100000">
                                          <p:val>
                                            <p:fltVal val="0"/>
                                          </p:val>
                                        </p:tav>
                                      </p:tavLst>
                                    </p:anim>
                                    <p:animEffect transition="in" filter="fade">
                                      <p:cBhvr>
                                        <p:cTn id="10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animBg="1"/>
      <p:bldP spid="9" grpId="0" animBg="1"/>
      <p:bldP spid="10" grpId="0" animBg="1"/>
      <p:bldP spid="23" grpId="0"/>
      <p:bldP spid="45" grpId="0" animBg="1"/>
      <p:bldP spid="11" grpId="0"/>
      <p:bldP spid="15" grpId="0"/>
      <p:bldP spid="16"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9" name="Рисунок 9">
            <a:extLst>
              <a:ext uri="{FF2B5EF4-FFF2-40B4-BE49-F238E27FC236}">
                <a16:creationId xmlns:a16="http://schemas.microsoft.com/office/drawing/2014/main" id="{C7983036-90D3-4A16-AF84-39286B230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F4721FE7-8B9D-4AF6-8DBD-CAB7C146E488}"/>
              </a:ext>
            </a:extLst>
          </p:cNvPr>
          <p:cNvGrpSpPr/>
          <p:nvPr/>
        </p:nvGrpSpPr>
        <p:grpSpPr>
          <a:xfrm>
            <a:off x="1337384" y="2325421"/>
            <a:ext cx="2406977" cy="1817145"/>
            <a:chOff x="1009651" y="2102583"/>
            <a:chExt cx="3678464" cy="2838232"/>
          </a:xfrm>
          <a:solidFill>
            <a:srgbClr val="5B9BD5"/>
          </a:solidFill>
        </p:grpSpPr>
        <p:sp>
          <p:nvSpPr>
            <p:cNvPr id="4" name="Block Arc 3">
              <a:extLst>
                <a:ext uri="{FF2B5EF4-FFF2-40B4-BE49-F238E27FC236}">
                  <a16:creationId xmlns:a16="http://schemas.microsoft.com/office/drawing/2014/main" id="{C6514EBA-5706-4E9B-8CD6-D5F040CAD4D8}"/>
                </a:ext>
              </a:extLst>
            </p:cNvPr>
            <p:cNvSpPr/>
            <p:nvPr/>
          </p:nvSpPr>
          <p:spPr>
            <a:xfrm>
              <a:off x="1009651" y="2102583"/>
              <a:ext cx="2838234" cy="2838232"/>
            </a:xfrm>
            <a:prstGeom prst="blockArc">
              <a:avLst>
                <a:gd name="adj1" fmla="val 21570102"/>
                <a:gd name="adj2" fmla="val 17581411"/>
                <a:gd name="adj3" fmla="val 105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dirty="0">
                <a:ln>
                  <a:solidFill>
                    <a:srgbClr val="9CD6E8"/>
                  </a:solidFill>
                </a:ln>
                <a:solidFill>
                  <a:schemeClr val="tx1"/>
                </a:solidFill>
                <a:effectLst/>
                <a:uLnTx/>
                <a:uFillTx/>
                <a:latin typeface="Arial"/>
                <a:ea typeface="+mn-ea"/>
                <a:cs typeface="+mn-cs"/>
                <a:sym typeface="Arial"/>
              </a:endParaRPr>
            </a:p>
          </p:txBody>
        </p:sp>
        <p:sp>
          <p:nvSpPr>
            <p:cNvPr id="6" name="Arrow: Right 5">
              <a:extLst>
                <a:ext uri="{FF2B5EF4-FFF2-40B4-BE49-F238E27FC236}">
                  <a16:creationId xmlns:a16="http://schemas.microsoft.com/office/drawing/2014/main" id="{B94E1E0F-28A0-4214-99F9-3E2767B35EF6}"/>
                </a:ext>
              </a:extLst>
            </p:cNvPr>
            <p:cNvSpPr/>
            <p:nvPr/>
          </p:nvSpPr>
          <p:spPr>
            <a:xfrm>
              <a:off x="3541485" y="3216901"/>
              <a:ext cx="1146630" cy="609600"/>
            </a:xfrm>
            <a:prstGeom prst="rightArrow">
              <a:avLst>
                <a:gd name="adj1" fmla="val 50000"/>
                <a:gd name="adj2" fmla="val 7381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solidFill>
                    <a:srgbClr val="9CD6E8"/>
                  </a:solidFill>
                </a:ln>
                <a:solidFill>
                  <a:schemeClr val="tx1"/>
                </a:solidFill>
                <a:effectLst/>
                <a:uLnTx/>
                <a:uFillTx/>
                <a:latin typeface="Arial"/>
                <a:ea typeface="+mn-ea"/>
                <a:cs typeface="+mn-cs"/>
                <a:sym typeface="Arial"/>
              </a:endParaRPr>
            </a:p>
          </p:txBody>
        </p:sp>
      </p:grpSp>
      <p:grpSp>
        <p:nvGrpSpPr>
          <p:cNvPr id="2" name="Группа 1"/>
          <p:cNvGrpSpPr/>
          <p:nvPr/>
        </p:nvGrpSpPr>
        <p:grpSpPr>
          <a:xfrm>
            <a:off x="5157530" y="2295993"/>
            <a:ext cx="2412297" cy="1817145"/>
            <a:chOff x="3991972" y="1683960"/>
            <a:chExt cx="1809223" cy="1362859"/>
          </a:xfrm>
          <a:solidFill>
            <a:schemeClr val="accent5">
              <a:lumMod val="60000"/>
              <a:lumOff val="40000"/>
            </a:schemeClr>
          </a:solidFill>
        </p:grpSpPr>
        <p:sp>
          <p:nvSpPr>
            <p:cNvPr id="11" name="Block Arc 10">
              <a:extLst>
                <a:ext uri="{FF2B5EF4-FFF2-40B4-BE49-F238E27FC236}">
                  <a16:creationId xmlns:a16="http://schemas.microsoft.com/office/drawing/2014/main" id="{AC40380F-E537-4F4C-9AB9-8A921ADAC0AA}"/>
                </a:ext>
              </a:extLst>
            </p:cNvPr>
            <p:cNvSpPr/>
            <p:nvPr/>
          </p:nvSpPr>
          <p:spPr>
            <a:xfrm>
              <a:off x="3991972" y="1683960"/>
              <a:ext cx="1392885" cy="1362859"/>
            </a:xfrm>
            <a:prstGeom prst="blockArc">
              <a:avLst>
                <a:gd name="adj1" fmla="val 21570102"/>
                <a:gd name="adj2" fmla="val 17581411"/>
                <a:gd name="adj3" fmla="val 10584"/>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schemeClr val="tx1"/>
                </a:solidFill>
                <a:effectLst/>
                <a:uLnTx/>
                <a:uFillTx/>
                <a:latin typeface="Arial"/>
                <a:ea typeface="+mn-ea"/>
                <a:cs typeface="+mn-cs"/>
                <a:sym typeface="Arial"/>
              </a:endParaRPr>
            </a:p>
          </p:txBody>
        </p:sp>
        <p:sp>
          <p:nvSpPr>
            <p:cNvPr id="12" name="Arrow: Right 11">
              <a:extLst>
                <a:ext uri="{FF2B5EF4-FFF2-40B4-BE49-F238E27FC236}">
                  <a16:creationId xmlns:a16="http://schemas.microsoft.com/office/drawing/2014/main" id="{66F66D54-EC7C-4533-BF01-124E786F8935}"/>
                </a:ext>
              </a:extLst>
            </p:cNvPr>
            <p:cNvSpPr/>
            <p:nvPr/>
          </p:nvSpPr>
          <p:spPr>
            <a:xfrm>
              <a:off x="5238478" y="2200114"/>
              <a:ext cx="562717" cy="292717"/>
            </a:xfrm>
            <a:prstGeom prst="rightArrow">
              <a:avLst>
                <a:gd name="adj1" fmla="val 50000"/>
                <a:gd name="adj2" fmla="val 73810"/>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schemeClr val="tx1"/>
                </a:solidFill>
                <a:effectLst/>
                <a:uLnTx/>
                <a:uFillTx/>
                <a:latin typeface="Arial"/>
                <a:ea typeface="+mn-ea"/>
                <a:cs typeface="+mn-cs"/>
                <a:sym typeface="Arial"/>
              </a:endParaRPr>
            </a:p>
          </p:txBody>
        </p:sp>
      </p:grpSp>
      <p:sp>
        <p:nvSpPr>
          <p:cNvPr id="17" name="Block Arc 16">
            <a:extLst>
              <a:ext uri="{FF2B5EF4-FFF2-40B4-BE49-F238E27FC236}">
                <a16:creationId xmlns:a16="http://schemas.microsoft.com/office/drawing/2014/main" id="{94ACC1F5-A3C5-4C33-A6AC-85E1B631DC5C}"/>
              </a:ext>
            </a:extLst>
          </p:cNvPr>
          <p:cNvSpPr/>
          <p:nvPr/>
        </p:nvSpPr>
        <p:spPr>
          <a:xfrm>
            <a:off x="9041969" y="2319115"/>
            <a:ext cx="1857179" cy="1817145"/>
          </a:xfrm>
          <a:prstGeom prst="blockArc">
            <a:avLst>
              <a:gd name="adj1" fmla="val 17592716"/>
              <a:gd name="adj2" fmla="val 17581411"/>
              <a:gd name="adj3" fmla="val 105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schemeClr val="tx1"/>
              </a:solidFill>
              <a:effectLst/>
              <a:uLnTx/>
              <a:uFillTx/>
              <a:latin typeface="Arial"/>
              <a:ea typeface="+mn-ea"/>
              <a:cs typeface="+mn-cs"/>
              <a:sym typeface="Arial"/>
            </a:endParaRPr>
          </a:p>
        </p:txBody>
      </p:sp>
      <p:sp>
        <p:nvSpPr>
          <p:cNvPr id="29" name="TextBox 28">
            <a:extLst>
              <a:ext uri="{FF2B5EF4-FFF2-40B4-BE49-F238E27FC236}">
                <a16:creationId xmlns:a16="http://schemas.microsoft.com/office/drawing/2014/main" id="{3F7B4704-66F4-4D5E-B399-6D46D79D2C05}"/>
              </a:ext>
            </a:extLst>
          </p:cNvPr>
          <p:cNvSpPr txBox="1"/>
          <p:nvPr/>
        </p:nvSpPr>
        <p:spPr>
          <a:xfrm>
            <a:off x="234437" y="4222686"/>
            <a:ext cx="4000011" cy="400110"/>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uz-Cyrl-UZ" sz="2000" b="1" i="0" u="none" strike="noStrike" kern="0" cap="none" spc="0" normalizeH="0" baseline="0" noProof="0" dirty="0">
                <a:ln>
                  <a:noFill/>
                </a:ln>
                <a:effectLst/>
                <a:uLnTx/>
                <a:uFillTx/>
                <a:latin typeface="Arial" pitchFamily="34" charset="0"/>
                <a:cs typeface="Arial" pitchFamily="34" charset="0"/>
                <a:sym typeface="Arial"/>
              </a:rPr>
              <a:t>ТАРҒИБОТ ВА ТАЪЛИМ</a:t>
            </a:r>
            <a:endParaRPr kumimoji="0" lang="en-GB" sz="2000" b="0" i="0" u="none" strike="noStrike" kern="0" cap="none" spc="0" normalizeH="0" baseline="0" noProof="0" dirty="0">
              <a:ln>
                <a:noFill/>
              </a:ln>
              <a:effectLst/>
              <a:uLnTx/>
              <a:uFillTx/>
              <a:latin typeface="Arial" panose="020B0604020202020204" pitchFamily="34" charset="0"/>
              <a:ea typeface="Noto Sans" panose="020B0502040504020204" pitchFamily="34"/>
              <a:cs typeface="Arial" panose="020B0604020202020204" pitchFamily="34" charset="0"/>
              <a:sym typeface="Arial"/>
            </a:endParaRPr>
          </a:p>
        </p:txBody>
      </p:sp>
      <p:sp>
        <p:nvSpPr>
          <p:cNvPr id="30" name="TextBox 29">
            <a:extLst>
              <a:ext uri="{FF2B5EF4-FFF2-40B4-BE49-F238E27FC236}">
                <a16:creationId xmlns:a16="http://schemas.microsoft.com/office/drawing/2014/main" id="{C0F300C6-5573-4817-82BD-0FCE6C5FCA28}"/>
              </a:ext>
            </a:extLst>
          </p:cNvPr>
          <p:cNvSpPr txBox="1"/>
          <p:nvPr/>
        </p:nvSpPr>
        <p:spPr>
          <a:xfrm>
            <a:off x="4636964" y="4222686"/>
            <a:ext cx="3119982" cy="707886"/>
          </a:xfrm>
          <a:prstGeom prst="rect">
            <a:avLst/>
          </a:prstGeom>
          <a:noFill/>
        </p:spPr>
        <p:txBody>
          <a:bodyPr wrap="square" rtlCol="0">
            <a:spAutoFit/>
          </a:bodyPr>
          <a:lstStyle/>
          <a:p>
            <a:pPr algn="ctr" defTabSz="685783">
              <a:buClr>
                <a:srgbClr val="000000"/>
              </a:buClr>
              <a:defRPr/>
            </a:pPr>
            <a:r>
              <a:rPr lang="ru-RU" sz="2000" b="1" kern="0" dirty="0">
                <a:latin typeface="Arial" pitchFamily="34" charset="0"/>
                <a:cs typeface="Arial" pitchFamily="34" charset="0"/>
              </a:rPr>
              <a:t>КОРРУПЦИЯНИНГ ОЛДИНИ ОЛИШ</a:t>
            </a:r>
            <a:endParaRPr lang="en-GB" sz="2000" b="1" kern="0" dirty="0">
              <a:latin typeface="Arial" pitchFamily="34" charset="0"/>
              <a:cs typeface="Arial" pitchFamily="34" charset="0"/>
              <a:sym typeface="Arial"/>
            </a:endParaRPr>
          </a:p>
        </p:txBody>
      </p:sp>
      <p:sp>
        <p:nvSpPr>
          <p:cNvPr id="32" name="TextBox 31">
            <a:extLst>
              <a:ext uri="{FF2B5EF4-FFF2-40B4-BE49-F238E27FC236}">
                <a16:creationId xmlns:a16="http://schemas.microsoft.com/office/drawing/2014/main" id="{883D5D0F-1948-4232-BC57-7746F1B3C9EC}"/>
              </a:ext>
            </a:extLst>
          </p:cNvPr>
          <p:cNvSpPr txBox="1"/>
          <p:nvPr/>
        </p:nvSpPr>
        <p:spPr>
          <a:xfrm>
            <a:off x="8205927" y="4222686"/>
            <a:ext cx="3529264" cy="1015663"/>
          </a:xfrm>
          <a:prstGeom prst="rect">
            <a:avLst/>
          </a:prstGeom>
          <a:noFill/>
        </p:spPr>
        <p:txBody>
          <a:bodyPr wrap="square" rtlCol="0">
            <a:spAutoFit/>
          </a:bodyPr>
          <a:lstStyle/>
          <a:p>
            <a:pPr lvl="0" algn="ctr" defTabSz="685783">
              <a:buClr>
                <a:srgbClr val="000000"/>
              </a:buClr>
              <a:defRPr/>
            </a:pPr>
            <a:r>
              <a:rPr lang="uz-Cyrl-UZ" sz="2000" b="1" kern="0" dirty="0">
                <a:latin typeface="Arial" pitchFamily="34" charset="0"/>
                <a:cs typeface="Arial" pitchFamily="34" charset="0"/>
                <a:sym typeface="Arial"/>
              </a:rPr>
              <a:t>КОРРУПЦИЯГА </a:t>
            </a:r>
          </a:p>
          <a:p>
            <a:pPr lvl="0" algn="ctr" defTabSz="685783">
              <a:buClr>
                <a:srgbClr val="000000"/>
              </a:buClr>
              <a:defRPr/>
            </a:pPr>
            <a:r>
              <a:rPr lang="ru-RU" sz="2000" b="1" kern="0" dirty="0">
                <a:latin typeface="Arial" pitchFamily="34" charset="0"/>
                <a:cs typeface="Arial" pitchFamily="34" charset="0"/>
              </a:rPr>
              <a:t>ЧЕК ҚЎЙИШ ВА ЖАВОБГАРЛИК</a:t>
            </a:r>
            <a:endParaRPr lang="en-GB" sz="2000" b="1" kern="0" dirty="0">
              <a:latin typeface="Arial" pitchFamily="34" charset="0"/>
              <a:cs typeface="Arial" pitchFamily="34" charset="0"/>
              <a:sym typeface="Arial"/>
            </a:endParaRPr>
          </a:p>
        </p:txBody>
      </p:sp>
      <p:sp>
        <p:nvSpPr>
          <p:cNvPr id="35" name="Заголовок 1"/>
          <p:cNvSpPr txBox="1">
            <a:spLocks/>
          </p:cNvSpPr>
          <p:nvPr/>
        </p:nvSpPr>
        <p:spPr>
          <a:xfrm>
            <a:off x="102550" y="415721"/>
            <a:ext cx="12192000" cy="563047"/>
          </a:xfrm>
          <a:prstGeom prst="rect">
            <a:avLst/>
          </a:prstGeom>
          <a:no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lnSpc>
                <a:spcPct val="100000"/>
              </a:lnSpc>
              <a:buClr>
                <a:srgbClr val="000000"/>
              </a:buClr>
              <a:defRPr/>
            </a:pPr>
            <a:r>
              <a:rPr lang="uz-Cyrl-UZ" sz="2400" b="1" dirty="0">
                <a:solidFill>
                  <a:schemeClr val="tx1"/>
                </a:solidFill>
              </a:rPr>
              <a:t>КОРРУПЦИЯГА ҚАРШИ КУРАШИШ СОҲАСИДАГИ ДАВЛАТ</a:t>
            </a:r>
          </a:p>
          <a:p>
            <a:pPr lvl="0" algn="ctr">
              <a:lnSpc>
                <a:spcPct val="100000"/>
              </a:lnSpc>
              <a:buClr>
                <a:srgbClr val="000000"/>
              </a:buClr>
              <a:defRPr/>
            </a:pPr>
            <a:r>
              <a:rPr lang="uz-Cyrl-UZ" sz="2400" b="1" dirty="0">
                <a:solidFill>
                  <a:schemeClr val="tx1"/>
                </a:solidFill>
              </a:rPr>
              <a:t> СИЁСАТИНИНГ УСТУВОР ЙЎНАЛИШЛАРИ</a:t>
            </a:r>
            <a:endParaRPr kumimoji="0" lang="ru-RU" sz="2400" b="1" i="0" u="none" strike="noStrike" kern="1200" cap="none" spc="0" normalizeH="0" baseline="0" noProof="0" dirty="0">
              <a:ln>
                <a:noFill/>
              </a:ln>
              <a:solidFill>
                <a:schemeClr val="tx1"/>
              </a:solidFill>
              <a:effectLst/>
              <a:uLnTx/>
              <a:uFillTx/>
              <a:latin typeface="Arial" pitchFamily="34" charset="0"/>
              <a:cs typeface="Arial" pitchFamily="34" charset="0"/>
              <a:sym typeface="Arial"/>
            </a:endParaRPr>
          </a:p>
        </p:txBody>
      </p:sp>
      <p:pic>
        <p:nvPicPr>
          <p:cNvPr id="25" name="그림 5"/>
          <p:cNvPicPr>
            <a:picLocks noChangeAspect="1"/>
          </p:cNvPicPr>
          <p:nvPr/>
        </p:nvPicPr>
        <p:blipFill>
          <a:blip r:embed="rId3">
            <a:duotone>
              <a:prstClr val="black"/>
              <a:schemeClr val="bg1">
                <a:tint val="45000"/>
                <a:satMod val="400000"/>
              </a:schemeClr>
            </a:duotone>
          </a:blip>
          <a:stretch>
            <a:fillRect/>
          </a:stretch>
        </p:blipFill>
        <p:spPr>
          <a:xfrm>
            <a:off x="1819722" y="2984198"/>
            <a:ext cx="953353" cy="596055"/>
          </a:xfrm>
          <a:prstGeom prst="rect">
            <a:avLst/>
          </a:prstGeom>
          <a:solidFill>
            <a:schemeClr val="bg2">
              <a:lumMod val="40000"/>
              <a:lumOff val="60000"/>
            </a:schemeClr>
          </a:solidFill>
        </p:spPr>
      </p:pic>
      <p:grpSp>
        <p:nvGrpSpPr>
          <p:cNvPr id="36" name="그룹 36"/>
          <p:cNvGrpSpPr/>
          <p:nvPr/>
        </p:nvGrpSpPr>
        <p:grpSpPr>
          <a:xfrm>
            <a:off x="5707329" y="2755216"/>
            <a:ext cx="915662" cy="825037"/>
            <a:chOff x="3508025" y="3895025"/>
            <a:chExt cx="580140" cy="526901"/>
          </a:xfrm>
          <a:solidFill>
            <a:schemeClr val="bg2">
              <a:lumMod val="40000"/>
              <a:lumOff val="60000"/>
            </a:schemeClr>
          </a:solidFill>
        </p:grpSpPr>
        <p:sp>
          <p:nvSpPr>
            <p:cNvPr id="37" name="Freeform 38"/>
            <p:cNvSpPr>
              <a:spLocks noEditPoints="1"/>
            </p:cNvSpPr>
            <p:nvPr/>
          </p:nvSpPr>
          <p:spPr bwMode="auto">
            <a:xfrm>
              <a:off x="3508025" y="4102950"/>
              <a:ext cx="580140" cy="318976"/>
            </a:xfrm>
            <a:custGeom>
              <a:avLst/>
              <a:gdLst>
                <a:gd name="T0" fmla="*/ 352 w 400"/>
                <a:gd name="T1" fmla="*/ 10 h 220"/>
                <a:gd name="T2" fmla="*/ 307 w 400"/>
                <a:gd name="T3" fmla="*/ 40 h 220"/>
                <a:gd name="T4" fmla="*/ 299 w 400"/>
                <a:gd name="T5" fmla="*/ 46 h 220"/>
                <a:gd name="T6" fmla="*/ 267 w 400"/>
                <a:gd name="T7" fmla="*/ 45 h 220"/>
                <a:gd name="T8" fmla="*/ 222 w 400"/>
                <a:gd name="T9" fmla="*/ 69 h 220"/>
                <a:gd name="T10" fmla="*/ 153 w 400"/>
                <a:gd name="T11" fmla="*/ 54 h 220"/>
                <a:gd name="T12" fmla="*/ 115 w 400"/>
                <a:gd name="T13" fmla="*/ 54 h 220"/>
                <a:gd name="T14" fmla="*/ 0 w 400"/>
                <a:gd name="T15" fmla="*/ 162 h 220"/>
                <a:gd name="T16" fmla="*/ 0 w 400"/>
                <a:gd name="T17" fmla="*/ 162 h 220"/>
                <a:gd name="T18" fmla="*/ 0 w 400"/>
                <a:gd name="T19" fmla="*/ 188 h 220"/>
                <a:gd name="T20" fmla="*/ 0 w 400"/>
                <a:gd name="T21" fmla="*/ 220 h 220"/>
                <a:gd name="T22" fmla="*/ 13 w 400"/>
                <a:gd name="T23" fmla="*/ 220 h 220"/>
                <a:gd name="T24" fmla="*/ 13 w 400"/>
                <a:gd name="T25" fmla="*/ 194 h 220"/>
                <a:gd name="T26" fmla="*/ 128 w 400"/>
                <a:gd name="T27" fmla="*/ 194 h 220"/>
                <a:gd name="T28" fmla="*/ 128 w 400"/>
                <a:gd name="T29" fmla="*/ 220 h 220"/>
                <a:gd name="T30" fmla="*/ 141 w 400"/>
                <a:gd name="T31" fmla="*/ 220 h 220"/>
                <a:gd name="T32" fmla="*/ 141 w 400"/>
                <a:gd name="T33" fmla="*/ 188 h 220"/>
                <a:gd name="T34" fmla="*/ 173 w 400"/>
                <a:gd name="T35" fmla="*/ 165 h 220"/>
                <a:gd name="T36" fmla="*/ 282 w 400"/>
                <a:gd name="T37" fmla="*/ 121 h 220"/>
                <a:gd name="T38" fmla="*/ 400 w 400"/>
                <a:gd name="T39" fmla="*/ 27 h 220"/>
                <a:gd name="T40" fmla="*/ 400 w 400"/>
                <a:gd name="T41" fmla="*/ 17 h 220"/>
                <a:gd name="T42" fmla="*/ 352 w 400"/>
                <a:gd name="T43" fmla="*/ 10 h 220"/>
                <a:gd name="T44" fmla="*/ 273 w 400"/>
                <a:gd name="T45" fmla="*/ 112 h 220"/>
                <a:gd name="T46" fmla="*/ 172 w 400"/>
                <a:gd name="T47" fmla="*/ 152 h 220"/>
                <a:gd name="T48" fmla="*/ 128 w 400"/>
                <a:gd name="T49" fmla="*/ 181 h 220"/>
                <a:gd name="T50" fmla="*/ 13 w 400"/>
                <a:gd name="T51" fmla="*/ 181 h 220"/>
                <a:gd name="T52" fmla="*/ 13 w 400"/>
                <a:gd name="T53" fmla="*/ 162 h 220"/>
                <a:gd name="T54" fmla="*/ 13 w 400"/>
                <a:gd name="T55" fmla="*/ 162 h 220"/>
                <a:gd name="T56" fmla="*/ 115 w 400"/>
                <a:gd name="T57" fmla="*/ 67 h 220"/>
                <a:gd name="T58" fmla="*/ 153 w 400"/>
                <a:gd name="T59" fmla="*/ 67 h 220"/>
                <a:gd name="T60" fmla="*/ 219 w 400"/>
                <a:gd name="T61" fmla="*/ 82 h 220"/>
                <a:gd name="T62" fmla="*/ 226 w 400"/>
                <a:gd name="T63" fmla="*/ 82 h 220"/>
                <a:gd name="T64" fmla="*/ 272 w 400"/>
                <a:gd name="T65" fmla="*/ 57 h 220"/>
                <a:gd name="T66" fmla="*/ 295 w 400"/>
                <a:gd name="T67" fmla="*/ 58 h 220"/>
                <a:gd name="T68" fmla="*/ 229 w 400"/>
                <a:gd name="T69" fmla="*/ 104 h 220"/>
                <a:gd name="T70" fmla="*/ 172 w 400"/>
                <a:gd name="T71" fmla="*/ 111 h 220"/>
                <a:gd name="T72" fmla="*/ 138 w 400"/>
                <a:gd name="T73" fmla="*/ 118 h 220"/>
                <a:gd name="T74" fmla="*/ 143 w 400"/>
                <a:gd name="T75" fmla="*/ 130 h 220"/>
                <a:gd name="T76" fmla="*/ 143 w 400"/>
                <a:gd name="T77" fmla="*/ 130 h 220"/>
                <a:gd name="T78" fmla="*/ 172 w 400"/>
                <a:gd name="T79" fmla="*/ 124 h 220"/>
                <a:gd name="T80" fmla="*/ 236 w 400"/>
                <a:gd name="T81" fmla="*/ 114 h 220"/>
                <a:gd name="T82" fmla="*/ 310 w 400"/>
                <a:gd name="T83" fmla="*/ 63 h 220"/>
                <a:gd name="T84" fmla="*/ 311 w 400"/>
                <a:gd name="T85" fmla="*/ 54 h 220"/>
                <a:gd name="T86" fmla="*/ 310 w 400"/>
                <a:gd name="T87" fmla="*/ 53 h 220"/>
                <a:gd name="T88" fmla="*/ 315 w 400"/>
                <a:gd name="T89" fmla="*/ 50 h 220"/>
                <a:gd name="T90" fmla="*/ 358 w 400"/>
                <a:gd name="T91" fmla="*/ 21 h 220"/>
                <a:gd name="T92" fmla="*/ 385 w 400"/>
                <a:gd name="T93" fmla="*/ 23 h 220"/>
                <a:gd name="T94" fmla="*/ 273 w 400"/>
                <a:gd name="T95" fmla="*/ 112 h 220"/>
                <a:gd name="T96" fmla="*/ 102 w 400"/>
                <a:gd name="T97" fmla="*/ 220 h 220"/>
                <a:gd name="T98" fmla="*/ 115 w 400"/>
                <a:gd name="T99" fmla="*/ 220 h 220"/>
                <a:gd name="T100" fmla="*/ 115 w 400"/>
                <a:gd name="T101" fmla="*/ 207 h 220"/>
                <a:gd name="T102" fmla="*/ 102 w 400"/>
                <a:gd name="T103" fmla="*/ 207 h 220"/>
                <a:gd name="T104" fmla="*/ 102 w 400"/>
                <a:gd name="T105"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220">
                  <a:moveTo>
                    <a:pt x="352" y="10"/>
                  </a:moveTo>
                  <a:cubicBezTo>
                    <a:pt x="339" y="17"/>
                    <a:pt x="322" y="30"/>
                    <a:pt x="307" y="40"/>
                  </a:cubicBezTo>
                  <a:cubicBezTo>
                    <a:pt x="299" y="46"/>
                    <a:pt x="299" y="46"/>
                    <a:pt x="299" y="46"/>
                  </a:cubicBezTo>
                  <a:cubicBezTo>
                    <a:pt x="290" y="42"/>
                    <a:pt x="279" y="40"/>
                    <a:pt x="267" y="45"/>
                  </a:cubicBezTo>
                  <a:cubicBezTo>
                    <a:pt x="252" y="52"/>
                    <a:pt x="238" y="59"/>
                    <a:pt x="222" y="69"/>
                  </a:cubicBezTo>
                  <a:cubicBezTo>
                    <a:pt x="202" y="58"/>
                    <a:pt x="180" y="53"/>
                    <a:pt x="153" y="54"/>
                  </a:cubicBezTo>
                  <a:cubicBezTo>
                    <a:pt x="153" y="54"/>
                    <a:pt x="115" y="54"/>
                    <a:pt x="115" y="54"/>
                  </a:cubicBezTo>
                  <a:cubicBezTo>
                    <a:pt x="51" y="54"/>
                    <a:pt x="0" y="102"/>
                    <a:pt x="0" y="162"/>
                  </a:cubicBezTo>
                  <a:cubicBezTo>
                    <a:pt x="0" y="162"/>
                    <a:pt x="0" y="162"/>
                    <a:pt x="0" y="162"/>
                  </a:cubicBezTo>
                  <a:cubicBezTo>
                    <a:pt x="0" y="188"/>
                    <a:pt x="0" y="188"/>
                    <a:pt x="0" y="188"/>
                  </a:cubicBezTo>
                  <a:cubicBezTo>
                    <a:pt x="0" y="220"/>
                    <a:pt x="0" y="220"/>
                    <a:pt x="0" y="220"/>
                  </a:cubicBezTo>
                  <a:cubicBezTo>
                    <a:pt x="13" y="220"/>
                    <a:pt x="13" y="220"/>
                    <a:pt x="13" y="220"/>
                  </a:cubicBezTo>
                  <a:cubicBezTo>
                    <a:pt x="13" y="194"/>
                    <a:pt x="13" y="194"/>
                    <a:pt x="13" y="194"/>
                  </a:cubicBezTo>
                  <a:cubicBezTo>
                    <a:pt x="128" y="194"/>
                    <a:pt x="128" y="194"/>
                    <a:pt x="128" y="194"/>
                  </a:cubicBezTo>
                  <a:cubicBezTo>
                    <a:pt x="128" y="203"/>
                    <a:pt x="128" y="220"/>
                    <a:pt x="128" y="220"/>
                  </a:cubicBezTo>
                  <a:cubicBezTo>
                    <a:pt x="141" y="220"/>
                    <a:pt x="141" y="220"/>
                    <a:pt x="141" y="220"/>
                  </a:cubicBezTo>
                  <a:cubicBezTo>
                    <a:pt x="141" y="188"/>
                    <a:pt x="141" y="188"/>
                    <a:pt x="141" y="188"/>
                  </a:cubicBezTo>
                  <a:cubicBezTo>
                    <a:pt x="141" y="169"/>
                    <a:pt x="148" y="168"/>
                    <a:pt x="173" y="165"/>
                  </a:cubicBezTo>
                  <a:cubicBezTo>
                    <a:pt x="199" y="163"/>
                    <a:pt x="238" y="159"/>
                    <a:pt x="282" y="121"/>
                  </a:cubicBezTo>
                  <a:cubicBezTo>
                    <a:pt x="281" y="122"/>
                    <a:pt x="400" y="27"/>
                    <a:pt x="400" y="27"/>
                  </a:cubicBezTo>
                  <a:cubicBezTo>
                    <a:pt x="400" y="17"/>
                    <a:pt x="400" y="17"/>
                    <a:pt x="400" y="17"/>
                  </a:cubicBezTo>
                  <a:cubicBezTo>
                    <a:pt x="390" y="9"/>
                    <a:pt x="369" y="0"/>
                    <a:pt x="352" y="10"/>
                  </a:cubicBezTo>
                  <a:close/>
                  <a:moveTo>
                    <a:pt x="273" y="112"/>
                  </a:moveTo>
                  <a:cubicBezTo>
                    <a:pt x="233" y="147"/>
                    <a:pt x="198" y="150"/>
                    <a:pt x="172" y="152"/>
                  </a:cubicBezTo>
                  <a:cubicBezTo>
                    <a:pt x="150" y="155"/>
                    <a:pt x="131" y="156"/>
                    <a:pt x="128" y="181"/>
                  </a:cubicBezTo>
                  <a:cubicBezTo>
                    <a:pt x="13" y="181"/>
                    <a:pt x="13" y="181"/>
                    <a:pt x="13" y="181"/>
                  </a:cubicBezTo>
                  <a:cubicBezTo>
                    <a:pt x="13" y="162"/>
                    <a:pt x="13" y="162"/>
                    <a:pt x="13" y="162"/>
                  </a:cubicBezTo>
                  <a:cubicBezTo>
                    <a:pt x="13" y="162"/>
                    <a:pt x="13" y="162"/>
                    <a:pt x="13" y="162"/>
                  </a:cubicBezTo>
                  <a:cubicBezTo>
                    <a:pt x="13" y="109"/>
                    <a:pt x="58" y="67"/>
                    <a:pt x="115" y="67"/>
                  </a:cubicBezTo>
                  <a:cubicBezTo>
                    <a:pt x="153" y="67"/>
                    <a:pt x="153" y="67"/>
                    <a:pt x="153" y="67"/>
                  </a:cubicBezTo>
                  <a:cubicBezTo>
                    <a:pt x="180" y="66"/>
                    <a:pt x="200" y="71"/>
                    <a:pt x="219" y="82"/>
                  </a:cubicBezTo>
                  <a:cubicBezTo>
                    <a:pt x="226" y="82"/>
                    <a:pt x="226" y="82"/>
                    <a:pt x="226" y="82"/>
                  </a:cubicBezTo>
                  <a:cubicBezTo>
                    <a:pt x="242" y="71"/>
                    <a:pt x="257" y="64"/>
                    <a:pt x="272" y="57"/>
                  </a:cubicBezTo>
                  <a:cubicBezTo>
                    <a:pt x="281" y="53"/>
                    <a:pt x="289" y="55"/>
                    <a:pt x="295" y="58"/>
                  </a:cubicBezTo>
                  <a:cubicBezTo>
                    <a:pt x="229" y="104"/>
                    <a:pt x="229" y="104"/>
                    <a:pt x="229" y="104"/>
                  </a:cubicBezTo>
                  <a:cubicBezTo>
                    <a:pt x="215" y="111"/>
                    <a:pt x="189" y="111"/>
                    <a:pt x="172" y="111"/>
                  </a:cubicBezTo>
                  <a:cubicBezTo>
                    <a:pt x="153" y="111"/>
                    <a:pt x="138" y="118"/>
                    <a:pt x="138" y="118"/>
                  </a:cubicBezTo>
                  <a:cubicBezTo>
                    <a:pt x="143" y="130"/>
                    <a:pt x="143" y="130"/>
                    <a:pt x="143" y="130"/>
                  </a:cubicBezTo>
                  <a:cubicBezTo>
                    <a:pt x="143" y="130"/>
                    <a:pt x="143" y="130"/>
                    <a:pt x="143" y="130"/>
                  </a:cubicBezTo>
                  <a:cubicBezTo>
                    <a:pt x="143" y="130"/>
                    <a:pt x="156" y="124"/>
                    <a:pt x="172" y="124"/>
                  </a:cubicBezTo>
                  <a:cubicBezTo>
                    <a:pt x="191" y="124"/>
                    <a:pt x="219" y="124"/>
                    <a:pt x="236" y="114"/>
                  </a:cubicBezTo>
                  <a:cubicBezTo>
                    <a:pt x="236" y="114"/>
                    <a:pt x="310" y="63"/>
                    <a:pt x="310" y="63"/>
                  </a:cubicBezTo>
                  <a:cubicBezTo>
                    <a:pt x="311" y="54"/>
                    <a:pt x="311" y="54"/>
                    <a:pt x="311" y="54"/>
                  </a:cubicBezTo>
                  <a:cubicBezTo>
                    <a:pt x="310" y="53"/>
                    <a:pt x="310" y="53"/>
                    <a:pt x="310" y="53"/>
                  </a:cubicBezTo>
                  <a:cubicBezTo>
                    <a:pt x="315" y="50"/>
                    <a:pt x="315" y="50"/>
                    <a:pt x="315" y="50"/>
                  </a:cubicBezTo>
                  <a:cubicBezTo>
                    <a:pt x="329" y="40"/>
                    <a:pt x="346" y="28"/>
                    <a:pt x="358" y="21"/>
                  </a:cubicBezTo>
                  <a:cubicBezTo>
                    <a:pt x="367" y="16"/>
                    <a:pt x="377" y="19"/>
                    <a:pt x="385" y="23"/>
                  </a:cubicBezTo>
                  <a:lnTo>
                    <a:pt x="273" y="112"/>
                  </a:lnTo>
                  <a:close/>
                  <a:moveTo>
                    <a:pt x="102" y="220"/>
                  </a:moveTo>
                  <a:cubicBezTo>
                    <a:pt x="115" y="220"/>
                    <a:pt x="115" y="220"/>
                    <a:pt x="115" y="220"/>
                  </a:cubicBezTo>
                  <a:cubicBezTo>
                    <a:pt x="115" y="207"/>
                    <a:pt x="115" y="207"/>
                    <a:pt x="115" y="207"/>
                  </a:cubicBezTo>
                  <a:cubicBezTo>
                    <a:pt x="102" y="207"/>
                    <a:pt x="102" y="207"/>
                    <a:pt x="102" y="207"/>
                  </a:cubicBezTo>
                  <a:lnTo>
                    <a:pt x="102" y="220"/>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38" name="Freeform 39"/>
            <p:cNvSpPr>
              <a:spLocks noEditPoints="1"/>
            </p:cNvSpPr>
            <p:nvPr/>
          </p:nvSpPr>
          <p:spPr bwMode="auto">
            <a:xfrm>
              <a:off x="3624429" y="3895025"/>
              <a:ext cx="356856" cy="303026"/>
            </a:xfrm>
            <a:custGeom>
              <a:avLst/>
              <a:gdLst>
                <a:gd name="T0" fmla="*/ 162 w 179"/>
                <a:gd name="T1" fmla="*/ 59 h 152"/>
                <a:gd name="T2" fmla="*/ 94 w 179"/>
                <a:gd name="T3" fmla="*/ 6 h 152"/>
                <a:gd name="T4" fmla="*/ 64 w 179"/>
                <a:gd name="T5" fmla="*/ 52 h 152"/>
                <a:gd name="T6" fmla="*/ 15 w 179"/>
                <a:gd name="T7" fmla="*/ 67 h 152"/>
                <a:gd name="T8" fmla="*/ 40 w 179"/>
                <a:gd name="T9" fmla="*/ 147 h 152"/>
                <a:gd name="T10" fmla="*/ 89 w 179"/>
                <a:gd name="T11" fmla="*/ 130 h 152"/>
                <a:gd name="T12" fmla="*/ 138 w 179"/>
                <a:gd name="T13" fmla="*/ 147 h 152"/>
                <a:gd name="T14" fmla="*/ 164 w 179"/>
                <a:gd name="T15" fmla="*/ 67 h 152"/>
                <a:gd name="T16" fmla="*/ 87 w 179"/>
                <a:gd name="T17" fmla="*/ 120 h 152"/>
                <a:gd name="T18" fmla="*/ 58 w 179"/>
                <a:gd name="T19" fmla="*/ 99 h 152"/>
                <a:gd name="T20" fmla="*/ 28 w 179"/>
                <a:gd name="T21" fmla="*/ 67 h 152"/>
                <a:gd name="T22" fmla="*/ 72 w 179"/>
                <a:gd name="T23" fmla="*/ 58 h 152"/>
                <a:gd name="T24" fmla="*/ 107 w 179"/>
                <a:gd name="T25" fmla="*/ 58 h 152"/>
                <a:gd name="T26" fmla="*/ 151 w 179"/>
                <a:gd name="T27" fmla="*/ 67 h 152"/>
                <a:gd name="T28" fmla="*/ 121 w 179"/>
                <a:gd name="T29" fmla="*/ 99 h 152"/>
                <a:gd name="T30" fmla="*/ 91 w 179"/>
                <a:gd name="T31" fmla="*/ 120 h 152"/>
                <a:gd name="T32" fmla="*/ 177 w 179"/>
                <a:gd name="T33" fmla="*/ 120 h 152"/>
                <a:gd name="T34" fmla="*/ 161 w 179"/>
                <a:gd name="T35" fmla="*/ 106 h 152"/>
                <a:gd name="T36" fmla="*/ 147 w 179"/>
                <a:gd name="T37" fmla="*/ 128 h 152"/>
                <a:gd name="T38" fmla="*/ 167 w 179"/>
                <a:gd name="T39" fmla="*/ 135 h 152"/>
                <a:gd name="T40" fmla="*/ 147 w 179"/>
                <a:gd name="T41" fmla="*/ 128 h 152"/>
                <a:gd name="T42" fmla="*/ 0 w 179"/>
                <a:gd name="T43" fmla="*/ 111 h 152"/>
                <a:gd name="T44" fmla="*/ 21 w 179"/>
                <a:gd name="T45" fmla="*/ 115 h 152"/>
                <a:gd name="T46" fmla="*/ 12 w 179"/>
                <a:gd name="T47" fmla="*/ 135 h 152"/>
                <a:gd name="T48" fmla="*/ 32 w 179"/>
                <a:gd name="T49" fmla="*/ 128 h 152"/>
                <a:gd name="T50" fmla="*/ 12 w 179"/>
                <a:gd name="T51" fmla="*/ 135 h 152"/>
                <a:gd name="T52" fmla="*/ 179 w 179"/>
                <a:gd name="T53" fmla="*/ 32 h 152"/>
                <a:gd name="T54" fmla="*/ 158 w 179"/>
                <a:gd name="T55" fmla="*/ 27 h 152"/>
                <a:gd name="T56" fmla="*/ 167 w 179"/>
                <a:gd name="T57" fmla="*/ 7 h 152"/>
                <a:gd name="T58" fmla="*/ 147 w 179"/>
                <a:gd name="T59" fmla="*/ 14 h 152"/>
                <a:gd name="T60" fmla="*/ 167 w 179"/>
                <a:gd name="T61" fmla="*/ 7 h 152"/>
                <a:gd name="T62" fmla="*/ 2 w 179"/>
                <a:gd name="T63" fmla="*/ 22 h 152"/>
                <a:gd name="T64" fmla="*/ 19 w 179"/>
                <a:gd name="T65" fmla="*/ 36 h 152"/>
                <a:gd name="T66" fmla="*/ 32 w 179"/>
                <a:gd name="T67" fmla="*/ 14 h 152"/>
                <a:gd name="T68" fmla="*/ 12 w 179"/>
                <a:gd name="T69" fmla="*/ 7 h 152"/>
                <a:gd name="T70" fmla="*/ 32 w 179"/>
                <a:gd name="T71" fmla="*/ 1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9" h="152">
                  <a:moveTo>
                    <a:pt x="164" y="67"/>
                  </a:moveTo>
                  <a:lnTo>
                    <a:pt x="162" y="59"/>
                  </a:lnTo>
                  <a:lnTo>
                    <a:pt x="115" y="52"/>
                  </a:lnTo>
                  <a:lnTo>
                    <a:pt x="94" y="6"/>
                  </a:lnTo>
                  <a:lnTo>
                    <a:pt x="86" y="6"/>
                  </a:lnTo>
                  <a:lnTo>
                    <a:pt x="64" y="52"/>
                  </a:lnTo>
                  <a:lnTo>
                    <a:pt x="17" y="59"/>
                  </a:lnTo>
                  <a:lnTo>
                    <a:pt x="15" y="67"/>
                  </a:lnTo>
                  <a:lnTo>
                    <a:pt x="48" y="100"/>
                  </a:lnTo>
                  <a:lnTo>
                    <a:pt x="40" y="147"/>
                  </a:lnTo>
                  <a:lnTo>
                    <a:pt x="48" y="152"/>
                  </a:lnTo>
                  <a:lnTo>
                    <a:pt x="89" y="130"/>
                  </a:lnTo>
                  <a:lnTo>
                    <a:pt x="131" y="152"/>
                  </a:lnTo>
                  <a:lnTo>
                    <a:pt x="138" y="147"/>
                  </a:lnTo>
                  <a:lnTo>
                    <a:pt x="130" y="100"/>
                  </a:lnTo>
                  <a:lnTo>
                    <a:pt x="164" y="67"/>
                  </a:lnTo>
                  <a:close/>
                  <a:moveTo>
                    <a:pt x="91" y="120"/>
                  </a:moveTo>
                  <a:lnTo>
                    <a:pt x="87" y="120"/>
                  </a:lnTo>
                  <a:lnTo>
                    <a:pt x="51" y="139"/>
                  </a:lnTo>
                  <a:lnTo>
                    <a:pt x="58" y="99"/>
                  </a:lnTo>
                  <a:lnTo>
                    <a:pt x="57" y="95"/>
                  </a:lnTo>
                  <a:lnTo>
                    <a:pt x="28" y="67"/>
                  </a:lnTo>
                  <a:lnTo>
                    <a:pt x="68" y="61"/>
                  </a:lnTo>
                  <a:lnTo>
                    <a:pt x="72" y="58"/>
                  </a:lnTo>
                  <a:lnTo>
                    <a:pt x="89" y="19"/>
                  </a:lnTo>
                  <a:lnTo>
                    <a:pt x="107" y="58"/>
                  </a:lnTo>
                  <a:lnTo>
                    <a:pt x="111" y="61"/>
                  </a:lnTo>
                  <a:lnTo>
                    <a:pt x="151" y="67"/>
                  </a:lnTo>
                  <a:lnTo>
                    <a:pt x="122" y="95"/>
                  </a:lnTo>
                  <a:lnTo>
                    <a:pt x="121" y="99"/>
                  </a:lnTo>
                  <a:lnTo>
                    <a:pt x="128" y="139"/>
                  </a:lnTo>
                  <a:lnTo>
                    <a:pt x="91" y="120"/>
                  </a:lnTo>
                  <a:close/>
                  <a:moveTo>
                    <a:pt x="158" y="115"/>
                  </a:moveTo>
                  <a:lnTo>
                    <a:pt x="177" y="120"/>
                  </a:lnTo>
                  <a:lnTo>
                    <a:pt x="179" y="111"/>
                  </a:lnTo>
                  <a:lnTo>
                    <a:pt x="161" y="106"/>
                  </a:lnTo>
                  <a:lnTo>
                    <a:pt x="158" y="115"/>
                  </a:lnTo>
                  <a:close/>
                  <a:moveTo>
                    <a:pt x="147" y="128"/>
                  </a:moveTo>
                  <a:lnTo>
                    <a:pt x="161" y="142"/>
                  </a:lnTo>
                  <a:lnTo>
                    <a:pt x="167" y="135"/>
                  </a:lnTo>
                  <a:lnTo>
                    <a:pt x="153" y="122"/>
                  </a:lnTo>
                  <a:lnTo>
                    <a:pt x="147" y="128"/>
                  </a:lnTo>
                  <a:close/>
                  <a:moveTo>
                    <a:pt x="19" y="106"/>
                  </a:moveTo>
                  <a:lnTo>
                    <a:pt x="0" y="111"/>
                  </a:lnTo>
                  <a:lnTo>
                    <a:pt x="2" y="120"/>
                  </a:lnTo>
                  <a:lnTo>
                    <a:pt x="21" y="115"/>
                  </a:lnTo>
                  <a:lnTo>
                    <a:pt x="19" y="106"/>
                  </a:lnTo>
                  <a:close/>
                  <a:moveTo>
                    <a:pt x="12" y="135"/>
                  </a:moveTo>
                  <a:lnTo>
                    <a:pt x="19" y="142"/>
                  </a:lnTo>
                  <a:lnTo>
                    <a:pt x="32" y="128"/>
                  </a:lnTo>
                  <a:lnTo>
                    <a:pt x="26" y="122"/>
                  </a:lnTo>
                  <a:lnTo>
                    <a:pt x="12" y="135"/>
                  </a:lnTo>
                  <a:close/>
                  <a:moveTo>
                    <a:pt x="161" y="36"/>
                  </a:moveTo>
                  <a:lnTo>
                    <a:pt x="179" y="32"/>
                  </a:lnTo>
                  <a:lnTo>
                    <a:pt x="177" y="22"/>
                  </a:lnTo>
                  <a:lnTo>
                    <a:pt x="158" y="27"/>
                  </a:lnTo>
                  <a:lnTo>
                    <a:pt x="161" y="36"/>
                  </a:lnTo>
                  <a:close/>
                  <a:moveTo>
                    <a:pt x="167" y="7"/>
                  </a:moveTo>
                  <a:lnTo>
                    <a:pt x="161" y="0"/>
                  </a:lnTo>
                  <a:lnTo>
                    <a:pt x="147" y="14"/>
                  </a:lnTo>
                  <a:lnTo>
                    <a:pt x="153" y="21"/>
                  </a:lnTo>
                  <a:lnTo>
                    <a:pt x="167" y="7"/>
                  </a:lnTo>
                  <a:close/>
                  <a:moveTo>
                    <a:pt x="21" y="27"/>
                  </a:moveTo>
                  <a:lnTo>
                    <a:pt x="2" y="22"/>
                  </a:lnTo>
                  <a:lnTo>
                    <a:pt x="0" y="32"/>
                  </a:lnTo>
                  <a:lnTo>
                    <a:pt x="19" y="36"/>
                  </a:lnTo>
                  <a:lnTo>
                    <a:pt x="21" y="27"/>
                  </a:lnTo>
                  <a:close/>
                  <a:moveTo>
                    <a:pt x="32" y="14"/>
                  </a:moveTo>
                  <a:lnTo>
                    <a:pt x="19" y="0"/>
                  </a:lnTo>
                  <a:lnTo>
                    <a:pt x="12" y="7"/>
                  </a:lnTo>
                  <a:lnTo>
                    <a:pt x="26" y="21"/>
                  </a:lnTo>
                  <a:lnTo>
                    <a:pt x="32" y="14"/>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grpSp>
      <p:pic>
        <p:nvPicPr>
          <p:cNvPr id="39" name="그림 19"/>
          <p:cNvPicPr>
            <a:picLocks noChangeAspect="1"/>
          </p:cNvPicPr>
          <p:nvPr/>
        </p:nvPicPr>
        <p:blipFill>
          <a:blip r:embed="rId4">
            <a:duotone>
              <a:prstClr val="black"/>
              <a:schemeClr val="bg1">
                <a:tint val="45000"/>
                <a:satMod val="400000"/>
              </a:schemeClr>
            </a:duotone>
          </a:blip>
          <a:stretch>
            <a:fillRect/>
          </a:stretch>
        </p:blipFill>
        <p:spPr>
          <a:xfrm>
            <a:off x="9490473" y="2765188"/>
            <a:ext cx="960170" cy="828307"/>
          </a:xfrm>
          <a:prstGeom prst="rect">
            <a:avLst/>
          </a:prstGeom>
          <a:solidFill>
            <a:schemeClr val="bg2">
              <a:lumMod val="40000"/>
              <a:lumOff val="60000"/>
            </a:schemeClr>
          </a:solidFill>
        </p:spPr>
      </p:pic>
    </p:spTree>
    <p:extLst>
      <p:ext uri="{BB962C8B-B14F-4D97-AF65-F5344CB8AC3E}">
        <p14:creationId xmlns:p14="http://schemas.microsoft.com/office/powerpoint/2010/main" val="311813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2000"/>
                                        <p:tgtEl>
                                          <p:spTgt spid="30"/>
                                        </p:tgtEl>
                                      </p:cBhvr>
                                    </p:animEffect>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in)">
                                      <p:cBhvr>
                                        <p:cTn id="2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9" grpId="0"/>
      <p:bldP spid="30"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73917"/>
            <a:ext cx="10515600" cy="1325563"/>
          </a:xfrm>
        </p:spPr>
        <p:txBody>
          <a:bodyPr>
            <a:noAutofit/>
          </a:bodyPr>
          <a:lstStyle/>
          <a:p>
            <a:pPr algn="ctr"/>
            <a:r>
              <a:rPr lang="uz-Cyrl-UZ" sz="3200" b="1" dirty="0"/>
              <a:t>Коррупцияга қарши курашиш соҳасидаги давлат сиёсатининг йўналишлари</a:t>
            </a:r>
            <a:br>
              <a:rPr lang="ru-RU" sz="3200" dirty="0"/>
            </a:br>
            <a:endParaRPr lang="ru-RU" sz="3200" dirty="0"/>
          </a:p>
        </p:txBody>
      </p:sp>
      <p:graphicFrame>
        <p:nvGraphicFramePr>
          <p:cNvPr id="4" name="Объект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1049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DB0DD-E4F8-3B0E-B1C8-A332DB754F64}"/>
            </a:ext>
          </a:extLst>
        </p:cNvPr>
        <p:cNvGrpSpPr/>
        <p:nvPr/>
      </p:nvGrpSpPr>
      <p:grpSpPr>
        <a:xfrm>
          <a:off x="0" y="0"/>
          <a:ext cx="0" cy="0"/>
          <a:chOff x="0" y="0"/>
          <a:chExt cx="0" cy="0"/>
        </a:xfrm>
      </p:grpSpPr>
      <p:pic>
        <p:nvPicPr>
          <p:cNvPr id="2" name="2136489_Fondos_Blue_Background_1920x1080">
            <a:hlinkClick r:id="" action="ppaction://media"/>
            <a:extLst>
              <a:ext uri="{FF2B5EF4-FFF2-40B4-BE49-F238E27FC236}">
                <a16:creationId xmlns:a16="http://schemas.microsoft.com/office/drawing/2014/main" id="{7DAE3715-98BE-B302-EB3A-6344767E40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1"/>
            <a:ext cx="12192000" cy="6858000"/>
          </a:xfrm>
          <a:prstGeom prst="rect">
            <a:avLst/>
          </a:prstGeom>
        </p:spPr>
      </p:pic>
      <p:graphicFrame>
        <p:nvGraphicFramePr>
          <p:cNvPr id="3" name="Диаграмма 2">
            <a:extLst>
              <a:ext uri="{FF2B5EF4-FFF2-40B4-BE49-F238E27FC236}">
                <a16:creationId xmlns:a16="http://schemas.microsoft.com/office/drawing/2014/main" id="{EDB9BB39-6F96-FCF7-485A-29D075F60C88}"/>
              </a:ext>
            </a:extLst>
          </p:cNvPr>
          <p:cNvGraphicFramePr>
            <a:graphicFrameLocks/>
          </p:cNvGraphicFramePr>
          <p:nvPr/>
        </p:nvGraphicFramePr>
        <p:xfrm>
          <a:off x="3464390" y="2108326"/>
          <a:ext cx="5875006" cy="3608459"/>
        </p:xfrm>
        <a:graphic>
          <a:graphicData uri="http://schemas.openxmlformats.org/drawingml/2006/chart">
            <c:chart xmlns:c="http://schemas.openxmlformats.org/drawingml/2006/chart" xmlns:r="http://schemas.openxmlformats.org/officeDocument/2006/relationships" r:id="rId5"/>
          </a:graphicData>
        </a:graphic>
      </p:graphicFrame>
      <p:sp>
        <p:nvSpPr>
          <p:cNvPr id="26" name="Заголовок 1">
            <a:extLst>
              <a:ext uri="{FF2B5EF4-FFF2-40B4-BE49-F238E27FC236}">
                <a16:creationId xmlns:a16="http://schemas.microsoft.com/office/drawing/2014/main" id="{D13CD7B9-312C-D1F0-04CE-4E21B3AB8E00}"/>
              </a:ext>
            </a:extLst>
          </p:cNvPr>
          <p:cNvSpPr txBox="1">
            <a:spLocks/>
          </p:cNvSpPr>
          <p:nvPr/>
        </p:nvSpPr>
        <p:spPr>
          <a:xfrm>
            <a:off x="0" y="304697"/>
            <a:ext cx="12191998" cy="684212"/>
          </a:xfrm>
          <a:prstGeom prst="rect">
            <a:avLst/>
          </a:prstGeom>
          <a:effectLst/>
        </p:spPr>
        <p:txBody>
          <a:bodyPr vert="horz" lIns="91440" tIns="45720" rIns="91440" bIns="45720" rtlCol="0" anchor="ctr">
            <a:noAutofit/>
          </a:bodyPr>
          <a:lst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Light" panose="020F0302020204030204" pitchFamily="34" charset="0"/>
                <a:ea typeface="宋体" panose="02010600030101010101" pitchFamily="2" charset="-122"/>
              </a:defRPr>
            </a:lvl2pPr>
            <a:lvl3pPr algn="l" defTabSz="457200" rtl="0" eaLnBrk="0" fontAlgn="base" hangingPunct="0">
              <a:spcBef>
                <a:spcPct val="0"/>
              </a:spcBef>
              <a:spcAft>
                <a:spcPct val="0"/>
              </a:spcAft>
              <a:defRPr sz="3600">
                <a:solidFill>
                  <a:schemeClr val="tx1"/>
                </a:solidFill>
                <a:latin typeface="Calibri Light" panose="020F0302020204030204" pitchFamily="34" charset="0"/>
                <a:ea typeface="宋体" panose="02010600030101010101" pitchFamily="2" charset="-122"/>
              </a:defRPr>
            </a:lvl3pPr>
            <a:lvl4pPr algn="l" defTabSz="457200" rtl="0" eaLnBrk="0" fontAlgn="base" hangingPunct="0">
              <a:spcBef>
                <a:spcPct val="0"/>
              </a:spcBef>
              <a:spcAft>
                <a:spcPct val="0"/>
              </a:spcAft>
              <a:defRPr sz="3600">
                <a:solidFill>
                  <a:schemeClr val="tx1"/>
                </a:solidFill>
                <a:latin typeface="Calibri Light" panose="020F0302020204030204" pitchFamily="34" charset="0"/>
                <a:ea typeface="宋体" panose="02010600030101010101" pitchFamily="2" charset="-122"/>
              </a:defRPr>
            </a:lvl4pPr>
            <a:lvl5pPr algn="l" defTabSz="457200" rtl="0" eaLnBrk="0" fontAlgn="base" hangingPunct="0">
              <a:spcBef>
                <a:spcPct val="0"/>
              </a:spcBef>
              <a:spcAft>
                <a:spcPct val="0"/>
              </a:spcAft>
              <a:defRPr sz="3600">
                <a:solidFill>
                  <a:schemeClr val="tx1"/>
                </a:solidFill>
                <a:latin typeface="Calibri Light" panose="020F0302020204030204" pitchFamily="34" charset="0"/>
                <a:ea typeface="宋体" panose="02010600030101010101" pitchFamily="2" charset="-122"/>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spcAft>
                <a:spcPts val="0"/>
              </a:spcAft>
              <a:defRPr/>
            </a:pPr>
            <a:r>
              <a:rPr lang="ru-RU" sz="2800" b="1" noProof="1">
                <a:solidFill>
                  <a:schemeClr val="accent1">
                    <a:lumMod val="20000"/>
                    <a:lumOff val="80000"/>
                  </a:schemeClr>
                </a:solidFill>
                <a:latin typeface="+mn-lt"/>
              </a:rPr>
              <a:t>коррупциявий жиноятларни содир этган шахслар</a:t>
            </a:r>
          </a:p>
        </p:txBody>
      </p:sp>
      <p:sp>
        <p:nvSpPr>
          <p:cNvPr id="9" name="TextBox 8">
            <a:extLst>
              <a:ext uri="{FF2B5EF4-FFF2-40B4-BE49-F238E27FC236}">
                <a16:creationId xmlns:a16="http://schemas.microsoft.com/office/drawing/2014/main" id="{2B14F4AD-CFB6-A678-7714-3AB9EBD25AD2}"/>
              </a:ext>
            </a:extLst>
          </p:cNvPr>
          <p:cNvSpPr txBox="1"/>
          <p:nvPr/>
        </p:nvSpPr>
        <p:spPr>
          <a:xfrm>
            <a:off x="1991055" y="2337929"/>
            <a:ext cx="2399269" cy="400110"/>
          </a:xfrm>
          <a:prstGeom prst="rect">
            <a:avLst/>
          </a:prstGeom>
          <a:noFill/>
        </p:spPr>
        <p:txBody>
          <a:bodyPr wrap="square">
            <a:spAutoFit/>
          </a:bodyPr>
          <a:lstStyle/>
          <a:p>
            <a:r>
              <a:rPr lang="ru-RU" sz="2000" dirty="0">
                <a:solidFill>
                  <a:schemeClr val="accent6">
                    <a:lumMod val="40000"/>
                    <a:lumOff val="60000"/>
                  </a:schemeClr>
                </a:solidFill>
              </a:rPr>
              <a:t>825 – таълим </a:t>
            </a:r>
          </a:p>
        </p:txBody>
      </p:sp>
      <p:sp>
        <p:nvSpPr>
          <p:cNvPr id="10" name="TextBox 9">
            <a:extLst>
              <a:ext uri="{FF2B5EF4-FFF2-40B4-BE49-F238E27FC236}">
                <a16:creationId xmlns:a16="http://schemas.microsoft.com/office/drawing/2014/main" id="{2A3ED275-516E-312C-B341-1ACDBB0723C2}"/>
              </a:ext>
            </a:extLst>
          </p:cNvPr>
          <p:cNvSpPr txBox="1"/>
          <p:nvPr/>
        </p:nvSpPr>
        <p:spPr>
          <a:xfrm>
            <a:off x="1991055" y="3260424"/>
            <a:ext cx="2399269" cy="400110"/>
          </a:xfrm>
          <a:prstGeom prst="rect">
            <a:avLst/>
          </a:prstGeom>
          <a:noFill/>
        </p:spPr>
        <p:txBody>
          <a:bodyPr wrap="square">
            <a:spAutoFit/>
          </a:bodyPr>
          <a:lstStyle/>
          <a:p>
            <a:r>
              <a:rPr lang="ru-RU" sz="2000" dirty="0">
                <a:solidFill>
                  <a:schemeClr val="accent6">
                    <a:lumMod val="40000"/>
                    <a:lumOff val="60000"/>
                  </a:schemeClr>
                </a:solidFill>
              </a:rPr>
              <a:t>612 – банк </a:t>
            </a:r>
          </a:p>
        </p:txBody>
      </p:sp>
      <p:sp>
        <p:nvSpPr>
          <p:cNvPr id="11" name="TextBox 10">
            <a:extLst>
              <a:ext uri="{FF2B5EF4-FFF2-40B4-BE49-F238E27FC236}">
                <a16:creationId xmlns:a16="http://schemas.microsoft.com/office/drawing/2014/main" id="{EE3E8518-A703-80EE-590A-2BDF8F7EFD86}"/>
              </a:ext>
            </a:extLst>
          </p:cNvPr>
          <p:cNvSpPr txBox="1"/>
          <p:nvPr/>
        </p:nvSpPr>
        <p:spPr>
          <a:xfrm>
            <a:off x="1991055" y="4474115"/>
            <a:ext cx="2857689" cy="707886"/>
          </a:xfrm>
          <a:prstGeom prst="rect">
            <a:avLst/>
          </a:prstGeom>
          <a:noFill/>
        </p:spPr>
        <p:txBody>
          <a:bodyPr wrap="square">
            <a:spAutoFit/>
          </a:bodyPr>
          <a:lstStyle/>
          <a:p>
            <a:r>
              <a:rPr lang="ru-RU" sz="2000" dirty="0">
                <a:solidFill>
                  <a:schemeClr val="accent6">
                    <a:lumMod val="40000"/>
                    <a:lumOff val="60000"/>
                  </a:schemeClr>
                </a:solidFill>
              </a:rPr>
              <a:t>507 – </a:t>
            </a:r>
            <a:r>
              <a:rPr lang="ru-RU" sz="2000" dirty="0" err="1">
                <a:solidFill>
                  <a:schemeClr val="accent6">
                    <a:lumMod val="40000"/>
                    <a:lumOff val="60000"/>
                  </a:schemeClr>
                </a:solidFill>
              </a:rPr>
              <a:t>соғлиқни</a:t>
            </a:r>
            <a:endParaRPr lang="ru-RU" sz="2000" dirty="0">
              <a:solidFill>
                <a:schemeClr val="accent6">
                  <a:lumMod val="40000"/>
                  <a:lumOff val="60000"/>
                </a:schemeClr>
              </a:solidFill>
            </a:endParaRPr>
          </a:p>
          <a:p>
            <a:r>
              <a:rPr lang="ru-RU" sz="2000" dirty="0">
                <a:solidFill>
                  <a:schemeClr val="accent6">
                    <a:lumMod val="40000"/>
                    <a:lumOff val="60000"/>
                  </a:schemeClr>
                </a:solidFill>
              </a:rPr>
              <a:t>           </a:t>
            </a:r>
            <a:r>
              <a:rPr lang="ru-RU" sz="2000" dirty="0" err="1">
                <a:solidFill>
                  <a:schemeClr val="accent6">
                    <a:lumMod val="40000"/>
                    <a:lumOff val="60000"/>
                  </a:schemeClr>
                </a:solidFill>
              </a:rPr>
              <a:t>сақлаш</a:t>
            </a:r>
            <a:endParaRPr lang="ru-RU" sz="2000" dirty="0">
              <a:solidFill>
                <a:schemeClr val="accent6">
                  <a:lumMod val="40000"/>
                  <a:lumOff val="60000"/>
                </a:schemeClr>
              </a:solidFill>
            </a:endParaRPr>
          </a:p>
        </p:txBody>
      </p:sp>
      <p:sp>
        <p:nvSpPr>
          <p:cNvPr id="12" name="TextBox 11">
            <a:extLst>
              <a:ext uri="{FF2B5EF4-FFF2-40B4-BE49-F238E27FC236}">
                <a16:creationId xmlns:a16="http://schemas.microsoft.com/office/drawing/2014/main" id="{22AEE362-5BA3-B6D8-0C9F-71F1483D3F4D}"/>
              </a:ext>
            </a:extLst>
          </p:cNvPr>
          <p:cNvSpPr txBox="1"/>
          <p:nvPr/>
        </p:nvSpPr>
        <p:spPr>
          <a:xfrm>
            <a:off x="9282364" y="2124562"/>
            <a:ext cx="2210032" cy="400110"/>
          </a:xfrm>
          <a:prstGeom prst="rect">
            <a:avLst/>
          </a:prstGeom>
          <a:noFill/>
        </p:spPr>
        <p:txBody>
          <a:bodyPr wrap="square">
            <a:spAutoFit/>
          </a:bodyPr>
          <a:lstStyle/>
          <a:p>
            <a:pPr algn="r"/>
            <a:r>
              <a:rPr lang="ru-RU" sz="2000" dirty="0">
                <a:solidFill>
                  <a:schemeClr val="accent6">
                    <a:lumMod val="40000"/>
                    <a:lumOff val="60000"/>
                  </a:schemeClr>
                </a:solidFill>
              </a:rPr>
              <a:t>180 – кадастр</a:t>
            </a:r>
          </a:p>
        </p:txBody>
      </p:sp>
      <p:sp>
        <p:nvSpPr>
          <p:cNvPr id="13" name="TextBox 12">
            <a:extLst>
              <a:ext uri="{FF2B5EF4-FFF2-40B4-BE49-F238E27FC236}">
                <a16:creationId xmlns:a16="http://schemas.microsoft.com/office/drawing/2014/main" id="{53519C11-3FFD-25B4-B6BE-66314720BF79}"/>
              </a:ext>
            </a:extLst>
          </p:cNvPr>
          <p:cNvSpPr txBox="1"/>
          <p:nvPr/>
        </p:nvSpPr>
        <p:spPr>
          <a:xfrm>
            <a:off x="9178844" y="2607195"/>
            <a:ext cx="2210032" cy="400110"/>
          </a:xfrm>
          <a:prstGeom prst="rect">
            <a:avLst/>
          </a:prstGeom>
          <a:noFill/>
        </p:spPr>
        <p:txBody>
          <a:bodyPr wrap="square">
            <a:spAutoFit/>
          </a:bodyPr>
          <a:lstStyle/>
          <a:p>
            <a:pPr algn="r"/>
            <a:r>
              <a:rPr lang="ru-RU" sz="2000" dirty="0">
                <a:solidFill>
                  <a:schemeClr val="accent6">
                    <a:lumMod val="40000"/>
                    <a:lumOff val="60000"/>
                  </a:schemeClr>
                </a:solidFill>
              </a:rPr>
              <a:t>358 – бандлик</a:t>
            </a:r>
          </a:p>
        </p:txBody>
      </p:sp>
      <p:sp>
        <p:nvSpPr>
          <p:cNvPr id="14" name="TextBox 13">
            <a:extLst>
              <a:ext uri="{FF2B5EF4-FFF2-40B4-BE49-F238E27FC236}">
                <a16:creationId xmlns:a16="http://schemas.microsoft.com/office/drawing/2014/main" id="{0212E006-A843-592D-12E3-DBEF1419DFBB}"/>
              </a:ext>
            </a:extLst>
          </p:cNvPr>
          <p:cNvSpPr txBox="1"/>
          <p:nvPr/>
        </p:nvSpPr>
        <p:spPr>
          <a:xfrm>
            <a:off x="9135714" y="3051279"/>
            <a:ext cx="2210032" cy="707886"/>
          </a:xfrm>
          <a:prstGeom prst="rect">
            <a:avLst/>
          </a:prstGeom>
          <a:noFill/>
        </p:spPr>
        <p:txBody>
          <a:bodyPr wrap="square">
            <a:spAutoFit/>
          </a:bodyPr>
          <a:lstStyle/>
          <a:p>
            <a:pPr algn="r"/>
            <a:r>
              <a:rPr lang="ru-RU" sz="2000" dirty="0">
                <a:solidFill>
                  <a:schemeClr val="accent6">
                    <a:lumMod val="40000"/>
                    <a:lumOff val="60000"/>
                  </a:schemeClr>
                </a:solidFill>
              </a:rPr>
              <a:t>224 – қишлоқ </a:t>
            </a:r>
            <a:br>
              <a:rPr lang="ru-RU" sz="2000" dirty="0">
                <a:solidFill>
                  <a:schemeClr val="accent6">
                    <a:lumMod val="40000"/>
                    <a:lumOff val="60000"/>
                  </a:schemeClr>
                </a:solidFill>
              </a:rPr>
            </a:br>
            <a:r>
              <a:rPr lang="ru-RU" sz="2000" dirty="0">
                <a:solidFill>
                  <a:schemeClr val="accent6">
                    <a:lumMod val="40000"/>
                    <a:lumOff val="60000"/>
                  </a:schemeClr>
                </a:solidFill>
              </a:rPr>
              <a:t>ва сув хўжалиги</a:t>
            </a:r>
          </a:p>
        </p:txBody>
      </p:sp>
      <p:sp>
        <p:nvSpPr>
          <p:cNvPr id="15" name="TextBox 14">
            <a:extLst>
              <a:ext uri="{FF2B5EF4-FFF2-40B4-BE49-F238E27FC236}">
                <a16:creationId xmlns:a16="http://schemas.microsoft.com/office/drawing/2014/main" id="{692E393A-3680-81AB-F6FC-C9BBBC4E94E8}"/>
              </a:ext>
            </a:extLst>
          </p:cNvPr>
          <p:cNvSpPr txBox="1"/>
          <p:nvPr/>
        </p:nvSpPr>
        <p:spPr>
          <a:xfrm>
            <a:off x="9170221" y="4014417"/>
            <a:ext cx="2210032" cy="400110"/>
          </a:xfrm>
          <a:prstGeom prst="rect">
            <a:avLst/>
          </a:prstGeom>
          <a:noFill/>
        </p:spPr>
        <p:txBody>
          <a:bodyPr wrap="square">
            <a:spAutoFit/>
          </a:bodyPr>
          <a:lstStyle/>
          <a:p>
            <a:pPr algn="r"/>
            <a:r>
              <a:rPr lang="ru-RU" sz="2000" dirty="0">
                <a:solidFill>
                  <a:schemeClr val="accent6">
                    <a:lumMod val="40000"/>
                    <a:lumOff val="60000"/>
                  </a:schemeClr>
                </a:solidFill>
              </a:rPr>
              <a:t>560 –  қурилиш </a:t>
            </a:r>
          </a:p>
        </p:txBody>
      </p:sp>
      <p:sp>
        <p:nvSpPr>
          <p:cNvPr id="16" name="TextBox 15">
            <a:extLst>
              <a:ext uri="{FF2B5EF4-FFF2-40B4-BE49-F238E27FC236}">
                <a16:creationId xmlns:a16="http://schemas.microsoft.com/office/drawing/2014/main" id="{DDED77D2-2A37-9375-FBAE-6F958C5704A1}"/>
              </a:ext>
            </a:extLst>
          </p:cNvPr>
          <p:cNvSpPr txBox="1"/>
          <p:nvPr/>
        </p:nvSpPr>
        <p:spPr>
          <a:xfrm>
            <a:off x="9049454" y="5050578"/>
            <a:ext cx="2210032" cy="400110"/>
          </a:xfrm>
          <a:prstGeom prst="rect">
            <a:avLst/>
          </a:prstGeom>
          <a:noFill/>
        </p:spPr>
        <p:txBody>
          <a:bodyPr wrap="square">
            <a:spAutoFit/>
          </a:bodyPr>
          <a:lstStyle/>
          <a:p>
            <a:pPr algn="r"/>
            <a:r>
              <a:rPr lang="ru-RU" sz="2000" dirty="0">
                <a:solidFill>
                  <a:schemeClr val="accent6">
                    <a:lumMod val="40000"/>
                    <a:lumOff val="60000"/>
                  </a:schemeClr>
                </a:solidFill>
              </a:rPr>
              <a:t>753 – энергетика</a:t>
            </a:r>
          </a:p>
        </p:txBody>
      </p:sp>
      <p:cxnSp>
        <p:nvCxnSpPr>
          <p:cNvPr id="17" name="Прямая соединительная линия 16">
            <a:extLst>
              <a:ext uri="{FF2B5EF4-FFF2-40B4-BE49-F238E27FC236}">
                <a16:creationId xmlns:a16="http://schemas.microsoft.com/office/drawing/2014/main" id="{48B6712F-885B-8EBD-DC6A-51F66DF7F7CA}"/>
              </a:ext>
            </a:extLst>
          </p:cNvPr>
          <p:cNvCxnSpPr>
            <a:cxnSpLocks/>
          </p:cNvCxnSpPr>
          <p:nvPr/>
        </p:nvCxnSpPr>
        <p:spPr>
          <a:xfrm>
            <a:off x="9138143" y="3271835"/>
            <a:ext cx="460229" cy="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18" name="Прямая соединительная линия 17">
            <a:extLst>
              <a:ext uri="{FF2B5EF4-FFF2-40B4-BE49-F238E27FC236}">
                <a16:creationId xmlns:a16="http://schemas.microsoft.com/office/drawing/2014/main" id="{02C9F0A1-D284-E9E2-C641-A2F356BBD3C4}"/>
              </a:ext>
            </a:extLst>
          </p:cNvPr>
          <p:cNvCxnSpPr>
            <a:cxnSpLocks/>
          </p:cNvCxnSpPr>
          <p:nvPr/>
        </p:nvCxnSpPr>
        <p:spPr>
          <a:xfrm>
            <a:off x="8709557" y="2833367"/>
            <a:ext cx="888816" cy="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19" name="Прямая соединительная линия 18">
            <a:extLst>
              <a:ext uri="{FF2B5EF4-FFF2-40B4-BE49-F238E27FC236}">
                <a16:creationId xmlns:a16="http://schemas.microsoft.com/office/drawing/2014/main" id="{25CED884-C675-1736-C20A-63D98883ADA1}"/>
              </a:ext>
            </a:extLst>
          </p:cNvPr>
          <p:cNvCxnSpPr>
            <a:cxnSpLocks/>
          </p:cNvCxnSpPr>
          <p:nvPr/>
        </p:nvCxnSpPr>
        <p:spPr>
          <a:xfrm>
            <a:off x="9138143" y="4232338"/>
            <a:ext cx="317983" cy="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20" name="Прямая соединительная линия 19">
            <a:extLst>
              <a:ext uri="{FF2B5EF4-FFF2-40B4-BE49-F238E27FC236}">
                <a16:creationId xmlns:a16="http://schemas.microsoft.com/office/drawing/2014/main" id="{7F58C427-8D73-80D5-A870-8B6F7E439D5E}"/>
              </a:ext>
            </a:extLst>
          </p:cNvPr>
          <p:cNvCxnSpPr>
            <a:cxnSpLocks/>
          </p:cNvCxnSpPr>
          <p:nvPr/>
        </p:nvCxnSpPr>
        <p:spPr>
          <a:xfrm>
            <a:off x="7245626" y="5247983"/>
            <a:ext cx="1932932" cy="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21" name="Прямая соединительная линия 20">
            <a:extLst>
              <a:ext uri="{FF2B5EF4-FFF2-40B4-BE49-F238E27FC236}">
                <a16:creationId xmlns:a16="http://schemas.microsoft.com/office/drawing/2014/main" id="{07A04C11-2698-834C-2038-5DE2A52BBCB4}"/>
              </a:ext>
            </a:extLst>
          </p:cNvPr>
          <p:cNvCxnSpPr>
            <a:cxnSpLocks/>
          </p:cNvCxnSpPr>
          <p:nvPr/>
        </p:nvCxnSpPr>
        <p:spPr>
          <a:xfrm>
            <a:off x="8033569" y="2337929"/>
            <a:ext cx="1569503" cy="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24" name="Прямая соединительная линия 23">
            <a:extLst>
              <a:ext uri="{FF2B5EF4-FFF2-40B4-BE49-F238E27FC236}">
                <a16:creationId xmlns:a16="http://schemas.microsoft.com/office/drawing/2014/main" id="{F3C19CBF-BC68-1984-D228-480CC966BF90}"/>
              </a:ext>
            </a:extLst>
          </p:cNvPr>
          <p:cNvCxnSpPr>
            <a:cxnSpLocks/>
          </p:cNvCxnSpPr>
          <p:nvPr/>
        </p:nvCxnSpPr>
        <p:spPr>
          <a:xfrm>
            <a:off x="3804322" y="2519372"/>
            <a:ext cx="905096" cy="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25" name="Прямая соединительная линия 24">
            <a:extLst>
              <a:ext uri="{FF2B5EF4-FFF2-40B4-BE49-F238E27FC236}">
                <a16:creationId xmlns:a16="http://schemas.microsoft.com/office/drawing/2014/main" id="{D1310EB3-2722-D411-0CF2-38C446A21A72}"/>
              </a:ext>
            </a:extLst>
          </p:cNvPr>
          <p:cNvCxnSpPr>
            <a:cxnSpLocks/>
          </p:cNvCxnSpPr>
          <p:nvPr/>
        </p:nvCxnSpPr>
        <p:spPr>
          <a:xfrm>
            <a:off x="3485228" y="3492089"/>
            <a:ext cx="224156" cy="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27" name="Прямая соединительная линия 26">
            <a:extLst>
              <a:ext uri="{FF2B5EF4-FFF2-40B4-BE49-F238E27FC236}">
                <a16:creationId xmlns:a16="http://schemas.microsoft.com/office/drawing/2014/main" id="{6BF6B1F6-D582-A169-9A6B-261CD1E9EEA0}"/>
              </a:ext>
            </a:extLst>
          </p:cNvPr>
          <p:cNvCxnSpPr>
            <a:cxnSpLocks/>
          </p:cNvCxnSpPr>
          <p:nvPr/>
        </p:nvCxnSpPr>
        <p:spPr>
          <a:xfrm>
            <a:off x="3772570" y="4880239"/>
            <a:ext cx="709978" cy="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28" name="TextBox 27">
            <a:extLst>
              <a:ext uri="{FF2B5EF4-FFF2-40B4-BE49-F238E27FC236}">
                <a16:creationId xmlns:a16="http://schemas.microsoft.com/office/drawing/2014/main" id="{5C0C6DE3-1D75-BF9C-36CA-3B13448F2819}"/>
              </a:ext>
            </a:extLst>
          </p:cNvPr>
          <p:cNvSpPr txBox="1"/>
          <p:nvPr/>
        </p:nvSpPr>
        <p:spPr>
          <a:xfrm>
            <a:off x="1399570" y="1111394"/>
            <a:ext cx="9392858" cy="707886"/>
          </a:xfrm>
          <a:prstGeom prst="rect">
            <a:avLst/>
          </a:prstGeom>
          <a:noFill/>
        </p:spPr>
        <p:txBody>
          <a:bodyPr wrap="square">
            <a:spAutoFit/>
          </a:bodyPr>
          <a:lstStyle/>
          <a:p>
            <a:pPr algn="ctr"/>
            <a:r>
              <a:rPr lang="ru-RU" sz="2000" b="1" i="1" noProof="1">
                <a:solidFill>
                  <a:schemeClr val="accent4">
                    <a:lumMod val="20000"/>
                    <a:lumOff val="80000"/>
                  </a:schemeClr>
                </a:solidFill>
              </a:rPr>
              <a:t>2023 йил</a:t>
            </a:r>
            <a:r>
              <a:rPr lang="ru-RU" sz="2000" i="1" noProof="1">
                <a:solidFill>
                  <a:schemeClr val="accent4">
                    <a:lumMod val="20000"/>
                    <a:lumOff val="80000"/>
                  </a:schemeClr>
                </a:solidFill>
              </a:rPr>
              <a:t>да  </a:t>
            </a:r>
            <a:r>
              <a:rPr lang="ru-RU" sz="2000" b="1" i="1" noProof="1">
                <a:solidFill>
                  <a:schemeClr val="accent4">
                    <a:lumMod val="20000"/>
                    <a:lumOff val="80000"/>
                  </a:schemeClr>
                </a:solidFill>
              </a:rPr>
              <a:t>7 394  </a:t>
            </a:r>
            <a:r>
              <a:rPr lang="ru-RU" sz="2000" i="1" noProof="1">
                <a:solidFill>
                  <a:schemeClr val="bg1"/>
                </a:solidFill>
              </a:rPr>
              <a:t>нафар</a:t>
            </a:r>
            <a:r>
              <a:rPr lang="ru-RU" sz="2000" b="1" i="1" noProof="1">
                <a:solidFill>
                  <a:srgbClr val="FFFF00"/>
                </a:solidFill>
              </a:rPr>
              <a:t> </a:t>
            </a:r>
            <a:r>
              <a:rPr lang="ru-RU" sz="2000" i="1" noProof="1">
                <a:solidFill>
                  <a:schemeClr val="accent5">
                    <a:lumMod val="20000"/>
                    <a:lumOff val="80000"/>
                  </a:schemeClr>
                </a:solidFill>
              </a:rPr>
              <a:t>шахс  коррупциявий  жиноятларни </a:t>
            </a:r>
            <a:br>
              <a:rPr lang="ru-RU" sz="2000" i="1" noProof="1">
                <a:solidFill>
                  <a:schemeClr val="accent5">
                    <a:lumMod val="20000"/>
                    <a:lumOff val="80000"/>
                  </a:schemeClr>
                </a:solidFill>
              </a:rPr>
            </a:br>
            <a:r>
              <a:rPr lang="ru-RU" sz="2000" i="1" noProof="1">
                <a:solidFill>
                  <a:schemeClr val="accent5">
                    <a:lumMod val="20000"/>
                    <a:lumOff val="80000"/>
                  </a:schemeClr>
                </a:solidFill>
              </a:rPr>
              <a:t>содир  этганлиги  учун  жавобгарликка  тортилган</a:t>
            </a:r>
          </a:p>
        </p:txBody>
      </p:sp>
      <p:sp>
        <p:nvSpPr>
          <p:cNvPr id="29" name="TextBox 28">
            <a:extLst>
              <a:ext uri="{FF2B5EF4-FFF2-40B4-BE49-F238E27FC236}">
                <a16:creationId xmlns:a16="http://schemas.microsoft.com/office/drawing/2014/main" id="{5DB59EE9-0ABA-84DA-9514-526908ED4D7D}"/>
              </a:ext>
            </a:extLst>
          </p:cNvPr>
          <p:cNvSpPr txBox="1"/>
          <p:nvPr/>
        </p:nvSpPr>
        <p:spPr>
          <a:xfrm>
            <a:off x="1991055" y="5688906"/>
            <a:ext cx="8209887" cy="707886"/>
          </a:xfrm>
          <a:prstGeom prst="rect">
            <a:avLst/>
          </a:prstGeom>
          <a:noFill/>
        </p:spPr>
        <p:txBody>
          <a:bodyPr wrap="square">
            <a:spAutoFit/>
          </a:bodyPr>
          <a:lstStyle/>
          <a:p>
            <a:pPr algn="ctr"/>
            <a:r>
              <a:rPr lang="ru-RU" sz="2000" i="1" noProof="1">
                <a:solidFill>
                  <a:schemeClr val="accent1">
                    <a:lumMod val="20000"/>
                    <a:lumOff val="80000"/>
                  </a:schemeClr>
                </a:solidFill>
              </a:rPr>
              <a:t>оқибатида  давлат  ва  фуқаролар  манфаатига  </a:t>
            </a:r>
          </a:p>
          <a:p>
            <a:pPr algn="ctr"/>
            <a:r>
              <a:rPr lang="ru-RU" sz="2000" b="1" i="1" noProof="1">
                <a:solidFill>
                  <a:schemeClr val="accent4">
                    <a:lumMod val="20000"/>
                    <a:lumOff val="80000"/>
                  </a:schemeClr>
                </a:solidFill>
              </a:rPr>
              <a:t>5  трлн  </a:t>
            </a:r>
            <a:r>
              <a:rPr lang="ru-RU" sz="2000" i="1" noProof="1">
                <a:solidFill>
                  <a:schemeClr val="accent1">
                    <a:lumMod val="20000"/>
                    <a:lumOff val="80000"/>
                  </a:schemeClr>
                </a:solidFill>
              </a:rPr>
              <a:t>сўмдан  зиёд  моддий  зарар  етказилган</a:t>
            </a:r>
          </a:p>
        </p:txBody>
      </p:sp>
      <p:sp>
        <p:nvSpPr>
          <p:cNvPr id="30" name="Номер слайда 45">
            <a:extLst>
              <a:ext uri="{FF2B5EF4-FFF2-40B4-BE49-F238E27FC236}">
                <a16:creationId xmlns:a16="http://schemas.microsoft.com/office/drawing/2014/main" id="{33FCF546-496E-D7C8-D6E4-DBEF96BFDFB9}"/>
              </a:ext>
            </a:extLst>
          </p:cNvPr>
          <p:cNvSpPr>
            <a:spLocks noGrp="1"/>
          </p:cNvSpPr>
          <p:nvPr>
            <p:ph type="sldNum" sz="quarter" idx="12"/>
          </p:nvPr>
        </p:nvSpPr>
        <p:spPr>
          <a:xfrm>
            <a:off x="8610600" y="6356350"/>
            <a:ext cx="2743200" cy="365125"/>
          </a:xfrm>
        </p:spPr>
        <p:txBody>
          <a:bodyPr/>
          <a:lstStyle/>
          <a:p>
            <a:fld id="{60512188-5B32-4440-AD58-807FD9A3AAE1}" type="slidenum">
              <a:rPr lang="ru-RU" smtClean="0"/>
              <a:t>15</a:t>
            </a:fld>
            <a:endParaRPr lang="ru-RU" dirty="0"/>
          </a:p>
        </p:txBody>
      </p:sp>
      <p:pic>
        <p:nvPicPr>
          <p:cNvPr id="31" name="Рисунок 30">
            <a:extLst>
              <a:ext uri="{FF2B5EF4-FFF2-40B4-BE49-F238E27FC236}">
                <a16:creationId xmlns:a16="http://schemas.microsoft.com/office/drawing/2014/main" id="{4B92804B-14E0-804A-74DF-A10CA9091C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499" y="2877440"/>
            <a:ext cx="1013592" cy="1061384"/>
          </a:xfrm>
          <a:prstGeom prst="rect">
            <a:avLst/>
          </a:prstGeom>
          <a:effectLst>
            <a:outerShdw blurRad="38100" sx="102000" sy="102000" algn="ctr" rotWithShape="0">
              <a:schemeClr val="bg1">
                <a:alpha val="40000"/>
              </a:schemeClr>
            </a:outerShdw>
          </a:effectLst>
        </p:spPr>
      </p:pic>
      <p:pic>
        <p:nvPicPr>
          <p:cNvPr id="32" name="Рисунок 31">
            <a:extLst>
              <a:ext uri="{FF2B5EF4-FFF2-40B4-BE49-F238E27FC236}">
                <a16:creationId xmlns:a16="http://schemas.microsoft.com/office/drawing/2014/main" id="{EDC4575E-CF53-648C-C608-6A175AD37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430" y="4238229"/>
            <a:ext cx="1013592" cy="1127772"/>
          </a:xfrm>
          <a:prstGeom prst="rect">
            <a:avLst/>
          </a:prstGeom>
          <a:effectLst>
            <a:outerShdw blurRad="38100" sx="102000" sy="102000" algn="ctr" rotWithShape="0">
              <a:schemeClr val="bg1">
                <a:alpha val="40000"/>
              </a:schemeClr>
            </a:outerShdw>
          </a:effectLst>
        </p:spPr>
      </p:pic>
      <p:pic>
        <p:nvPicPr>
          <p:cNvPr id="33" name="Рисунок 32">
            <a:extLst>
              <a:ext uri="{FF2B5EF4-FFF2-40B4-BE49-F238E27FC236}">
                <a16:creationId xmlns:a16="http://schemas.microsoft.com/office/drawing/2014/main" id="{87FA26DE-6662-C35D-D0D0-F1C6D40D3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514" y="1335569"/>
            <a:ext cx="871437" cy="1421373"/>
          </a:xfrm>
          <a:prstGeom prst="rect">
            <a:avLst/>
          </a:prstGeom>
          <a:effectLst>
            <a:outerShdw blurRad="38100" sx="102000" sy="102000" algn="ctr" rotWithShape="0">
              <a:schemeClr val="bg1">
                <a:alpha val="40000"/>
              </a:schemeClr>
            </a:outerShdw>
          </a:effectLst>
        </p:spPr>
      </p:pic>
      <p:sp>
        <p:nvSpPr>
          <p:cNvPr id="34" name="TextBox 33">
            <a:extLst>
              <a:ext uri="{FF2B5EF4-FFF2-40B4-BE49-F238E27FC236}">
                <a16:creationId xmlns:a16="http://schemas.microsoft.com/office/drawing/2014/main" id="{2B121323-9159-40C3-6061-C1FC5506B757}"/>
              </a:ext>
            </a:extLst>
          </p:cNvPr>
          <p:cNvSpPr txBox="1"/>
          <p:nvPr/>
        </p:nvSpPr>
        <p:spPr>
          <a:xfrm>
            <a:off x="5298540" y="1819652"/>
            <a:ext cx="2306118" cy="369332"/>
          </a:xfrm>
          <a:prstGeom prst="rect">
            <a:avLst/>
          </a:prstGeom>
          <a:noFill/>
        </p:spPr>
        <p:txBody>
          <a:bodyPr wrap="square">
            <a:spAutoFit/>
          </a:bodyPr>
          <a:lstStyle/>
          <a:p>
            <a:pPr algn="ctr"/>
            <a:r>
              <a:rPr lang="ru-RU" i="1" dirty="0">
                <a:solidFill>
                  <a:schemeClr val="accent6">
                    <a:lumMod val="40000"/>
                    <a:lumOff val="60000"/>
                  </a:schemeClr>
                </a:solidFill>
              </a:rPr>
              <a:t>Соҳалар кесимида</a:t>
            </a:r>
          </a:p>
        </p:txBody>
      </p:sp>
    </p:spTree>
    <p:extLst>
      <p:ext uri="{BB962C8B-B14F-4D97-AF65-F5344CB8AC3E}">
        <p14:creationId xmlns:p14="http://schemas.microsoft.com/office/powerpoint/2010/main" val="130019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B86E2-63C5-4F9A-A789-2DB75DA8992D}"/>
            </a:ext>
          </a:extLst>
        </p:cNvPr>
        <p:cNvGrpSpPr/>
        <p:nvPr/>
      </p:nvGrpSpPr>
      <p:grpSpPr>
        <a:xfrm>
          <a:off x="0" y="0"/>
          <a:ext cx="0" cy="0"/>
          <a:chOff x="0" y="0"/>
          <a:chExt cx="0" cy="0"/>
        </a:xfrm>
      </p:grpSpPr>
      <p:pic>
        <p:nvPicPr>
          <p:cNvPr id="7" name="그림 1">
            <a:extLst>
              <a:ext uri="{FF2B5EF4-FFF2-40B4-BE49-F238E27FC236}">
                <a16:creationId xmlns:a16="http://schemas.microsoft.com/office/drawing/2014/main" id="{61379DA4-11D0-4439-8D6B-BC353B7B36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2136489_Fondos_Blue_Background_1920x1080">
            <a:hlinkClick r:id="" action="ppaction://media"/>
            <a:extLst>
              <a:ext uri="{FF2B5EF4-FFF2-40B4-BE49-F238E27FC236}">
                <a16:creationId xmlns:a16="http://schemas.microsoft.com/office/drawing/2014/main" id="{EEDC7BD2-363F-4A14-B886-3D2A5AF322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0"/>
            <a:ext cx="12192000" cy="6858000"/>
          </a:xfrm>
          <a:prstGeom prst="rect">
            <a:avLst/>
          </a:prstGeom>
        </p:spPr>
      </p:pic>
      <p:sp>
        <p:nvSpPr>
          <p:cNvPr id="4" name="Номер слайда 2">
            <a:extLst>
              <a:ext uri="{FF2B5EF4-FFF2-40B4-BE49-F238E27FC236}">
                <a16:creationId xmlns:a16="http://schemas.microsoft.com/office/drawing/2014/main" id="{317468C8-BA49-5D6D-5C6A-18AC8E7E4633}"/>
              </a:ext>
            </a:extLst>
          </p:cNvPr>
          <p:cNvSpPr>
            <a:spLocks noGrp="1"/>
          </p:cNvSpPr>
          <p:nvPr>
            <p:ph type="sldNum" sz="quarter" idx="12"/>
          </p:nvPr>
        </p:nvSpPr>
        <p:spPr>
          <a:xfrm>
            <a:off x="8610600" y="6356350"/>
            <a:ext cx="2743200" cy="365125"/>
          </a:xfrm>
        </p:spPr>
        <p:txBody>
          <a:bodyPr/>
          <a:lstStyle/>
          <a:p>
            <a:fld id="{60512188-5B32-4440-AD58-807FD9A3AAE1}" type="slidenum">
              <a:rPr lang="ru-RU" smtClean="0"/>
              <a:t>16</a:t>
            </a:fld>
            <a:endParaRPr lang="ru-RU" dirty="0"/>
          </a:p>
        </p:txBody>
      </p:sp>
      <p:sp>
        <p:nvSpPr>
          <p:cNvPr id="26" name="Заголовок 1">
            <a:extLst>
              <a:ext uri="{FF2B5EF4-FFF2-40B4-BE49-F238E27FC236}">
                <a16:creationId xmlns:a16="http://schemas.microsoft.com/office/drawing/2014/main" id="{49F74FEE-AE30-145E-39D7-01CA4902063C}"/>
              </a:ext>
            </a:extLst>
          </p:cNvPr>
          <p:cNvSpPr txBox="1">
            <a:spLocks/>
          </p:cNvSpPr>
          <p:nvPr/>
        </p:nvSpPr>
        <p:spPr>
          <a:xfrm>
            <a:off x="0" y="304697"/>
            <a:ext cx="12191998" cy="684212"/>
          </a:xfrm>
          <a:prstGeom prst="rect">
            <a:avLst/>
          </a:prstGeom>
          <a:effectLst/>
        </p:spPr>
        <p:txBody>
          <a:bodyPr vert="horz" lIns="91440" tIns="45720" rIns="91440" bIns="45720" rtlCol="0" anchor="ctr">
            <a:noAutofit/>
          </a:bodyPr>
          <a:lst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Light" panose="020F0302020204030204" pitchFamily="34" charset="0"/>
                <a:ea typeface="宋体" panose="02010600030101010101" pitchFamily="2" charset="-122"/>
              </a:defRPr>
            </a:lvl2pPr>
            <a:lvl3pPr algn="l" defTabSz="457200" rtl="0" eaLnBrk="0" fontAlgn="base" hangingPunct="0">
              <a:spcBef>
                <a:spcPct val="0"/>
              </a:spcBef>
              <a:spcAft>
                <a:spcPct val="0"/>
              </a:spcAft>
              <a:defRPr sz="3600">
                <a:solidFill>
                  <a:schemeClr val="tx1"/>
                </a:solidFill>
                <a:latin typeface="Calibri Light" panose="020F0302020204030204" pitchFamily="34" charset="0"/>
                <a:ea typeface="宋体" panose="02010600030101010101" pitchFamily="2" charset="-122"/>
              </a:defRPr>
            </a:lvl3pPr>
            <a:lvl4pPr algn="l" defTabSz="457200" rtl="0" eaLnBrk="0" fontAlgn="base" hangingPunct="0">
              <a:spcBef>
                <a:spcPct val="0"/>
              </a:spcBef>
              <a:spcAft>
                <a:spcPct val="0"/>
              </a:spcAft>
              <a:defRPr sz="3600">
                <a:solidFill>
                  <a:schemeClr val="tx1"/>
                </a:solidFill>
                <a:latin typeface="Calibri Light" panose="020F0302020204030204" pitchFamily="34" charset="0"/>
                <a:ea typeface="宋体" panose="02010600030101010101" pitchFamily="2" charset="-122"/>
              </a:defRPr>
            </a:lvl4pPr>
            <a:lvl5pPr algn="l" defTabSz="457200" rtl="0" eaLnBrk="0" fontAlgn="base" hangingPunct="0">
              <a:spcBef>
                <a:spcPct val="0"/>
              </a:spcBef>
              <a:spcAft>
                <a:spcPct val="0"/>
              </a:spcAft>
              <a:defRPr sz="3600">
                <a:solidFill>
                  <a:schemeClr val="tx1"/>
                </a:solidFill>
                <a:latin typeface="Calibri Light" panose="020F0302020204030204" pitchFamily="34" charset="0"/>
                <a:ea typeface="宋体" panose="02010600030101010101" pitchFamily="2" charset="-122"/>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spcAft>
                <a:spcPts val="0"/>
              </a:spcAft>
              <a:defRPr/>
            </a:pPr>
            <a:r>
              <a:rPr lang="ru-RU" sz="2400" b="1" noProof="1">
                <a:solidFill>
                  <a:schemeClr val="accent1">
                    <a:lumMod val="20000"/>
                    <a:lumOff val="80000"/>
                  </a:schemeClr>
                </a:solidFill>
                <a:latin typeface="+mn-lt"/>
              </a:rPr>
              <a:t>Мансабдор шахслар жиноятчилиги таҳлили</a:t>
            </a:r>
          </a:p>
        </p:txBody>
      </p:sp>
      <p:graphicFrame>
        <p:nvGraphicFramePr>
          <p:cNvPr id="11" name="Диаграмма 10">
            <a:extLst>
              <a:ext uri="{FF2B5EF4-FFF2-40B4-BE49-F238E27FC236}">
                <a16:creationId xmlns:a16="http://schemas.microsoft.com/office/drawing/2014/main" id="{5EC449DD-027D-E238-48ED-9D5AA5D8A3F8}"/>
              </a:ext>
            </a:extLst>
          </p:cNvPr>
          <p:cNvGraphicFramePr/>
          <p:nvPr/>
        </p:nvGraphicFramePr>
        <p:xfrm>
          <a:off x="2032000" y="988909"/>
          <a:ext cx="8128000" cy="5418667"/>
        </p:xfrm>
        <a:graphic>
          <a:graphicData uri="http://schemas.openxmlformats.org/drawingml/2006/chart">
            <c:chart xmlns:c="http://schemas.openxmlformats.org/drawingml/2006/chart" xmlns:r="http://schemas.openxmlformats.org/officeDocument/2006/relationships" r:id="rId6"/>
          </a:graphicData>
        </a:graphic>
      </p:graphicFrame>
      <p:pic>
        <p:nvPicPr>
          <p:cNvPr id="35" name="Рисунок 34">
            <a:extLst>
              <a:ext uri="{FF2B5EF4-FFF2-40B4-BE49-F238E27FC236}">
                <a16:creationId xmlns:a16="http://schemas.microsoft.com/office/drawing/2014/main" id="{203DEE74-100E-8B64-8B5A-DA532C36530C}"/>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1762577" y="1139941"/>
            <a:ext cx="1350738" cy="2289058"/>
          </a:xfrm>
          <a:prstGeom prst="rect">
            <a:avLst/>
          </a:prstGeom>
          <a:effectLst>
            <a:outerShdw blurRad="38100" sx="102000" sy="102000" algn="ctr" rotWithShape="0">
              <a:schemeClr val="bg1">
                <a:alpha val="40000"/>
              </a:schemeClr>
            </a:outerShdw>
          </a:effectLst>
        </p:spPr>
      </p:pic>
    </p:spTree>
    <p:extLst>
      <p:ext uri="{BB962C8B-B14F-4D97-AF65-F5344CB8AC3E}">
        <p14:creationId xmlns:p14="http://schemas.microsoft.com/office/powerpoint/2010/main" val="169508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11F5E-7158-43C7-FD79-81F9E51E2549}"/>
            </a:ext>
          </a:extLst>
        </p:cNvPr>
        <p:cNvGrpSpPr/>
        <p:nvPr/>
      </p:nvGrpSpPr>
      <p:grpSpPr>
        <a:xfrm>
          <a:off x="0" y="0"/>
          <a:ext cx="0" cy="0"/>
          <a:chOff x="0" y="0"/>
          <a:chExt cx="0" cy="0"/>
        </a:xfrm>
      </p:grpSpPr>
      <p:pic>
        <p:nvPicPr>
          <p:cNvPr id="2" name="2136489_Fondos_Blue_Background_1920x1080">
            <a:hlinkClick r:id="" action="ppaction://media"/>
            <a:extLst>
              <a:ext uri="{FF2B5EF4-FFF2-40B4-BE49-F238E27FC236}">
                <a16:creationId xmlns:a16="http://schemas.microsoft.com/office/drawing/2014/main" id="{60150790-CA8B-6938-60C3-599D7A5AC6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0"/>
            <a:ext cx="12192000" cy="6858000"/>
          </a:xfrm>
          <a:prstGeom prst="rect">
            <a:avLst/>
          </a:prstGeom>
        </p:spPr>
      </p:pic>
      <p:sp>
        <p:nvSpPr>
          <p:cNvPr id="4" name="Номер слайда 2">
            <a:extLst>
              <a:ext uri="{FF2B5EF4-FFF2-40B4-BE49-F238E27FC236}">
                <a16:creationId xmlns:a16="http://schemas.microsoft.com/office/drawing/2014/main" id="{428A986B-7246-80FE-F9A0-42C884B469D5}"/>
              </a:ext>
            </a:extLst>
          </p:cNvPr>
          <p:cNvSpPr>
            <a:spLocks noGrp="1"/>
          </p:cNvSpPr>
          <p:nvPr>
            <p:ph type="sldNum" sz="quarter" idx="12"/>
          </p:nvPr>
        </p:nvSpPr>
        <p:spPr>
          <a:xfrm>
            <a:off x="8610600" y="6356350"/>
            <a:ext cx="2743200" cy="365125"/>
          </a:xfrm>
        </p:spPr>
        <p:txBody>
          <a:bodyPr/>
          <a:lstStyle/>
          <a:p>
            <a:fld id="{60512188-5B32-4440-AD58-807FD9A3AAE1}" type="slidenum">
              <a:rPr lang="ru-RU" smtClean="0"/>
              <a:t>17</a:t>
            </a:fld>
            <a:endParaRPr lang="ru-RU" dirty="0"/>
          </a:p>
        </p:txBody>
      </p:sp>
      <p:sp>
        <p:nvSpPr>
          <p:cNvPr id="26" name="Заголовок 1">
            <a:extLst>
              <a:ext uri="{FF2B5EF4-FFF2-40B4-BE49-F238E27FC236}">
                <a16:creationId xmlns:a16="http://schemas.microsoft.com/office/drawing/2014/main" id="{0E3AE598-945C-DFE4-5F0C-17ADDCBA3B3B}"/>
              </a:ext>
            </a:extLst>
          </p:cNvPr>
          <p:cNvSpPr txBox="1">
            <a:spLocks/>
          </p:cNvSpPr>
          <p:nvPr/>
        </p:nvSpPr>
        <p:spPr>
          <a:xfrm>
            <a:off x="0" y="304697"/>
            <a:ext cx="12191998" cy="684212"/>
          </a:xfrm>
          <a:prstGeom prst="rect">
            <a:avLst/>
          </a:prstGeom>
          <a:effectLst/>
        </p:spPr>
        <p:txBody>
          <a:bodyPr vert="horz" lIns="91440" tIns="45720" rIns="91440" bIns="45720" rtlCol="0" anchor="ctr">
            <a:noAutofit/>
          </a:bodyPr>
          <a:lst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Light" panose="020F0302020204030204" pitchFamily="34" charset="0"/>
                <a:ea typeface="宋体" panose="02010600030101010101" pitchFamily="2" charset="-122"/>
              </a:defRPr>
            </a:lvl2pPr>
            <a:lvl3pPr algn="l" defTabSz="457200" rtl="0" eaLnBrk="0" fontAlgn="base" hangingPunct="0">
              <a:spcBef>
                <a:spcPct val="0"/>
              </a:spcBef>
              <a:spcAft>
                <a:spcPct val="0"/>
              </a:spcAft>
              <a:defRPr sz="3600">
                <a:solidFill>
                  <a:schemeClr val="tx1"/>
                </a:solidFill>
                <a:latin typeface="Calibri Light" panose="020F0302020204030204" pitchFamily="34" charset="0"/>
                <a:ea typeface="宋体" panose="02010600030101010101" pitchFamily="2" charset="-122"/>
              </a:defRPr>
            </a:lvl3pPr>
            <a:lvl4pPr algn="l" defTabSz="457200" rtl="0" eaLnBrk="0" fontAlgn="base" hangingPunct="0">
              <a:spcBef>
                <a:spcPct val="0"/>
              </a:spcBef>
              <a:spcAft>
                <a:spcPct val="0"/>
              </a:spcAft>
              <a:defRPr sz="3600">
                <a:solidFill>
                  <a:schemeClr val="tx1"/>
                </a:solidFill>
                <a:latin typeface="Calibri Light" panose="020F0302020204030204" pitchFamily="34" charset="0"/>
                <a:ea typeface="宋体" panose="02010600030101010101" pitchFamily="2" charset="-122"/>
              </a:defRPr>
            </a:lvl4pPr>
            <a:lvl5pPr algn="l" defTabSz="457200" rtl="0" eaLnBrk="0" fontAlgn="base" hangingPunct="0">
              <a:spcBef>
                <a:spcPct val="0"/>
              </a:spcBef>
              <a:spcAft>
                <a:spcPct val="0"/>
              </a:spcAft>
              <a:defRPr sz="3600">
                <a:solidFill>
                  <a:schemeClr val="tx1"/>
                </a:solidFill>
                <a:latin typeface="Calibri Light" panose="020F0302020204030204" pitchFamily="34" charset="0"/>
                <a:ea typeface="宋体" panose="02010600030101010101" pitchFamily="2" charset="-122"/>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spcAft>
                <a:spcPts val="0"/>
              </a:spcAft>
              <a:defRPr/>
            </a:pPr>
            <a:r>
              <a:rPr lang="ru-RU" sz="2400" b="1" noProof="1">
                <a:solidFill>
                  <a:schemeClr val="accent1">
                    <a:lumMod val="20000"/>
                    <a:lumOff val="80000"/>
                  </a:schemeClr>
                </a:solidFill>
                <a:latin typeface="+mn-lt"/>
              </a:rPr>
              <a:t>Мансабдор шахслар жиноятчилиги таҳлили</a:t>
            </a:r>
          </a:p>
        </p:txBody>
      </p:sp>
      <p:graphicFrame>
        <p:nvGraphicFramePr>
          <p:cNvPr id="3" name="Таблица 2">
            <a:extLst>
              <a:ext uri="{FF2B5EF4-FFF2-40B4-BE49-F238E27FC236}">
                <a16:creationId xmlns:a16="http://schemas.microsoft.com/office/drawing/2014/main" id="{B49AE58F-46A6-CA63-67E5-4CFFE80B9FCD}"/>
              </a:ext>
            </a:extLst>
          </p:cNvPr>
          <p:cNvGraphicFramePr>
            <a:graphicFrameLocks noGrp="1"/>
          </p:cNvGraphicFramePr>
          <p:nvPr/>
        </p:nvGraphicFramePr>
        <p:xfrm>
          <a:off x="1524000" y="1879600"/>
          <a:ext cx="9144000" cy="4051140"/>
        </p:xfrm>
        <a:graphic>
          <a:graphicData uri="http://schemas.openxmlformats.org/drawingml/2006/table">
            <a:tbl>
              <a:tblPr firstRow="1" bandRow="1">
                <a:tableStyleId>{5C22544A-7EE6-4342-B048-85BDC9FD1C3A}</a:tableStyleId>
              </a:tblPr>
              <a:tblGrid>
                <a:gridCol w="1385888">
                  <a:extLst>
                    <a:ext uri="{9D8B030D-6E8A-4147-A177-3AD203B41FA5}">
                      <a16:colId xmlns:a16="http://schemas.microsoft.com/office/drawing/2014/main" val="2534124521"/>
                    </a:ext>
                  </a:extLst>
                </a:gridCol>
                <a:gridCol w="3757613">
                  <a:extLst>
                    <a:ext uri="{9D8B030D-6E8A-4147-A177-3AD203B41FA5}">
                      <a16:colId xmlns:a16="http://schemas.microsoft.com/office/drawing/2014/main" val="2005471384"/>
                    </a:ext>
                  </a:extLst>
                </a:gridCol>
                <a:gridCol w="4000499">
                  <a:extLst>
                    <a:ext uri="{9D8B030D-6E8A-4147-A177-3AD203B41FA5}">
                      <a16:colId xmlns:a16="http://schemas.microsoft.com/office/drawing/2014/main" val="2670181721"/>
                    </a:ext>
                  </a:extLst>
                </a:gridCol>
              </a:tblGrid>
              <a:tr h="692248">
                <a:tc>
                  <a:txBody>
                    <a:bodyPr/>
                    <a:lstStyle/>
                    <a:p>
                      <a:pPr algn="ctr"/>
                      <a:endParaRPr lang="en-US" sz="2400" b="1" kern="1200" dirty="0">
                        <a:solidFill>
                          <a:schemeClr val="lt1"/>
                        </a:solidFill>
                        <a:effectLst/>
                        <a:latin typeface="+mn-lt"/>
                        <a:cs typeface="Times New Roman" panose="02020603050405020304" pitchFamily="18" charset="0"/>
                      </a:endParaRPr>
                    </a:p>
                  </a:txBody>
                  <a:tcPr anchor="ctr"/>
                </a:tc>
                <a:tc>
                  <a:txBody>
                    <a:bodyPr/>
                    <a:lstStyle/>
                    <a:p>
                      <a:pPr algn="ctr">
                        <a:lnSpc>
                          <a:spcPct val="100000"/>
                        </a:lnSpc>
                        <a:spcAft>
                          <a:spcPts val="200"/>
                        </a:spcAft>
                      </a:pPr>
                      <a:r>
                        <a:rPr lang="uz-Cyrl-UZ" sz="2400" dirty="0">
                          <a:effectLst/>
                          <a:latin typeface="+mn-lt"/>
                          <a:ea typeface="Calibri" panose="020F0502020204030204" pitchFamily="34" charset="0"/>
                          <a:cs typeface="Times New Roman" panose="02020603050405020304" pitchFamily="18" charset="0"/>
                        </a:rPr>
                        <a:t>Аниқланган  </a:t>
                      </a:r>
                    </a:p>
                    <a:p>
                      <a:pPr algn="ctr">
                        <a:lnSpc>
                          <a:spcPct val="100000"/>
                        </a:lnSpc>
                        <a:spcAft>
                          <a:spcPts val="200"/>
                        </a:spcAft>
                      </a:pPr>
                      <a:r>
                        <a:rPr lang="uz-Cyrl-UZ" sz="2400" dirty="0">
                          <a:effectLst/>
                          <a:latin typeface="+mn-lt"/>
                          <a:ea typeface="Calibri" panose="020F0502020204030204" pitchFamily="34" charset="0"/>
                          <a:cs typeface="Times New Roman" panose="02020603050405020304" pitchFamily="18" charset="0"/>
                        </a:rPr>
                        <a:t>зарар</a:t>
                      </a:r>
                      <a:endParaRPr lang="uz-Latn-UZ"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200"/>
                        </a:spcAft>
                      </a:pPr>
                      <a:r>
                        <a:rPr lang="uz-Cyrl-UZ" sz="2400" dirty="0">
                          <a:effectLst/>
                          <a:latin typeface="+mn-lt"/>
                          <a:ea typeface="Calibri" panose="020F0502020204030204" pitchFamily="34" charset="0"/>
                          <a:cs typeface="Times New Roman" panose="02020603050405020304" pitchFamily="18" charset="0"/>
                        </a:rPr>
                        <a:t>Ундирилган  </a:t>
                      </a:r>
                    </a:p>
                    <a:p>
                      <a:pPr algn="ctr">
                        <a:lnSpc>
                          <a:spcPct val="100000"/>
                        </a:lnSpc>
                        <a:spcAft>
                          <a:spcPts val="200"/>
                        </a:spcAft>
                      </a:pPr>
                      <a:r>
                        <a:rPr lang="uz-Cyrl-UZ" sz="2400" dirty="0">
                          <a:effectLst/>
                          <a:latin typeface="+mn-lt"/>
                          <a:ea typeface="Calibri" panose="020F0502020204030204" pitchFamily="34" charset="0"/>
                          <a:cs typeface="Times New Roman" panose="02020603050405020304" pitchFamily="18" charset="0"/>
                        </a:rPr>
                        <a:t>зарар</a:t>
                      </a:r>
                      <a:endParaRPr lang="uz-Latn-UZ"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3548492"/>
                  </a:ext>
                </a:extLst>
              </a:tr>
              <a:tr h="658844">
                <a:tc>
                  <a:txBody>
                    <a:bodyPr/>
                    <a:lstStyle/>
                    <a:p>
                      <a:pPr algn="ctr">
                        <a:lnSpc>
                          <a:spcPct val="120000"/>
                        </a:lnSpc>
                        <a:spcAft>
                          <a:spcPts val="200"/>
                        </a:spcAft>
                      </a:pPr>
                      <a:r>
                        <a:rPr lang="uz-Cyrl-UZ" sz="28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2019</a:t>
                      </a:r>
                      <a:endParaRPr lang="uz-Latn-UZ"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0000"/>
                        </a:lnSpc>
                        <a:spcAft>
                          <a:spcPts val="200"/>
                        </a:spcAft>
                      </a:pPr>
                      <a:r>
                        <a:rPr lang="uz-Cyrl-UZ" sz="2800" dirty="0">
                          <a:solidFill>
                            <a:srgbClr val="002060"/>
                          </a:solidFill>
                          <a:effectLst/>
                          <a:latin typeface="+mn-lt"/>
                          <a:ea typeface="Calibri" panose="020F0502020204030204" pitchFamily="34" charset="0"/>
                          <a:cs typeface="Times New Roman" panose="02020603050405020304" pitchFamily="18" charset="0"/>
                        </a:rPr>
                        <a:t>1,8 трлн сўм</a:t>
                      </a:r>
                      <a:endParaRPr lang="uz-Latn-UZ" sz="18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0000"/>
                        </a:lnSpc>
                        <a:spcAft>
                          <a:spcPts val="200"/>
                        </a:spcAft>
                      </a:pPr>
                      <a:r>
                        <a:rPr lang="uz-Cyrl-UZ" sz="2800" dirty="0">
                          <a:solidFill>
                            <a:srgbClr val="002060"/>
                          </a:solidFill>
                          <a:effectLst/>
                          <a:latin typeface="+mn-lt"/>
                          <a:ea typeface="Calibri" panose="020F0502020204030204" pitchFamily="34" charset="0"/>
                          <a:cs typeface="Times New Roman" panose="02020603050405020304" pitchFamily="18" charset="0"/>
                        </a:rPr>
                        <a:t>1,7 трлн сўм</a:t>
                      </a:r>
                      <a:endParaRPr lang="uz-Latn-UZ" sz="18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5801080"/>
                  </a:ext>
                </a:extLst>
              </a:tr>
              <a:tr h="658844">
                <a:tc>
                  <a:txBody>
                    <a:bodyPr/>
                    <a:lstStyle/>
                    <a:p>
                      <a:pPr algn="ctr">
                        <a:lnSpc>
                          <a:spcPct val="120000"/>
                        </a:lnSpc>
                        <a:spcAft>
                          <a:spcPts val="200"/>
                        </a:spcAft>
                      </a:pPr>
                      <a:r>
                        <a:rPr lang="uz-Cyrl-UZ" sz="28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2020</a:t>
                      </a:r>
                      <a:endParaRPr lang="uz-Latn-UZ"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0000"/>
                        </a:lnSpc>
                        <a:spcAft>
                          <a:spcPts val="200"/>
                        </a:spcAft>
                      </a:pPr>
                      <a:r>
                        <a:rPr lang="uz-Cyrl-UZ" sz="2800" dirty="0">
                          <a:solidFill>
                            <a:srgbClr val="002060"/>
                          </a:solidFill>
                          <a:effectLst/>
                          <a:latin typeface="+mn-lt"/>
                          <a:ea typeface="Calibri" panose="020F0502020204030204" pitchFamily="34" charset="0"/>
                          <a:cs typeface="Times New Roman" panose="02020603050405020304" pitchFamily="18" charset="0"/>
                        </a:rPr>
                        <a:t>500 млрд сўм</a:t>
                      </a:r>
                      <a:endParaRPr lang="uz-Latn-UZ" sz="18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0000"/>
                        </a:lnSpc>
                        <a:spcAft>
                          <a:spcPts val="200"/>
                        </a:spcAft>
                      </a:pPr>
                      <a:r>
                        <a:rPr lang="uz-Cyrl-UZ" sz="2800" dirty="0">
                          <a:solidFill>
                            <a:srgbClr val="002060"/>
                          </a:solidFill>
                          <a:effectLst/>
                          <a:latin typeface="+mn-lt"/>
                          <a:ea typeface="Calibri" panose="020F0502020204030204" pitchFamily="34" charset="0"/>
                          <a:cs typeface="Times New Roman" panose="02020603050405020304" pitchFamily="18" charset="0"/>
                        </a:rPr>
                        <a:t>356 млрд сўм</a:t>
                      </a:r>
                      <a:endParaRPr lang="uz-Latn-UZ" sz="18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2997831"/>
                  </a:ext>
                </a:extLst>
              </a:tr>
              <a:tr h="658844">
                <a:tc>
                  <a:txBody>
                    <a:bodyPr/>
                    <a:lstStyle/>
                    <a:p>
                      <a:pPr algn="ctr">
                        <a:lnSpc>
                          <a:spcPct val="120000"/>
                        </a:lnSpc>
                        <a:spcAft>
                          <a:spcPts val="200"/>
                        </a:spcAft>
                      </a:pPr>
                      <a:r>
                        <a:rPr lang="uz-Cyrl-UZ" sz="28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2021</a:t>
                      </a:r>
                      <a:endParaRPr lang="uz-Latn-UZ"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0000"/>
                        </a:lnSpc>
                        <a:spcAft>
                          <a:spcPts val="200"/>
                        </a:spcAft>
                      </a:pPr>
                      <a:r>
                        <a:rPr lang="uz-Cyrl-UZ" sz="2800" dirty="0">
                          <a:solidFill>
                            <a:srgbClr val="002060"/>
                          </a:solidFill>
                          <a:effectLst/>
                          <a:latin typeface="+mn-lt"/>
                          <a:ea typeface="Calibri" panose="020F0502020204030204" pitchFamily="34" charset="0"/>
                          <a:cs typeface="Times New Roman" panose="02020603050405020304" pitchFamily="18" charset="0"/>
                        </a:rPr>
                        <a:t>914 млрд сўм</a:t>
                      </a:r>
                      <a:endParaRPr lang="uz-Latn-UZ" sz="18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0000"/>
                        </a:lnSpc>
                        <a:spcAft>
                          <a:spcPts val="200"/>
                        </a:spcAft>
                      </a:pPr>
                      <a:r>
                        <a:rPr lang="uz-Cyrl-UZ" sz="2800" dirty="0">
                          <a:solidFill>
                            <a:srgbClr val="002060"/>
                          </a:solidFill>
                          <a:effectLst/>
                          <a:latin typeface="+mn-lt"/>
                          <a:ea typeface="Calibri" panose="020F0502020204030204" pitchFamily="34" charset="0"/>
                          <a:cs typeface="Times New Roman" panose="02020603050405020304" pitchFamily="18" charset="0"/>
                        </a:rPr>
                        <a:t>715 млрд сўм</a:t>
                      </a:r>
                      <a:endParaRPr lang="uz-Latn-UZ" sz="18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05836958"/>
                  </a:ext>
                </a:extLst>
              </a:tr>
              <a:tr h="658844">
                <a:tc>
                  <a:txBody>
                    <a:bodyPr/>
                    <a:lstStyle/>
                    <a:p>
                      <a:pPr algn="ctr">
                        <a:lnSpc>
                          <a:spcPct val="120000"/>
                        </a:lnSpc>
                        <a:spcAft>
                          <a:spcPts val="200"/>
                        </a:spcAft>
                      </a:pPr>
                      <a:r>
                        <a:rPr lang="uz-Cyrl-UZ" sz="28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2022</a:t>
                      </a:r>
                      <a:endParaRPr lang="uz-Latn-UZ"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0000"/>
                        </a:lnSpc>
                        <a:spcAft>
                          <a:spcPts val="200"/>
                        </a:spcAft>
                      </a:pPr>
                      <a:r>
                        <a:rPr lang="uz-Cyrl-UZ" sz="2800" dirty="0">
                          <a:solidFill>
                            <a:srgbClr val="002060"/>
                          </a:solidFill>
                          <a:effectLst/>
                          <a:latin typeface="+mn-lt"/>
                          <a:ea typeface="Calibri" panose="020F0502020204030204" pitchFamily="34" charset="0"/>
                          <a:cs typeface="Times New Roman" panose="02020603050405020304" pitchFamily="18" charset="0"/>
                        </a:rPr>
                        <a:t>1,0 трлн сўм</a:t>
                      </a:r>
                      <a:endParaRPr lang="uz-Latn-UZ" sz="18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0000"/>
                        </a:lnSpc>
                        <a:spcAft>
                          <a:spcPts val="200"/>
                        </a:spcAft>
                      </a:pPr>
                      <a:r>
                        <a:rPr lang="uz-Cyrl-UZ" sz="2800" dirty="0">
                          <a:solidFill>
                            <a:srgbClr val="002060"/>
                          </a:solidFill>
                          <a:effectLst/>
                          <a:latin typeface="+mn-lt"/>
                          <a:ea typeface="Calibri" panose="020F0502020204030204" pitchFamily="34" charset="0"/>
                          <a:cs typeface="Times New Roman" panose="02020603050405020304" pitchFamily="18" charset="0"/>
                        </a:rPr>
                        <a:t>847 млрд сўм</a:t>
                      </a:r>
                      <a:endParaRPr lang="uz-Latn-UZ" sz="18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03592424"/>
                  </a:ext>
                </a:extLst>
              </a:tr>
              <a:tr h="658844">
                <a:tc>
                  <a:txBody>
                    <a:bodyPr/>
                    <a:lstStyle/>
                    <a:p>
                      <a:pPr algn="ctr">
                        <a:lnSpc>
                          <a:spcPct val="120000"/>
                        </a:lnSpc>
                        <a:spcAft>
                          <a:spcPts val="200"/>
                        </a:spcAft>
                      </a:pPr>
                      <a:r>
                        <a:rPr lang="uz-Cyrl-UZ" sz="28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2023</a:t>
                      </a:r>
                      <a:endParaRPr lang="uz-Latn-UZ"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0000"/>
                        </a:lnSpc>
                        <a:spcAft>
                          <a:spcPts val="200"/>
                        </a:spcAft>
                      </a:pPr>
                      <a:r>
                        <a:rPr lang="uz-Cyrl-UZ" sz="2800" dirty="0">
                          <a:solidFill>
                            <a:srgbClr val="002060"/>
                          </a:solidFill>
                          <a:effectLst/>
                          <a:latin typeface="+mn-lt"/>
                          <a:ea typeface="Calibri" panose="020F0502020204030204" pitchFamily="34" charset="0"/>
                          <a:cs typeface="Times New Roman" panose="02020603050405020304" pitchFamily="18" charset="0"/>
                        </a:rPr>
                        <a:t>1,5 трлн сўм</a:t>
                      </a:r>
                      <a:endParaRPr lang="uz-Latn-UZ" sz="18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0000"/>
                        </a:lnSpc>
                        <a:spcAft>
                          <a:spcPts val="200"/>
                        </a:spcAft>
                      </a:pPr>
                      <a:r>
                        <a:rPr lang="uz-Cyrl-UZ" sz="2800" dirty="0">
                          <a:solidFill>
                            <a:srgbClr val="002060"/>
                          </a:solidFill>
                          <a:effectLst/>
                          <a:latin typeface="+mn-lt"/>
                          <a:ea typeface="Calibri" panose="020F0502020204030204" pitchFamily="34" charset="0"/>
                          <a:cs typeface="Times New Roman" panose="02020603050405020304" pitchFamily="18" charset="0"/>
                        </a:rPr>
                        <a:t>1,3 трлн сўм</a:t>
                      </a:r>
                      <a:endParaRPr lang="uz-Latn-UZ" sz="18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3783217"/>
                  </a:ext>
                </a:extLst>
              </a:tr>
            </a:tbl>
          </a:graphicData>
        </a:graphic>
      </p:graphicFrame>
      <p:pic>
        <p:nvPicPr>
          <p:cNvPr id="5" name="Рисунок 4">
            <a:extLst>
              <a:ext uri="{FF2B5EF4-FFF2-40B4-BE49-F238E27FC236}">
                <a16:creationId xmlns:a16="http://schemas.microsoft.com/office/drawing/2014/main" id="{9DBDE43F-C79D-F341-30D5-FE3BEB6DE2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8206" y="710303"/>
            <a:ext cx="1169978" cy="18368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86104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9"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repeatCount="indefinite"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17694"/>
            <a:ext cx="10836998" cy="1330105"/>
          </a:xfrm>
        </p:spPr>
        <p:txBody>
          <a:bodyPr>
            <a:normAutofit/>
          </a:bodyPr>
          <a:lstStyle/>
          <a:p>
            <a:pPr algn="ctr">
              <a:defRPr/>
            </a:pPr>
            <a:r>
              <a:rPr lang="en-US" b="1" noProof="1">
                <a:solidFill>
                  <a:srgbClr val="C00000"/>
                </a:solidFill>
                <a:latin typeface="Montserrat-Bold"/>
                <a:cs typeface="Arial" panose="020B0604020202020204" pitchFamily="34" charset="0"/>
              </a:rPr>
              <a:t>Ўзбекистонда коррупциянинг </a:t>
            </a:r>
            <a:br>
              <a:rPr lang="en-US" b="1" noProof="1">
                <a:solidFill>
                  <a:srgbClr val="C00000"/>
                </a:solidFill>
                <a:latin typeface="Montserrat-Bold"/>
                <a:cs typeface="Arial" panose="020B0604020202020204" pitchFamily="34" charset="0"/>
              </a:rPr>
            </a:br>
            <a:r>
              <a:rPr lang="en-US" b="1" noProof="1">
                <a:solidFill>
                  <a:srgbClr val="C00000"/>
                </a:solidFill>
                <a:latin typeface="Montserrat-Bold"/>
                <a:cs typeface="Arial" panose="020B0604020202020204" pitchFamily="34" charset="0"/>
              </a:rPr>
              <a:t>келиб чиқиш илдизи қаерда?</a:t>
            </a:r>
          </a:p>
        </p:txBody>
      </p:sp>
      <p:sp>
        <p:nvSpPr>
          <p:cNvPr id="3" name="Объект 2"/>
          <p:cNvSpPr>
            <a:spLocks noGrp="1"/>
          </p:cNvSpPr>
          <p:nvPr>
            <p:ph idx="1"/>
          </p:nvPr>
        </p:nvSpPr>
        <p:spPr>
          <a:xfrm>
            <a:off x="318052" y="2014330"/>
            <a:ext cx="9423477" cy="4721448"/>
          </a:xfrm>
        </p:spPr>
        <p:txBody>
          <a:bodyPr>
            <a:normAutofit fontScale="92500"/>
          </a:bodyPr>
          <a:lstStyle/>
          <a:p>
            <a:pPr algn="just">
              <a:lnSpc>
                <a:spcPct val="150000"/>
              </a:lnSpc>
              <a:defRPr/>
            </a:pPr>
            <a:r>
              <a:rPr lang="ru-RU" sz="2400" noProof="1">
                <a:solidFill>
                  <a:schemeClr val="tx1"/>
                </a:solidFill>
                <a:latin typeface="Montserrat-Bold"/>
              </a:rPr>
              <a:t>Коррупциянинг асл илдизи унинг пайдо бўлиш географияси билан ўзгаради. Хўш, Ўзбекистонда қандай омиллар унинг куртак отиб, «гуллаб-яшнаши»га шароит яратмоқда?</a:t>
            </a:r>
          </a:p>
          <a:p>
            <a:pPr algn="just">
              <a:lnSpc>
                <a:spcPct val="150000"/>
              </a:lnSpc>
              <a:defRPr/>
            </a:pPr>
            <a:r>
              <a:rPr lang="ru-RU" sz="2400" noProof="1">
                <a:solidFill>
                  <a:schemeClr val="tx1"/>
                </a:solidFill>
                <a:latin typeface="Montserrat-Bold"/>
              </a:rPr>
              <a:t>Жавоб «коррупция» иборасининг изохидаги калит сўзи </a:t>
            </a:r>
            <a:r>
              <a:rPr lang="ru-RU" sz="2400" b="1" noProof="1">
                <a:solidFill>
                  <a:srgbClr val="967200"/>
                </a:solidFill>
                <a:latin typeface="Montserrat-Bold"/>
              </a:rPr>
              <a:t>«давлат органлари ходимлари»</a:t>
            </a:r>
            <a:r>
              <a:rPr lang="ru-RU" sz="2400" noProof="1">
                <a:solidFill>
                  <a:srgbClr val="967200"/>
                </a:solidFill>
                <a:latin typeface="Montserrat-Bold"/>
              </a:rPr>
              <a:t>. </a:t>
            </a:r>
            <a:r>
              <a:rPr lang="ru-RU" sz="2400" noProof="1">
                <a:solidFill>
                  <a:schemeClr val="tx1"/>
                </a:solidFill>
                <a:latin typeface="Montserrat-Bold"/>
              </a:rPr>
              <a:t>Яъни, ушбу жумланинг ўзи коррупция даражаси юқорилигида  давлат хизматчиларининг роли муҳим эканлигини кўрсатади. </a:t>
            </a:r>
            <a:endParaRPr lang="ru-RU" sz="2400" b="1" i="1" noProof="1">
              <a:latin typeface="Montserrat-Bold"/>
            </a:endParaRPr>
          </a:p>
        </p:txBody>
      </p:sp>
    </p:spTree>
    <p:extLst>
      <p:ext uri="{BB962C8B-B14F-4D97-AF65-F5344CB8AC3E}">
        <p14:creationId xmlns:p14="http://schemas.microsoft.com/office/powerpoint/2010/main" val="2846166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9833" y="1086416"/>
            <a:ext cx="10405450" cy="6280590"/>
          </a:xfrm>
        </p:spPr>
        <p:txBody>
          <a:bodyPr>
            <a:normAutofit/>
          </a:bodyPr>
          <a:lstStyle/>
          <a:p>
            <a:pPr marL="0" indent="0" algn="just">
              <a:buNone/>
              <a:defRPr/>
            </a:pPr>
            <a:r>
              <a:rPr lang="en-US" sz="2600" noProof="1">
                <a:solidFill>
                  <a:srgbClr val="967200"/>
                </a:solidFill>
                <a:latin typeface="Montserrat-Bold"/>
              </a:rPr>
              <a:t>1. Давлат органлари </a:t>
            </a:r>
            <a:r>
              <a:rPr lang="en-US" sz="2600" noProof="1">
                <a:solidFill>
                  <a:schemeClr val="tx1"/>
                </a:solidFill>
                <a:latin typeface="Montserrat-Bold"/>
              </a:rPr>
              <a:t>ходимларини ишга қабул қилишдаги белгиланган мантиқ ва шаффофликнинг йўқлигидир. Масалан «объективка» орқали кадрлар салохиятини аниқлаш.</a:t>
            </a:r>
          </a:p>
          <a:p>
            <a:pPr marL="0" indent="0" algn="just">
              <a:buNone/>
              <a:defRPr/>
            </a:pPr>
            <a:r>
              <a:rPr lang="en-US" sz="2600" noProof="1">
                <a:latin typeface="Montserrat-Bold"/>
              </a:rPr>
              <a:t> </a:t>
            </a:r>
            <a:r>
              <a:rPr lang="en-US" sz="2600" noProof="1">
                <a:solidFill>
                  <a:srgbClr val="967200"/>
                </a:solidFill>
                <a:latin typeface="Montserrat-Bold"/>
              </a:rPr>
              <a:t>2. Кадрнинг салоҳиятини ўрганишда</a:t>
            </a:r>
            <a:r>
              <a:rPr lang="en-US" sz="2600" noProof="1">
                <a:latin typeface="Montserrat-Bold"/>
              </a:rPr>
              <a:t>, </a:t>
            </a:r>
            <a:r>
              <a:rPr lang="en-US" sz="2600" noProof="1">
                <a:solidFill>
                  <a:schemeClr val="tx1"/>
                </a:solidFill>
                <a:latin typeface="Montserrat-Bold"/>
              </a:rPr>
              <a:t>унинг психологик ва жисмоний етуклигини текшириш ўрнига «Тошкент пропискаси», «яқин қариндошининг судланганлиги» каби фойдасиз важлар қаралади. </a:t>
            </a:r>
          </a:p>
          <a:p>
            <a:pPr marL="0" indent="0" algn="just">
              <a:buNone/>
              <a:defRPr/>
            </a:pPr>
            <a:r>
              <a:rPr lang="en-US" sz="2600" noProof="1">
                <a:solidFill>
                  <a:srgbClr val="967200"/>
                </a:solidFill>
                <a:latin typeface="Montserrat-Bold"/>
              </a:rPr>
              <a:t>3. Ишга кирмоқчи бўлган </a:t>
            </a:r>
            <a:r>
              <a:rPr lang="en-US" sz="2600" noProof="1">
                <a:solidFill>
                  <a:schemeClr val="tx1"/>
                </a:solidFill>
                <a:latin typeface="Montserrat-Bold"/>
              </a:rPr>
              <a:t>номзодга бериладиган илк топшириқ ҳам бир талай ҳужжатларни йиғиб келиш бўлади. Ўз ўрнида ҳар бир маълумотномани керак жойдан олиш кичик коррупцияга сабаб бўлиши мумкин.</a:t>
            </a:r>
          </a:p>
          <a:p>
            <a:pPr>
              <a:defRPr/>
            </a:pPr>
            <a:endParaRPr lang="en-US" noProof="1"/>
          </a:p>
        </p:txBody>
      </p:sp>
      <p:sp>
        <p:nvSpPr>
          <p:cNvPr id="5" name="Заголовок 1"/>
          <p:cNvSpPr>
            <a:spLocks noGrp="1"/>
          </p:cNvSpPr>
          <p:nvPr>
            <p:ph type="title"/>
          </p:nvPr>
        </p:nvSpPr>
        <p:spPr>
          <a:xfrm>
            <a:off x="0" y="67649"/>
            <a:ext cx="12191999" cy="946842"/>
          </a:xfrm>
        </p:spPr>
        <p:txBody>
          <a:bodyPr>
            <a:noAutofit/>
          </a:bodyPr>
          <a:lstStyle/>
          <a:p>
            <a:pPr marL="457200" indent="-457200" algn="ctr">
              <a:buFont typeface="Wingdings" panose="05000000000000000000" pitchFamily="2" charset="2"/>
              <a:buChar char="Ø"/>
              <a:defRPr/>
            </a:pPr>
            <a:r>
              <a:rPr lang="ru-RU" sz="2800" b="1" noProof="1">
                <a:solidFill>
                  <a:srgbClr val="FF0000"/>
                </a:solidFill>
                <a:effectLst/>
                <a:latin typeface="Arial" panose="020B0604020202020204" pitchFamily="34" charset="0"/>
                <a:cs typeface="Arial" panose="020B0604020202020204" pitchFamily="34" charset="0"/>
              </a:rPr>
              <a:t> </a:t>
            </a:r>
            <a:r>
              <a:rPr lang="en-US" sz="2800" b="1" noProof="1">
                <a:solidFill>
                  <a:srgbClr val="FF0000"/>
                </a:solidFill>
                <a:latin typeface="Montserrat-Bold"/>
              </a:rPr>
              <a:t>Коррупцияни келтириб чиқарувчи яна бир омил – бу сунъий тўсиқлар. </a:t>
            </a:r>
            <a:r>
              <a:rPr lang="en-US" sz="2800" b="1" i="1" noProof="1">
                <a:solidFill>
                  <a:srgbClr val="FF0000"/>
                </a:solidFill>
                <a:latin typeface="Montserrat-Bold"/>
              </a:rPr>
              <a:t>Хўш, сунъий тўсиқларнинг ўзи нима? </a:t>
            </a:r>
            <a:br>
              <a:rPr lang="en-US" sz="2800" b="1" i="1" noProof="1">
                <a:solidFill>
                  <a:srgbClr val="FF0000"/>
                </a:solidFill>
                <a:latin typeface="Montserrat-Bold"/>
              </a:rPr>
            </a:br>
            <a:r>
              <a:rPr lang="ru-RU" sz="2800" b="1" noProof="1">
                <a:solidFill>
                  <a:srgbClr val="FF0000"/>
                </a:solidFill>
                <a:effectLst/>
                <a:latin typeface="Arial" panose="020B0604020202020204" pitchFamily="34" charset="0"/>
                <a:cs typeface="Arial" panose="020B0604020202020204" pitchFamily="34" charset="0"/>
              </a:rPr>
              <a:t>:</a:t>
            </a:r>
            <a:endParaRPr lang="ru-RU" sz="2800" b="1" noProof="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658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63"/>
            <a:ext cx="12192000" cy="6858000"/>
          </a:xfrm>
          <a:prstGeom prst="rect">
            <a:avLst/>
          </a:prstGeom>
        </p:spPr>
      </p:pic>
    </p:spTree>
    <p:extLst>
      <p:ext uri="{BB962C8B-B14F-4D97-AF65-F5344CB8AC3E}">
        <p14:creationId xmlns:p14="http://schemas.microsoft.com/office/powerpoint/2010/main" val="2844449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61299" y="465667"/>
            <a:ext cx="10648077" cy="6392333"/>
          </a:xfrm>
        </p:spPr>
        <p:txBody>
          <a:bodyPr>
            <a:noAutofit/>
          </a:bodyPr>
          <a:lstStyle/>
          <a:p>
            <a:pPr marL="0" indent="0" algn="just">
              <a:buNone/>
              <a:defRPr/>
            </a:pPr>
            <a:r>
              <a:rPr lang="en-US" sz="2500" noProof="1">
                <a:solidFill>
                  <a:srgbClr val="967200"/>
                </a:solidFill>
                <a:latin typeface="Montserrat-Bold"/>
              </a:rPr>
              <a:t>4. Ундан ташқари, </a:t>
            </a:r>
            <a:r>
              <a:rPr lang="en-US" sz="2500" noProof="1">
                <a:solidFill>
                  <a:schemeClr val="tx1"/>
                </a:solidFill>
                <a:latin typeface="Montserrat-Bold"/>
              </a:rPr>
              <a:t>ишга жойлашиш масаласида ҳар ким «таниш-билиш» тизими, маҳаллийчилик, уруғ-аймоқчилик, кланизм каби «ижтимоий ҳодиса»ларга дуч келиши тайин. Ана шундай барча «-чиликлар» замирида коррупцияга бошлаб борувчи йўл мужассам. </a:t>
            </a:r>
            <a:r>
              <a:rPr lang="ru-RU" sz="2500" noProof="1">
                <a:solidFill>
                  <a:schemeClr val="tx1"/>
                </a:solidFill>
                <a:latin typeface="Montserrat-Bold"/>
              </a:rPr>
              <a:t>(</a:t>
            </a:r>
            <a:r>
              <a:rPr lang="ru-RU" sz="2500" b="1" i="1" noProof="1">
                <a:solidFill>
                  <a:schemeClr val="tx1"/>
                </a:solidFill>
                <a:latin typeface="Montserrat-Bold"/>
              </a:rPr>
              <a:t>Протекционизм</a:t>
            </a:r>
            <a:r>
              <a:rPr lang="ru-RU" sz="2500" i="1" noProof="1">
                <a:solidFill>
                  <a:schemeClr val="tx1"/>
                </a:solidFill>
                <a:latin typeface="Montserrat-Bold"/>
              </a:rPr>
              <a:t>-маълум бир шахсни лавозимга тайинлашга кўмаклашиш натижасида келиб чиқадиган коррупция)</a:t>
            </a:r>
            <a:r>
              <a:rPr lang="en-US" sz="2500" i="1" noProof="1">
                <a:solidFill>
                  <a:schemeClr val="tx1"/>
                </a:solidFill>
                <a:latin typeface="Montserrat-Bold"/>
              </a:rPr>
              <a:t> </a:t>
            </a:r>
          </a:p>
          <a:p>
            <a:pPr marL="0" indent="0" algn="just">
              <a:buNone/>
              <a:defRPr/>
            </a:pPr>
            <a:r>
              <a:rPr lang="en-US" sz="2500" noProof="1">
                <a:solidFill>
                  <a:srgbClr val="967200"/>
                </a:solidFill>
                <a:latin typeface="Montserrat-Bold"/>
              </a:rPr>
              <a:t>5. Шунингдек, </a:t>
            </a:r>
            <a:r>
              <a:rPr lang="en-US" sz="2500" noProof="1">
                <a:solidFill>
                  <a:schemeClr val="tx1"/>
                </a:solidFill>
                <a:latin typeface="Montserrat-Bold"/>
              </a:rPr>
              <a:t>кучли фуқаролик жамиятининг ҳақиқий белгиси сифатида давлат органларининг халқ олдида ҳисобдорлиги, уларнинг фаолияти ва молиявий ҳаракатлари аниқ рақамлар билан ифодаланиши шартлиги. </a:t>
            </a:r>
          </a:p>
          <a:p>
            <a:pPr marL="0" indent="0" algn="just">
              <a:buNone/>
              <a:defRPr/>
            </a:pPr>
            <a:r>
              <a:rPr lang="en-US" sz="2500" noProof="1">
                <a:solidFill>
                  <a:srgbClr val="967200"/>
                </a:solidFill>
                <a:latin typeface="Montserrat-Bold"/>
              </a:rPr>
              <a:t>6. Ундан ташқари, </a:t>
            </a:r>
            <a:r>
              <a:rPr lang="en-US" sz="2500" noProof="1">
                <a:solidFill>
                  <a:schemeClr val="tx1"/>
                </a:solidFill>
                <a:latin typeface="Montserrat-Bold"/>
              </a:rPr>
              <a:t>Ўзбекистон Республикасининг Олий Мажлиси Вазирлар Махкамаси аъзолари, вазирлик  ва давлат қўмиталарида, идораларда раҳбарлик лавозимида ишлайдиган амалдорларнинг шахсий мол-мулки, даромадлари ҳамда уларнинг манбаси шу пайтгача кўрсатилмаганлиги. </a:t>
            </a:r>
            <a:r>
              <a:rPr lang="en-US" sz="2500" noProof="1">
                <a:latin typeface="Montserrat-Bold"/>
              </a:rPr>
              <a:t> </a:t>
            </a:r>
            <a:r>
              <a:rPr lang="en-US" sz="2500" i="1" noProof="1">
                <a:solidFill>
                  <a:srgbClr val="967200"/>
                </a:solidFill>
                <a:latin typeface="Montserrat-Bold"/>
              </a:rPr>
              <a:t>(давом эттириш мумкин)</a:t>
            </a:r>
          </a:p>
        </p:txBody>
      </p:sp>
    </p:spTree>
    <p:extLst>
      <p:ext uri="{BB962C8B-B14F-4D97-AF65-F5344CB8AC3E}">
        <p14:creationId xmlns:p14="http://schemas.microsoft.com/office/powerpoint/2010/main" val="2960071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220133"/>
            <a:ext cx="11706130" cy="1020191"/>
          </a:xfrm>
        </p:spPr>
        <p:txBody>
          <a:bodyPr>
            <a:normAutofit/>
          </a:bodyPr>
          <a:lstStyle/>
          <a:p>
            <a:pPr algn="ctr">
              <a:lnSpc>
                <a:spcPct val="107000"/>
              </a:lnSpc>
              <a:spcAft>
                <a:spcPts val="800"/>
              </a:spcAft>
            </a:pPr>
            <a:r>
              <a:rPr lang="ru-RU" b="1" noProof="1">
                <a:solidFill>
                  <a:srgbClr val="002060"/>
                </a:solidFill>
                <a:latin typeface="Montserrat-Bold"/>
                <a:ea typeface="Times New Roman" panose="02020603050405020304" pitchFamily="18" charset="0"/>
                <a:cs typeface="Times New Roman" panose="02020603050405020304" pitchFamily="18" charset="0"/>
              </a:rPr>
              <a:t>Коррупцияга қарши курашнинг 5 йўли</a:t>
            </a:r>
            <a:endParaRPr lang="ru-RU" noProof="1">
              <a:solidFill>
                <a:srgbClr val="002060"/>
              </a:solidFill>
              <a:latin typeface="Montserrat-Bold"/>
            </a:endParaRPr>
          </a:p>
        </p:txBody>
      </p:sp>
      <p:graphicFrame>
        <p:nvGraphicFramePr>
          <p:cNvPr id="10" name="Diagram 9"/>
          <p:cNvGraphicFramePr/>
          <p:nvPr/>
        </p:nvGraphicFramePr>
        <p:xfrm>
          <a:off x="391458" y="1015501"/>
          <a:ext cx="11159565" cy="5842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3486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220133"/>
            <a:ext cx="11706130" cy="1020191"/>
          </a:xfrm>
        </p:spPr>
        <p:txBody>
          <a:bodyPr>
            <a:normAutofit/>
          </a:bodyPr>
          <a:lstStyle/>
          <a:p>
            <a:pPr algn="ctr">
              <a:lnSpc>
                <a:spcPct val="107000"/>
              </a:lnSpc>
              <a:spcAft>
                <a:spcPts val="800"/>
              </a:spcAft>
            </a:pPr>
            <a:r>
              <a:rPr lang="ru-RU" b="1" noProof="1">
                <a:solidFill>
                  <a:srgbClr val="002060"/>
                </a:solidFill>
                <a:latin typeface="Montserrat-Bold"/>
                <a:ea typeface="Times New Roman" panose="02020603050405020304" pitchFamily="18" charset="0"/>
                <a:cs typeface="Times New Roman" panose="02020603050405020304" pitchFamily="18" charset="0"/>
              </a:rPr>
              <a:t>Коррупцияга қарши курашнинг 5 йўли</a:t>
            </a:r>
            <a:endParaRPr lang="ru-RU" noProof="1">
              <a:solidFill>
                <a:srgbClr val="002060"/>
              </a:solidFill>
              <a:latin typeface="Montserrat-Bold"/>
            </a:endParaRPr>
          </a:p>
        </p:txBody>
      </p:sp>
      <p:graphicFrame>
        <p:nvGraphicFramePr>
          <p:cNvPr id="10" name="Diagram 9"/>
          <p:cNvGraphicFramePr/>
          <p:nvPr/>
        </p:nvGraphicFramePr>
        <p:xfrm>
          <a:off x="391458" y="1015501"/>
          <a:ext cx="11159565" cy="5842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735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9">
            <a:extLst>
              <a:ext uri="{FF2B5EF4-FFF2-40B4-BE49-F238E27FC236}">
                <a16:creationId xmlns:a16="http://schemas.microsoft.com/office/drawing/2014/main" id="{43636213-2D25-41A8-AB83-20F9330CF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직사각형 11"/>
          <p:cNvSpPr/>
          <p:nvPr/>
        </p:nvSpPr>
        <p:spPr>
          <a:xfrm flipH="1">
            <a:off x="1644672" y="4309697"/>
            <a:ext cx="2088808" cy="2263935"/>
          </a:xfrm>
          <a:prstGeom prst="rect">
            <a:avLst/>
          </a:prstGeom>
          <a:gradFill>
            <a:gsLst>
              <a:gs pos="0">
                <a:srgbClr val="47BF96"/>
              </a:gs>
              <a:gs pos="100000">
                <a:srgbClr val="47BF96">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126" name="이등변 삼각형 12"/>
          <p:cNvSpPr/>
          <p:nvPr/>
        </p:nvSpPr>
        <p:spPr>
          <a:xfrm rot="10800000" flipH="1">
            <a:off x="2556484" y="4286413"/>
            <a:ext cx="265181" cy="96388"/>
          </a:xfrm>
          <a:prstGeom prst="triangle">
            <a:avLst/>
          </a:prstGeom>
          <a:solidFill>
            <a:srgbClr val="1F2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127" name="직사각형 14"/>
          <p:cNvSpPr/>
          <p:nvPr/>
        </p:nvSpPr>
        <p:spPr>
          <a:xfrm flipH="1">
            <a:off x="3916260" y="4309697"/>
            <a:ext cx="2088808" cy="2263935"/>
          </a:xfrm>
          <a:prstGeom prst="rect">
            <a:avLst/>
          </a:prstGeom>
          <a:gradFill>
            <a:gsLst>
              <a:gs pos="0">
                <a:srgbClr val="42BFCC"/>
              </a:gs>
              <a:gs pos="100000">
                <a:srgbClr val="42BFCC">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128" name="이등변 삼각형 15"/>
          <p:cNvSpPr/>
          <p:nvPr/>
        </p:nvSpPr>
        <p:spPr>
          <a:xfrm rot="10800000" flipH="1">
            <a:off x="4828068" y="4286413"/>
            <a:ext cx="265181" cy="96388"/>
          </a:xfrm>
          <a:prstGeom prst="triangle">
            <a:avLst/>
          </a:prstGeom>
          <a:solidFill>
            <a:srgbClr val="1D2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129" name="직사각형 17"/>
          <p:cNvSpPr/>
          <p:nvPr/>
        </p:nvSpPr>
        <p:spPr>
          <a:xfrm flipH="1">
            <a:off x="6187844" y="4309697"/>
            <a:ext cx="2088808" cy="2263935"/>
          </a:xfrm>
          <a:prstGeom prst="rect">
            <a:avLst/>
          </a:prstGeom>
          <a:gradFill>
            <a:gsLst>
              <a:gs pos="0">
                <a:srgbClr val="0098C4"/>
              </a:gs>
              <a:gs pos="100000">
                <a:srgbClr val="0098C4">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130" name="이등변 삼각형 18"/>
          <p:cNvSpPr/>
          <p:nvPr/>
        </p:nvSpPr>
        <p:spPr>
          <a:xfrm rot="10800000" flipH="1">
            <a:off x="7099656" y="4286413"/>
            <a:ext cx="265181" cy="96388"/>
          </a:xfrm>
          <a:prstGeom prst="triangle">
            <a:avLst/>
          </a:prstGeom>
          <a:solidFill>
            <a:srgbClr val="192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131" name="직사각형 20"/>
          <p:cNvSpPr/>
          <p:nvPr/>
        </p:nvSpPr>
        <p:spPr>
          <a:xfrm flipH="1">
            <a:off x="8459428" y="4309697"/>
            <a:ext cx="2088808" cy="2263935"/>
          </a:xfrm>
          <a:prstGeom prst="rect">
            <a:avLst/>
          </a:prstGeom>
          <a:gradFill>
            <a:gsLst>
              <a:gs pos="0">
                <a:srgbClr val="4C87E6"/>
              </a:gs>
              <a:gs pos="100000">
                <a:srgbClr val="4C87E6">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132" name="이등변 삼각형 21"/>
          <p:cNvSpPr/>
          <p:nvPr/>
        </p:nvSpPr>
        <p:spPr>
          <a:xfrm rot="10800000" flipH="1">
            <a:off x="9371240" y="4286413"/>
            <a:ext cx="265181" cy="96388"/>
          </a:xfrm>
          <a:prstGeom prst="triangle">
            <a:avLst/>
          </a:prstGeom>
          <a:solidFill>
            <a:srgbClr val="12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95" name="직사각형 3"/>
          <p:cNvSpPr/>
          <p:nvPr/>
        </p:nvSpPr>
        <p:spPr>
          <a:xfrm>
            <a:off x="1644672" y="1932243"/>
            <a:ext cx="2088808" cy="2263935"/>
          </a:xfrm>
          <a:prstGeom prst="rect">
            <a:avLst/>
          </a:prstGeom>
          <a:gradFill>
            <a:gsLst>
              <a:gs pos="0">
                <a:srgbClr val="94C54E"/>
              </a:gs>
              <a:gs pos="100000">
                <a:srgbClr val="94C54E">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96" name="이등변 삼각형 4"/>
          <p:cNvSpPr/>
          <p:nvPr/>
        </p:nvSpPr>
        <p:spPr>
          <a:xfrm rot="10800000">
            <a:off x="2556484" y="1908959"/>
            <a:ext cx="265181" cy="96388"/>
          </a:xfrm>
          <a:prstGeom prst="triangle">
            <a:avLst/>
          </a:prstGeom>
          <a:solidFill>
            <a:srgbClr val="1F2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97" name="직사각형 11"/>
          <p:cNvSpPr/>
          <p:nvPr/>
        </p:nvSpPr>
        <p:spPr>
          <a:xfrm>
            <a:off x="3916256" y="1932243"/>
            <a:ext cx="2088808" cy="2263935"/>
          </a:xfrm>
          <a:prstGeom prst="rect">
            <a:avLst/>
          </a:prstGeom>
          <a:gradFill>
            <a:gsLst>
              <a:gs pos="0">
                <a:srgbClr val="47BF96"/>
              </a:gs>
              <a:gs pos="100000">
                <a:srgbClr val="47BF96">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98" name="이등변 삼각형 12"/>
          <p:cNvSpPr/>
          <p:nvPr/>
        </p:nvSpPr>
        <p:spPr>
          <a:xfrm rot="10800000">
            <a:off x="4828068" y="1908959"/>
            <a:ext cx="265181" cy="96388"/>
          </a:xfrm>
          <a:prstGeom prst="triangle">
            <a:avLst/>
          </a:prstGeom>
          <a:solidFill>
            <a:srgbClr val="1F2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99" name="직사각형 14"/>
          <p:cNvSpPr/>
          <p:nvPr/>
        </p:nvSpPr>
        <p:spPr>
          <a:xfrm>
            <a:off x="6187843" y="1932243"/>
            <a:ext cx="2088808" cy="2263935"/>
          </a:xfrm>
          <a:prstGeom prst="rect">
            <a:avLst/>
          </a:prstGeom>
          <a:gradFill>
            <a:gsLst>
              <a:gs pos="0">
                <a:srgbClr val="42BFCC"/>
              </a:gs>
              <a:gs pos="100000">
                <a:srgbClr val="42BFCC">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100" name="이등변 삼각형 15"/>
          <p:cNvSpPr/>
          <p:nvPr/>
        </p:nvSpPr>
        <p:spPr>
          <a:xfrm rot="10800000">
            <a:off x="7099654" y="1908959"/>
            <a:ext cx="265181" cy="96388"/>
          </a:xfrm>
          <a:prstGeom prst="triangle">
            <a:avLst/>
          </a:prstGeom>
          <a:solidFill>
            <a:srgbClr val="1D2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101" name="직사각형 17"/>
          <p:cNvSpPr/>
          <p:nvPr/>
        </p:nvSpPr>
        <p:spPr>
          <a:xfrm>
            <a:off x="8459428" y="1932243"/>
            <a:ext cx="2088808" cy="2263935"/>
          </a:xfrm>
          <a:prstGeom prst="rect">
            <a:avLst/>
          </a:prstGeom>
          <a:gradFill>
            <a:gsLst>
              <a:gs pos="0">
                <a:srgbClr val="0098C4"/>
              </a:gs>
              <a:gs pos="100000">
                <a:srgbClr val="0098C4">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102" name="이등변 삼각형 18"/>
          <p:cNvSpPr/>
          <p:nvPr/>
        </p:nvSpPr>
        <p:spPr>
          <a:xfrm rot="10800000">
            <a:off x="9371240" y="1908959"/>
            <a:ext cx="265181" cy="96388"/>
          </a:xfrm>
          <a:prstGeom prst="triangle">
            <a:avLst/>
          </a:prstGeom>
          <a:solidFill>
            <a:srgbClr val="192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89" b="0" i="0" u="none" strike="noStrike" kern="0" cap="none" spc="0" normalizeH="0" baseline="0" noProof="0">
              <a:ln>
                <a:noFill/>
              </a:ln>
              <a:solidFill>
                <a:schemeClr val="tx1"/>
              </a:solidFill>
              <a:effectLst/>
              <a:uLnTx/>
              <a:uFillTx/>
              <a:latin typeface="Arial"/>
              <a:ea typeface="맑은 고딕" panose="020B0503020000020004" pitchFamily="34" charset="-127"/>
              <a:cs typeface="+mn-cs"/>
              <a:sym typeface="Arial"/>
            </a:endParaRPr>
          </a:p>
        </p:txBody>
      </p:sp>
      <p:sp>
        <p:nvSpPr>
          <p:cNvPr id="7" name="직사각형 1"/>
          <p:cNvSpPr/>
          <p:nvPr/>
        </p:nvSpPr>
        <p:spPr>
          <a:xfrm>
            <a:off x="1644668" y="2836278"/>
            <a:ext cx="2074941" cy="656590"/>
          </a:xfrm>
          <a:prstGeom prst="rect">
            <a:avLst/>
          </a:prstGeom>
        </p:spPr>
        <p:txBody>
          <a:bodyPr wrap="square">
            <a:spAutoFit/>
          </a:bodyPr>
          <a:lstStyle/>
          <a:p>
            <a:pPr lvl="0" algn="ctr">
              <a:lnSpc>
                <a:spcPts val="2200"/>
              </a:lnSpc>
              <a:buClr>
                <a:srgbClr val="000000"/>
              </a:buClr>
              <a:defRPr/>
            </a:pPr>
            <a:r>
              <a:rPr lang="ru-RU" sz="1600" b="1" kern="0" dirty="0" err="1">
                <a:latin typeface="Arial" panose="020B0604020202020204" pitchFamily="34" charset="0"/>
                <a:ea typeface="한컴 윤고딕 250" panose="02020603020101020101" pitchFamily="18" charset="-127"/>
                <a:cs typeface="Arial" panose="020B0604020202020204" pitchFamily="34" charset="0"/>
              </a:rPr>
              <a:t>Очиқлик</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ва</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ҳисобдорлик</a:t>
            </a:r>
            <a:endParaRPr lang="az-Cyrl-AZ" altLang="ko-KR" sz="1600" b="1" kern="0" dirty="0">
              <a:latin typeface="Arial" panose="020B0604020202020204" pitchFamily="34" charset="0"/>
              <a:ea typeface="한컴 윤고딕 250" panose="02020603020101020101" pitchFamily="18" charset="-127"/>
              <a:cs typeface="Arial" panose="020B0604020202020204" pitchFamily="34" charset="0"/>
              <a:sym typeface="Arial"/>
            </a:endParaRPr>
          </a:p>
        </p:txBody>
      </p:sp>
      <p:sp>
        <p:nvSpPr>
          <p:cNvPr id="8" name="직사각형 5"/>
          <p:cNvSpPr/>
          <p:nvPr/>
        </p:nvSpPr>
        <p:spPr>
          <a:xfrm>
            <a:off x="3926428" y="2712044"/>
            <a:ext cx="2088812" cy="1196994"/>
          </a:xfrm>
          <a:prstGeom prst="rect">
            <a:avLst/>
          </a:prstGeom>
        </p:spPr>
        <p:txBody>
          <a:bodyPr wrap="square">
            <a:spAutoFit/>
          </a:bodyPr>
          <a:lstStyle/>
          <a:p>
            <a:pPr algn="ctr">
              <a:lnSpc>
                <a:spcPts val="2200"/>
              </a:lnSpc>
              <a:buClr>
                <a:srgbClr val="000000"/>
              </a:buClr>
              <a:defRPr/>
            </a:pPr>
            <a:r>
              <a:rPr lang="uz-Cyrl-UZ" sz="1600" b="1" kern="0" dirty="0">
                <a:latin typeface="Arial" panose="020B0604020202020204" pitchFamily="34" charset="0"/>
                <a:ea typeface="한컴 윤고딕 250" panose="02020603020101020101" pitchFamily="18" charset="-127"/>
                <a:cs typeface="Arial" panose="020B0604020202020204" pitchFamily="34" charset="0"/>
              </a:rPr>
              <a:t>«Ҳалоллик вакцинаси» тамойили асосидаги таълим</a:t>
            </a:r>
            <a:endParaRPr lang="en-US" altLang="ko-KR" sz="1600" b="1" kern="0" dirty="0">
              <a:latin typeface="Arial" panose="020B0604020202020204" pitchFamily="34" charset="0"/>
              <a:ea typeface="한컴 윤고딕 250" panose="02020603020101020101" pitchFamily="18" charset="-127"/>
              <a:cs typeface="Arial" panose="020B0604020202020204" pitchFamily="34" charset="0"/>
              <a:sym typeface="Arial"/>
            </a:endParaRPr>
          </a:p>
        </p:txBody>
      </p:sp>
      <p:sp>
        <p:nvSpPr>
          <p:cNvPr id="9" name="직사각형 6"/>
          <p:cNvSpPr/>
          <p:nvPr/>
        </p:nvSpPr>
        <p:spPr>
          <a:xfrm>
            <a:off x="6187837" y="2836278"/>
            <a:ext cx="2103155" cy="920765"/>
          </a:xfrm>
          <a:prstGeom prst="rect">
            <a:avLst/>
          </a:prstGeom>
        </p:spPr>
        <p:txBody>
          <a:bodyPr wrap="square">
            <a:spAutoFit/>
          </a:bodyPr>
          <a:lstStyle/>
          <a:p>
            <a:pPr lvl="0" algn="ctr">
              <a:lnSpc>
                <a:spcPts val="2200"/>
              </a:lnSpc>
              <a:buClr>
                <a:srgbClr val="000000"/>
              </a:buClr>
              <a:defRPr/>
            </a:pPr>
            <a:r>
              <a:rPr lang="ru-RU" sz="1600" b="1" kern="0" dirty="0" err="1">
                <a:latin typeface="Arial" panose="020B0604020202020204" pitchFamily="34" charset="0"/>
                <a:ea typeface="한컴 윤고딕 250" panose="02020603020101020101" pitchFamily="18" charset="-127"/>
                <a:cs typeface="Arial" panose="020B0604020202020204" pitchFamily="34" charset="0"/>
              </a:rPr>
              <a:t>Бюрократик</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тўсиқларни</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бартараф</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этиш</a:t>
            </a:r>
            <a:endParaRPr lang="ru-RU" altLang="ko-KR" sz="1600" b="1" kern="0" dirty="0">
              <a:latin typeface="Arial" panose="020B0604020202020204" pitchFamily="34" charset="0"/>
              <a:ea typeface="한컴 윤고딕 250" panose="02020603020101020101" pitchFamily="18" charset="-127"/>
              <a:cs typeface="Arial" panose="020B0604020202020204" pitchFamily="34" charset="0"/>
              <a:sym typeface="Arial"/>
            </a:endParaRPr>
          </a:p>
        </p:txBody>
      </p:sp>
      <p:sp>
        <p:nvSpPr>
          <p:cNvPr id="10" name="직사각형 8"/>
          <p:cNvSpPr/>
          <p:nvPr/>
        </p:nvSpPr>
        <p:spPr>
          <a:xfrm>
            <a:off x="8467495" y="2836278"/>
            <a:ext cx="2074469" cy="920765"/>
          </a:xfrm>
          <a:prstGeom prst="rect">
            <a:avLst/>
          </a:prstGeom>
        </p:spPr>
        <p:txBody>
          <a:bodyPr wrap="square">
            <a:spAutoFit/>
          </a:bodyPr>
          <a:lstStyle/>
          <a:p>
            <a:pPr lvl="0" algn="ctr">
              <a:lnSpc>
                <a:spcPts val="2200"/>
              </a:lnSpc>
              <a:buClr>
                <a:srgbClr val="000000"/>
              </a:buClr>
              <a:defRPr/>
            </a:pPr>
            <a:r>
              <a:rPr lang="ru-RU" sz="1600" b="1" kern="0" dirty="0" err="1">
                <a:latin typeface="Arial" panose="020B0604020202020204" pitchFamily="34" charset="0"/>
                <a:ea typeface="한컴 윤고딕 250" panose="02020603020101020101" pitchFamily="18" charset="-127"/>
                <a:cs typeface="Arial" panose="020B0604020202020204" pitchFamily="34" charset="0"/>
              </a:rPr>
              <a:t>Манфаатлар</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тўқнашувининг</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олдини</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олиш</a:t>
            </a:r>
            <a:endParaRPr lang="az-Cyrl-AZ" altLang="ko-KR" sz="1600" b="1" kern="0" dirty="0">
              <a:latin typeface="Arial" panose="020B0604020202020204" pitchFamily="34" charset="0"/>
              <a:ea typeface="한컴 윤고딕 250" panose="02020603020101020101" pitchFamily="18" charset="-127"/>
              <a:cs typeface="Arial" panose="020B0604020202020204" pitchFamily="34" charset="0"/>
              <a:sym typeface="Arial"/>
            </a:endParaRPr>
          </a:p>
        </p:txBody>
      </p:sp>
      <p:pic>
        <p:nvPicPr>
          <p:cNvPr id="19" name="그림 22"/>
          <p:cNvPicPr>
            <a:picLocks noChangeAspect="1"/>
          </p:cNvPicPr>
          <p:nvPr/>
        </p:nvPicPr>
        <p:blipFill>
          <a:blip r:embed="rId4"/>
          <a:stretch>
            <a:fillRect/>
          </a:stretch>
        </p:blipFill>
        <p:spPr>
          <a:xfrm>
            <a:off x="4604456" y="2125234"/>
            <a:ext cx="712403" cy="474217"/>
          </a:xfrm>
          <a:prstGeom prst="rect">
            <a:avLst/>
          </a:prstGeom>
        </p:spPr>
      </p:pic>
      <p:pic>
        <p:nvPicPr>
          <p:cNvPr id="20" name="그림 6"/>
          <p:cNvPicPr>
            <a:picLocks noChangeAspect="1"/>
          </p:cNvPicPr>
          <p:nvPr/>
        </p:nvPicPr>
        <p:blipFill>
          <a:blip r:embed="rId5"/>
          <a:stretch>
            <a:fillRect/>
          </a:stretch>
        </p:blipFill>
        <p:spPr>
          <a:xfrm>
            <a:off x="6989299" y="2125235"/>
            <a:ext cx="478124" cy="473091"/>
          </a:xfrm>
          <a:prstGeom prst="rect">
            <a:avLst/>
          </a:prstGeom>
        </p:spPr>
      </p:pic>
      <p:pic>
        <p:nvPicPr>
          <p:cNvPr id="25" name="그림 52"/>
          <p:cNvPicPr>
            <a:picLocks noChangeAspect="1"/>
          </p:cNvPicPr>
          <p:nvPr/>
        </p:nvPicPr>
        <p:blipFill>
          <a:blip r:embed="rId6"/>
          <a:stretch>
            <a:fillRect/>
          </a:stretch>
        </p:blipFill>
        <p:spPr>
          <a:xfrm>
            <a:off x="9164769" y="2104509"/>
            <a:ext cx="678123" cy="487184"/>
          </a:xfrm>
          <a:prstGeom prst="rect">
            <a:avLst/>
          </a:prstGeom>
        </p:spPr>
      </p:pic>
      <p:sp>
        <p:nvSpPr>
          <p:cNvPr id="41" name="Заголовок 1"/>
          <p:cNvSpPr txBox="1">
            <a:spLocks/>
          </p:cNvSpPr>
          <p:nvPr/>
        </p:nvSpPr>
        <p:spPr>
          <a:xfrm>
            <a:off x="-90936" y="396196"/>
            <a:ext cx="12192000" cy="603235"/>
          </a:xfrm>
          <a:prstGeom prst="rect">
            <a:avLst/>
          </a:prstGeom>
          <a:no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kumimoji="0" lang="uz-Cyrl-UZ" altLang="ru-RU"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rPr>
              <a:t> </a:t>
            </a:r>
            <a:r>
              <a:rPr lang="uz-Cyrl-UZ" sz="2400" b="1" dirty="0">
                <a:solidFill>
                  <a:schemeClr val="tx1"/>
                </a:solidFill>
                <a:latin typeface="Arial" panose="020B0604020202020204" pitchFamily="34" charset="0"/>
                <a:cs typeface="Arial" panose="020B0604020202020204" pitchFamily="34" charset="0"/>
              </a:rPr>
              <a:t>КОРРУПЦИЯГА ИМКОН БЕРУВЧИ САБАБЛАРНИ</a:t>
            </a:r>
            <a:endParaRPr lang="ru-RU" sz="2400" dirty="0">
              <a:solidFill>
                <a:schemeClr val="tx1"/>
              </a:solidFill>
              <a:latin typeface="Arial" panose="020B0604020202020204" pitchFamily="34" charset="0"/>
              <a:cs typeface="Arial" panose="020B0604020202020204" pitchFamily="34" charset="0"/>
            </a:endParaRPr>
          </a:p>
          <a:p>
            <a:pPr algn="ctr"/>
            <a:r>
              <a:rPr lang="uz-Cyrl-UZ" sz="2400" b="1" dirty="0">
                <a:solidFill>
                  <a:schemeClr val="tx1"/>
                </a:solidFill>
                <a:latin typeface="Arial" panose="020B0604020202020204" pitchFamily="34" charset="0"/>
                <a:cs typeface="Arial" panose="020B0604020202020204" pitchFamily="34" charset="0"/>
              </a:rPr>
              <a:t>БАРТАРАФ ЭТИШ ЙЎЛЛАРИ</a:t>
            </a:r>
            <a:endParaRPr lang="ru-RU" sz="2400" dirty="0">
              <a:solidFill>
                <a:schemeClr val="tx1"/>
              </a:solidFill>
              <a:latin typeface="Arial" panose="020B0604020202020204" pitchFamily="34" charset="0"/>
              <a:cs typeface="Arial" panose="020B0604020202020204" pitchFamily="34" charset="0"/>
            </a:endParaRPr>
          </a:p>
        </p:txBody>
      </p:sp>
      <p:sp>
        <p:nvSpPr>
          <p:cNvPr id="110" name="TextBox 109"/>
          <p:cNvSpPr txBox="1"/>
          <p:nvPr/>
        </p:nvSpPr>
        <p:spPr>
          <a:xfrm>
            <a:off x="2502166" y="1468499"/>
            <a:ext cx="373820" cy="502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rPr>
              <a:t>1</a:t>
            </a:r>
            <a:endParaRPr kumimoji="0" lang="ko-KR" altLang="en-US"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endParaRPr>
          </a:p>
        </p:txBody>
      </p:sp>
      <p:sp>
        <p:nvSpPr>
          <p:cNvPr id="111" name="TextBox 110"/>
          <p:cNvSpPr txBox="1"/>
          <p:nvPr/>
        </p:nvSpPr>
        <p:spPr>
          <a:xfrm>
            <a:off x="4747026" y="1468499"/>
            <a:ext cx="373820" cy="502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rPr>
              <a:t>2</a:t>
            </a:r>
            <a:endParaRPr kumimoji="0" lang="ko-KR" altLang="en-US"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endParaRPr>
          </a:p>
        </p:txBody>
      </p:sp>
      <p:sp>
        <p:nvSpPr>
          <p:cNvPr id="112" name="TextBox 111"/>
          <p:cNvSpPr txBox="1"/>
          <p:nvPr/>
        </p:nvSpPr>
        <p:spPr>
          <a:xfrm>
            <a:off x="7041453" y="1468499"/>
            <a:ext cx="373820" cy="502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rPr>
              <a:t>3</a:t>
            </a:r>
            <a:endParaRPr kumimoji="0" lang="ko-KR" altLang="en-US"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endParaRPr>
          </a:p>
        </p:txBody>
      </p:sp>
      <p:sp>
        <p:nvSpPr>
          <p:cNvPr id="113" name="TextBox 112"/>
          <p:cNvSpPr txBox="1"/>
          <p:nvPr/>
        </p:nvSpPr>
        <p:spPr>
          <a:xfrm>
            <a:off x="9296410" y="1468499"/>
            <a:ext cx="373820" cy="502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rPr>
              <a:t>4</a:t>
            </a:r>
            <a:endParaRPr kumimoji="0" lang="ko-KR" altLang="en-US"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endParaRPr>
          </a:p>
        </p:txBody>
      </p:sp>
      <p:pic>
        <p:nvPicPr>
          <p:cNvPr id="28" name="그림 17"/>
          <p:cNvPicPr>
            <a:picLocks noChangeAspect="1"/>
          </p:cNvPicPr>
          <p:nvPr/>
        </p:nvPicPr>
        <p:blipFill>
          <a:blip r:embed="rId7"/>
          <a:stretch>
            <a:fillRect/>
          </a:stretch>
        </p:blipFill>
        <p:spPr>
          <a:xfrm>
            <a:off x="6945394" y="4435331"/>
            <a:ext cx="558321" cy="541572"/>
          </a:xfrm>
          <a:prstGeom prst="rect">
            <a:avLst/>
          </a:prstGeom>
        </p:spPr>
      </p:pic>
      <p:sp>
        <p:nvSpPr>
          <p:cNvPr id="23" name="직사각형 8"/>
          <p:cNvSpPr/>
          <p:nvPr/>
        </p:nvSpPr>
        <p:spPr>
          <a:xfrm>
            <a:off x="1644667" y="5222501"/>
            <a:ext cx="2088812" cy="584775"/>
          </a:xfrm>
          <a:prstGeom prst="rect">
            <a:avLst/>
          </a:prstGeom>
        </p:spPr>
        <p:txBody>
          <a:bodyPr wrap="square">
            <a:spAutoFit/>
          </a:bodyPr>
          <a:lstStyle/>
          <a:p>
            <a:pPr lvl="0" algn="ctr">
              <a:buClr>
                <a:srgbClr val="000000"/>
              </a:buClr>
              <a:defRPr/>
            </a:pPr>
            <a:r>
              <a:rPr lang="ru-RU" sz="1600" b="1" kern="0" dirty="0" err="1">
                <a:latin typeface="Arial" panose="020B0604020202020204" pitchFamily="34" charset="0"/>
                <a:ea typeface="한컴 윤고딕 250" panose="02020603020101020101" pitchFamily="18" charset="-127"/>
                <a:cs typeface="Arial" panose="020B0604020202020204" pitchFamily="34" charset="0"/>
              </a:rPr>
              <a:t>Самарали</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ички</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назорат</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тизими</a:t>
            </a:r>
            <a:endParaRPr lang="ru-RU" altLang="ko-KR" sz="1600" b="1" kern="0" dirty="0">
              <a:latin typeface="Arial" panose="020B0604020202020204" pitchFamily="34" charset="0"/>
              <a:ea typeface="한컴 윤고딕 250" panose="02020603020101020101" pitchFamily="18" charset="-127"/>
              <a:cs typeface="Arial" panose="020B0604020202020204" pitchFamily="34" charset="0"/>
              <a:sym typeface="Arial"/>
            </a:endParaRPr>
          </a:p>
        </p:txBody>
      </p:sp>
      <p:sp>
        <p:nvSpPr>
          <p:cNvPr id="137" name="Прямоугольник 136"/>
          <p:cNvSpPr/>
          <p:nvPr/>
        </p:nvSpPr>
        <p:spPr>
          <a:xfrm>
            <a:off x="3884499" y="5218172"/>
            <a:ext cx="2147999" cy="584775"/>
          </a:xfrm>
          <a:prstGeom prst="rect">
            <a:avLst/>
          </a:prstGeom>
        </p:spPr>
        <p:txBody>
          <a:bodyPr wrap="square">
            <a:spAutoFit/>
          </a:bodyPr>
          <a:lstStyle/>
          <a:p>
            <a:pPr lvl="0" algn="ctr">
              <a:buClr>
                <a:srgbClr val="000000"/>
              </a:buClr>
              <a:defRPr/>
            </a:pPr>
            <a:r>
              <a:rPr lang="ru-RU" sz="1600" b="1" kern="0" dirty="0" err="1">
                <a:latin typeface="Arial" panose="020B0604020202020204" pitchFamily="34" charset="0"/>
                <a:ea typeface="한컴 윤고딕 250" panose="02020603020101020101" pitchFamily="18" charset="-127"/>
                <a:cs typeface="Arial" panose="020B0604020202020204" pitchFamily="34" charset="0"/>
              </a:rPr>
              <a:t>Самарали</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ижтимоий</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ҳимоя</a:t>
            </a:r>
            <a:endParaRPr lang="az-Cyrl-AZ" altLang="ko-KR" sz="1600" b="1" kern="0" dirty="0">
              <a:latin typeface="Arial" panose="020B0604020202020204" pitchFamily="34" charset="0"/>
              <a:ea typeface="한컴 윤고딕 250" panose="02020603020101020101" pitchFamily="18" charset="-127"/>
              <a:cs typeface="Arial" panose="020B0604020202020204" pitchFamily="34" charset="0"/>
              <a:sym typeface="Arial"/>
            </a:endParaRPr>
          </a:p>
        </p:txBody>
      </p:sp>
      <p:sp>
        <p:nvSpPr>
          <p:cNvPr id="138" name="Прямоугольник 137"/>
          <p:cNvSpPr/>
          <p:nvPr/>
        </p:nvSpPr>
        <p:spPr>
          <a:xfrm>
            <a:off x="6183515" y="5216931"/>
            <a:ext cx="210747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z-Cyrl-UZ" altLang="ko-KR" sz="1600" b="1"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Давлат хизматлари кўрсатишни рақамлаштириш</a:t>
            </a:r>
            <a:endParaRPr kumimoji="0" lang="ko-KR" altLang="en-US" sz="1600" b="1"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
        <p:nvSpPr>
          <p:cNvPr id="139" name="Прямоугольник 138"/>
          <p:cNvSpPr/>
          <p:nvPr/>
        </p:nvSpPr>
        <p:spPr>
          <a:xfrm>
            <a:off x="8459428" y="5212815"/>
            <a:ext cx="2082536" cy="535531"/>
          </a:xfrm>
          <a:prstGeom prst="rect">
            <a:avLst/>
          </a:prstGeom>
        </p:spPr>
        <p:txBody>
          <a:bodyPr wrap="square">
            <a:spAutoFit/>
          </a:bodyPr>
          <a:lstStyle/>
          <a:p>
            <a:pPr lvl="0" algn="ctr">
              <a:lnSpc>
                <a:spcPct val="90000"/>
              </a:lnSpc>
              <a:buClr>
                <a:srgbClr val="000000"/>
              </a:buClr>
              <a:defRPr/>
            </a:pPr>
            <a:r>
              <a:rPr lang="ru-RU" sz="1600" b="1" kern="0" dirty="0" err="1">
                <a:latin typeface="Arial" panose="020B0604020202020204" pitchFamily="34" charset="0"/>
                <a:ea typeface="한컴 윤고딕 250" panose="02020603020101020101" pitchFamily="18" charset="-127"/>
                <a:cs typeface="Arial" panose="020B0604020202020204" pitchFamily="34" charset="0"/>
              </a:rPr>
              <a:t>Коррупцияга</a:t>
            </a:r>
            <a:r>
              <a:rPr lang="ru-RU" sz="1600" b="1" kern="0" dirty="0">
                <a:latin typeface="Arial" panose="020B0604020202020204" pitchFamily="34" charset="0"/>
                <a:ea typeface="한컴 윤고딕 250" panose="02020603020101020101" pitchFamily="18" charset="-127"/>
                <a:cs typeface="Arial" panose="020B0604020202020204" pitchFamily="34" charset="0"/>
              </a:rPr>
              <a:t> </a:t>
            </a:r>
            <a:r>
              <a:rPr lang="ru-RU" sz="1600" b="1" kern="0" dirty="0" err="1">
                <a:latin typeface="Arial" panose="020B0604020202020204" pitchFamily="34" charset="0"/>
                <a:ea typeface="한컴 윤고딕 250" panose="02020603020101020101" pitchFamily="18" charset="-127"/>
                <a:cs typeface="Arial" panose="020B0604020202020204" pitchFamily="34" charset="0"/>
              </a:rPr>
              <a:t>қарши</a:t>
            </a:r>
            <a:r>
              <a:rPr lang="ru-RU" sz="1600" b="1" kern="0" dirty="0">
                <a:latin typeface="Arial" panose="020B0604020202020204" pitchFamily="34" charset="0"/>
                <a:ea typeface="한컴 윤고딕 250" panose="02020603020101020101" pitchFamily="18" charset="-127"/>
                <a:cs typeface="Arial" panose="020B0604020202020204" pitchFamily="34" charset="0"/>
              </a:rPr>
              <a:t> экспертиза</a:t>
            </a:r>
            <a:endParaRPr lang="ko-KR" altLang="en-US" sz="1600" b="1" kern="0" dirty="0">
              <a:latin typeface="Arial" panose="020B0604020202020204" pitchFamily="34" charset="0"/>
              <a:ea typeface="한컴 윤고딕 250" panose="02020603020101020101" pitchFamily="18" charset="-127"/>
              <a:cs typeface="Arial" panose="020B0604020202020204" pitchFamily="34" charset="0"/>
              <a:sym typeface="Arial"/>
            </a:endParaRPr>
          </a:p>
        </p:txBody>
      </p:sp>
      <p:sp>
        <p:nvSpPr>
          <p:cNvPr id="148" name="TextBox 147"/>
          <p:cNvSpPr txBox="1"/>
          <p:nvPr/>
        </p:nvSpPr>
        <p:spPr>
          <a:xfrm>
            <a:off x="2487299" y="3816172"/>
            <a:ext cx="373820" cy="502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z-Cyrl-UZ" altLang="ko-KR"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rPr>
              <a:t>5</a:t>
            </a:r>
            <a:endParaRPr kumimoji="0" lang="ko-KR" altLang="en-US"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endParaRPr>
          </a:p>
        </p:txBody>
      </p:sp>
      <p:sp>
        <p:nvSpPr>
          <p:cNvPr id="149" name="TextBox 148"/>
          <p:cNvSpPr txBox="1"/>
          <p:nvPr/>
        </p:nvSpPr>
        <p:spPr>
          <a:xfrm>
            <a:off x="4773749" y="3816172"/>
            <a:ext cx="373820" cy="502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z-Cyrl-UZ" altLang="ko-KR"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rPr>
              <a:t>6</a:t>
            </a:r>
            <a:endParaRPr kumimoji="0" lang="ko-KR" altLang="en-US"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endParaRPr>
          </a:p>
        </p:txBody>
      </p:sp>
      <p:sp>
        <p:nvSpPr>
          <p:cNvPr id="150" name="TextBox 149"/>
          <p:cNvSpPr txBox="1"/>
          <p:nvPr/>
        </p:nvSpPr>
        <p:spPr>
          <a:xfrm>
            <a:off x="7018594" y="3816172"/>
            <a:ext cx="373820" cy="502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z-Cyrl-UZ" altLang="ko-KR"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rPr>
              <a:t>7</a:t>
            </a:r>
            <a:endParaRPr kumimoji="0" lang="ko-KR" altLang="en-US"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endParaRPr>
          </a:p>
        </p:txBody>
      </p:sp>
      <p:sp>
        <p:nvSpPr>
          <p:cNvPr id="151" name="TextBox 150"/>
          <p:cNvSpPr txBox="1"/>
          <p:nvPr/>
        </p:nvSpPr>
        <p:spPr>
          <a:xfrm>
            <a:off x="9316922" y="3816172"/>
            <a:ext cx="373820" cy="502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z-Cyrl-UZ" altLang="ko-KR"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rPr>
              <a:t>8</a:t>
            </a:r>
            <a:endParaRPr kumimoji="0" lang="ko-KR" altLang="en-US" sz="2667" b="0" i="0" u="none" strike="noStrike" kern="0" cap="none" spc="0" normalizeH="0" baseline="0" noProof="0" dirty="0">
              <a:ln>
                <a:noFill/>
              </a:ln>
              <a:effectLst/>
              <a:uLnTx/>
              <a:uFillTx/>
              <a:latin typeface="Adobe 고딕 Std B" panose="020B0800000000000000" pitchFamily="34" charset="-127"/>
              <a:ea typeface="Adobe 고딕 Std B" panose="020B0800000000000000" pitchFamily="34" charset="-127"/>
              <a:cs typeface="Arial"/>
              <a:sym typeface="Arial"/>
            </a:endParaRPr>
          </a:p>
        </p:txBody>
      </p:sp>
      <p:pic>
        <p:nvPicPr>
          <p:cNvPr id="29" name="그림 18"/>
          <p:cNvPicPr>
            <a:picLocks noChangeAspect="1"/>
          </p:cNvPicPr>
          <p:nvPr/>
        </p:nvPicPr>
        <p:blipFill>
          <a:blip r:embed="rId8"/>
          <a:stretch>
            <a:fillRect/>
          </a:stretch>
        </p:blipFill>
        <p:spPr>
          <a:xfrm>
            <a:off x="2374594" y="4502686"/>
            <a:ext cx="628961" cy="474217"/>
          </a:xfrm>
          <a:prstGeom prst="rect">
            <a:avLst/>
          </a:prstGeom>
        </p:spPr>
      </p:pic>
      <p:pic>
        <p:nvPicPr>
          <p:cNvPr id="51" name="그림 6"/>
          <p:cNvPicPr>
            <a:picLocks noChangeAspect="1"/>
          </p:cNvPicPr>
          <p:nvPr/>
        </p:nvPicPr>
        <p:blipFill>
          <a:blip r:embed="rId9">
            <a:duotone>
              <a:prstClr val="black"/>
              <a:schemeClr val="bg1">
                <a:tint val="45000"/>
                <a:satMod val="400000"/>
              </a:schemeClr>
            </a:duotone>
          </a:blip>
          <a:stretch>
            <a:fillRect/>
          </a:stretch>
        </p:blipFill>
        <p:spPr>
          <a:xfrm>
            <a:off x="2359032" y="2126159"/>
            <a:ext cx="577313" cy="571132"/>
          </a:xfrm>
          <a:prstGeom prst="rect">
            <a:avLst/>
          </a:prstGeom>
        </p:spPr>
      </p:pic>
      <p:pic>
        <p:nvPicPr>
          <p:cNvPr id="53" name="그림 8"/>
          <p:cNvPicPr>
            <a:picLocks noChangeAspect="1"/>
          </p:cNvPicPr>
          <p:nvPr/>
        </p:nvPicPr>
        <p:blipFill>
          <a:blip r:embed="rId10"/>
          <a:stretch>
            <a:fillRect/>
          </a:stretch>
        </p:blipFill>
        <p:spPr>
          <a:xfrm>
            <a:off x="9310075" y="4441776"/>
            <a:ext cx="580118" cy="590355"/>
          </a:xfrm>
          <a:prstGeom prst="rect">
            <a:avLst/>
          </a:prstGeom>
        </p:spPr>
      </p:pic>
      <p:pic>
        <p:nvPicPr>
          <p:cNvPr id="44" name="그림 14"/>
          <p:cNvPicPr>
            <a:picLocks noChangeAspect="1"/>
          </p:cNvPicPr>
          <p:nvPr/>
        </p:nvPicPr>
        <p:blipFill>
          <a:blip r:embed="rId11"/>
          <a:stretch>
            <a:fillRect/>
          </a:stretch>
        </p:blipFill>
        <p:spPr>
          <a:xfrm>
            <a:off x="4643995" y="4452870"/>
            <a:ext cx="549647" cy="514563"/>
          </a:xfrm>
          <a:prstGeom prst="rect">
            <a:avLst/>
          </a:prstGeom>
        </p:spPr>
      </p:pic>
    </p:spTree>
    <p:extLst>
      <p:ext uri="{BB962C8B-B14F-4D97-AF65-F5344CB8AC3E}">
        <p14:creationId xmlns:p14="http://schemas.microsoft.com/office/powerpoint/2010/main" val="918601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1000"/>
                                        <p:tgtEl>
                                          <p:spTgt spid="97"/>
                                        </p:tgtEl>
                                      </p:cBhvr>
                                    </p:animEffect>
                                    <p:anim calcmode="lin" valueType="num">
                                      <p:cBhvr>
                                        <p:cTn id="13" dur="1000" fill="hold"/>
                                        <p:tgtEl>
                                          <p:spTgt spid="97"/>
                                        </p:tgtEl>
                                        <p:attrNameLst>
                                          <p:attrName>ppt_x</p:attrName>
                                        </p:attrNameLst>
                                      </p:cBhvr>
                                      <p:tavLst>
                                        <p:tav tm="0">
                                          <p:val>
                                            <p:strVal val="#ppt_x"/>
                                          </p:val>
                                        </p:tav>
                                        <p:tav tm="100000">
                                          <p:val>
                                            <p:strVal val="#ppt_x"/>
                                          </p:val>
                                        </p:tav>
                                      </p:tavLst>
                                    </p:anim>
                                    <p:anim calcmode="lin" valueType="num">
                                      <p:cBhvr>
                                        <p:cTn id="14" dur="1000" fill="hold"/>
                                        <p:tgtEl>
                                          <p:spTgt spid="9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1000"/>
                                        <p:tgtEl>
                                          <p:spTgt spid="99"/>
                                        </p:tgtEl>
                                      </p:cBhvr>
                                    </p:animEffect>
                                    <p:anim calcmode="lin" valueType="num">
                                      <p:cBhvr>
                                        <p:cTn id="18" dur="1000" fill="hold"/>
                                        <p:tgtEl>
                                          <p:spTgt spid="99"/>
                                        </p:tgtEl>
                                        <p:attrNameLst>
                                          <p:attrName>ppt_x</p:attrName>
                                        </p:attrNameLst>
                                      </p:cBhvr>
                                      <p:tavLst>
                                        <p:tav tm="0">
                                          <p:val>
                                            <p:strVal val="#ppt_x"/>
                                          </p:val>
                                        </p:tav>
                                        <p:tav tm="100000">
                                          <p:val>
                                            <p:strVal val="#ppt_x"/>
                                          </p:val>
                                        </p:tav>
                                      </p:tavLst>
                                    </p:anim>
                                    <p:anim calcmode="lin" valueType="num">
                                      <p:cBhvr>
                                        <p:cTn id="19" dur="1000" fill="hold"/>
                                        <p:tgtEl>
                                          <p:spTgt spid="9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1000"/>
                                        <p:tgtEl>
                                          <p:spTgt spid="101"/>
                                        </p:tgtEl>
                                      </p:cBhvr>
                                    </p:animEffect>
                                    <p:anim calcmode="lin" valueType="num">
                                      <p:cBhvr>
                                        <p:cTn id="23" dur="1000" fill="hold"/>
                                        <p:tgtEl>
                                          <p:spTgt spid="101"/>
                                        </p:tgtEl>
                                        <p:attrNameLst>
                                          <p:attrName>ppt_x</p:attrName>
                                        </p:attrNameLst>
                                      </p:cBhvr>
                                      <p:tavLst>
                                        <p:tav tm="0">
                                          <p:val>
                                            <p:strVal val="#ppt_x"/>
                                          </p:val>
                                        </p:tav>
                                        <p:tav tm="100000">
                                          <p:val>
                                            <p:strVal val="#ppt_x"/>
                                          </p:val>
                                        </p:tav>
                                      </p:tavLst>
                                    </p:anim>
                                    <p:anim calcmode="lin" valueType="num">
                                      <p:cBhvr>
                                        <p:cTn id="24" dur="1000" fill="hold"/>
                                        <p:tgtEl>
                                          <p:spTgt spid="10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1"/>
                                        </p:tgtEl>
                                        <p:attrNameLst>
                                          <p:attrName>style.visibility</p:attrName>
                                        </p:attrNameLst>
                                      </p:cBhvr>
                                      <p:to>
                                        <p:strVal val="visible"/>
                                      </p:to>
                                    </p:set>
                                    <p:animEffect transition="in" filter="fade">
                                      <p:cBhvr>
                                        <p:cTn id="27" dur="1000"/>
                                        <p:tgtEl>
                                          <p:spTgt spid="131"/>
                                        </p:tgtEl>
                                      </p:cBhvr>
                                    </p:animEffect>
                                    <p:anim calcmode="lin" valueType="num">
                                      <p:cBhvr>
                                        <p:cTn id="28" dur="1000" fill="hold"/>
                                        <p:tgtEl>
                                          <p:spTgt spid="131"/>
                                        </p:tgtEl>
                                        <p:attrNameLst>
                                          <p:attrName>ppt_x</p:attrName>
                                        </p:attrNameLst>
                                      </p:cBhvr>
                                      <p:tavLst>
                                        <p:tav tm="0">
                                          <p:val>
                                            <p:strVal val="#ppt_x"/>
                                          </p:val>
                                        </p:tav>
                                        <p:tav tm="100000">
                                          <p:val>
                                            <p:strVal val="#ppt_x"/>
                                          </p:val>
                                        </p:tav>
                                      </p:tavLst>
                                    </p:anim>
                                    <p:anim calcmode="lin" valueType="num">
                                      <p:cBhvr>
                                        <p:cTn id="29" dur="1000" fill="hold"/>
                                        <p:tgtEl>
                                          <p:spTgt spid="13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fade">
                                      <p:cBhvr>
                                        <p:cTn id="32" dur="1000"/>
                                        <p:tgtEl>
                                          <p:spTgt spid="129"/>
                                        </p:tgtEl>
                                      </p:cBhvr>
                                    </p:animEffect>
                                    <p:anim calcmode="lin" valueType="num">
                                      <p:cBhvr>
                                        <p:cTn id="33" dur="1000" fill="hold"/>
                                        <p:tgtEl>
                                          <p:spTgt spid="129"/>
                                        </p:tgtEl>
                                        <p:attrNameLst>
                                          <p:attrName>ppt_x</p:attrName>
                                        </p:attrNameLst>
                                      </p:cBhvr>
                                      <p:tavLst>
                                        <p:tav tm="0">
                                          <p:val>
                                            <p:strVal val="#ppt_x"/>
                                          </p:val>
                                        </p:tav>
                                        <p:tav tm="100000">
                                          <p:val>
                                            <p:strVal val="#ppt_x"/>
                                          </p:val>
                                        </p:tav>
                                      </p:tavLst>
                                    </p:anim>
                                    <p:anim calcmode="lin" valueType="num">
                                      <p:cBhvr>
                                        <p:cTn id="34" dur="1000" fill="hold"/>
                                        <p:tgtEl>
                                          <p:spTgt spid="12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1000"/>
                                        <p:tgtEl>
                                          <p:spTgt spid="127"/>
                                        </p:tgtEl>
                                      </p:cBhvr>
                                    </p:animEffect>
                                    <p:anim calcmode="lin" valueType="num">
                                      <p:cBhvr>
                                        <p:cTn id="38" dur="1000" fill="hold"/>
                                        <p:tgtEl>
                                          <p:spTgt spid="127"/>
                                        </p:tgtEl>
                                        <p:attrNameLst>
                                          <p:attrName>ppt_x</p:attrName>
                                        </p:attrNameLst>
                                      </p:cBhvr>
                                      <p:tavLst>
                                        <p:tav tm="0">
                                          <p:val>
                                            <p:strVal val="#ppt_x"/>
                                          </p:val>
                                        </p:tav>
                                        <p:tav tm="100000">
                                          <p:val>
                                            <p:strVal val="#ppt_x"/>
                                          </p:val>
                                        </p:tav>
                                      </p:tavLst>
                                    </p:anim>
                                    <p:anim calcmode="lin" valueType="num">
                                      <p:cBhvr>
                                        <p:cTn id="39" dur="1000" fill="hold"/>
                                        <p:tgtEl>
                                          <p:spTgt spid="12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5"/>
                                        </p:tgtEl>
                                        <p:attrNameLst>
                                          <p:attrName>style.visibility</p:attrName>
                                        </p:attrNameLst>
                                      </p:cBhvr>
                                      <p:to>
                                        <p:strVal val="visible"/>
                                      </p:to>
                                    </p:set>
                                    <p:animEffect transition="in" filter="fade">
                                      <p:cBhvr>
                                        <p:cTn id="42" dur="1000"/>
                                        <p:tgtEl>
                                          <p:spTgt spid="125"/>
                                        </p:tgtEl>
                                      </p:cBhvr>
                                    </p:animEffect>
                                    <p:anim calcmode="lin" valueType="num">
                                      <p:cBhvr>
                                        <p:cTn id="43" dur="1000" fill="hold"/>
                                        <p:tgtEl>
                                          <p:spTgt spid="125"/>
                                        </p:tgtEl>
                                        <p:attrNameLst>
                                          <p:attrName>ppt_x</p:attrName>
                                        </p:attrNameLst>
                                      </p:cBhvr>
                                      <p:tavLst>
                                        <p:tav tm="0">
                                          <p:val>
                                            <p:strVal val="#ppt_x"/>
                                          </p:val>
                                        </p:tav>
                                        <p:tav tm="100000">
                                          <p:val>
                                            <p:strVal val="#ppt_x"/>
                                          </p:val>
                                        </p:tav>
                                      </p:tavLst>
                                    </p:anim>
                                    <p:anim calcmode="lin" valueType="num">
                                      <p:cBhvr>
                                        <p:cTn id="44" dur="1000" fill="hold"/>
                                        <p:tgtEl>
                                          <p:spTgt spid="12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37"/>
                                        </p:tgtEl>
                                        <p:attrNameLst>
                                          <p:attrName>style.visibility</p:attrName>
                                        </p:attrNameLst>
                                      </p:cBhvr>
                                      <p:to>
                                        <p:strVal val="visible"/>
                                      </p:to>
                                    </p:set>
                                    <p:animEffect transition="in" filter="fade">
                                      <p:cBhvr>
                                        <p:cTn id="57" dur="1000"/>
                                        <p:tgtEl>
                                          <p:spTgt spid="137"/>
                                        </p:tgtEl>
                                      </p:cBhvr>
                                    </p:animEffect>
                                    <p:anim calcmode="lin" valueType="num">
                                      <p:cBhvr>
                                        <p:cTn id="58" dur="1000" fill="hold"/>
                                        <p:tgtEl>
                                          <p:spTgt spid="137"/>
                                        </p:tgtEl>
                                        <p:attrNameLst>
                                          <p:attrName>ppt_x</p:attrName>
                                        </p:attrNameLst>
                                      </p:cBhvr>
                                      <p:tavLst>
                                        <p:tav tm="0">
                                          <p:val>
                                            <p:strVal val="#ppt_x"/>
                                          </p:val>
                                        </p:tav>
                                        <p:tav tm="100000">
                                          <p:val>
                                            <p:strVal val="#ppt_x"/>
                                          </p:val>
                                        </p:tav>
                                      </p:tavLst>
                                    </p:anim>
                                    <p:anim calcmode="lin" valueType="num">
                                      <p:cBhvr>
                                        <p:cTn id="59" dur="1000" fill="hold"/>
                                        <p:tgtEl>
                                          <p:spTgt spid="13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38"/>
                                        </p:tgtEl>
                                        <p:attrNameLst>
                                          <p:attrName>style.visibility</p:attrName>
                                        </p:attrNameLst>
                                      </p:cBhvr>
                                      <p:to>
                                        <p:strVal val="visible"/>
                                      </p:to>
                                    </p:set>
                                    <p:animEffect transition="in" filter="fade">
                                      <p:cBhvr>
                                        <p:cTn id="67" dur="1000"/>
                                        <p:tgtEl>
                                          <p:spTgt spid="138"/>
                                        </p:tgtEl>
                                      </p:cBhvr>
                                    </p:animEffect>
                                    <p:anim calcmode="lin" valueType="num">
                                      <p:cBhvr>
                                        <p:cTn id="68" dur="1000" fill="hold"/>
                                        <p:tgtEl>
                                          <p:spTgt spid="138"/>
                                        </p:tgtEl>
                                        <p:attrNameLst>
                                          <p:attrName>ppt_x</p:attrName>
                                        </p:attrNameLst>
                                      </p:cBhvr>
                                      <p:tavLst>
                                        <p:tav tm="0">
                                          <p:val>
                                            <p:strVal val="#ppt_x"/>
                                          </p:val>
                                        </p:tav>
                                        <p:tav tm="100000">
                                          <p:val>
                                            <p:strVal val="#ppt_x"/>
                                          </p:val>
                                        </p:tav>
                                      </p:tavLst>
                                    </p:anim>
                                    <p:anim calcmode="lin" valueType="num">
                                      <p:cBhvr>
                                        <p:cTn id="69" dur="1000" fill="hold"/>
                                        <p:tgtEl>
                                          <p:spTgt spid="13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39"/>
                                        </p:tgtEl>
                                        <p:attrNameLst>
                                          <p:attrName>style.visibility</p:attrName>
                                        </p:attrNameLst>
                                      </p:cBhvr>
                                      <p:to>
                                        <p:strVal val="visible"/>
                                      </p:to>
                                    </p:set>
                                    <p:animEffect transition="in" filter="fade">
                                      <p:cBhvr>
                                        <p:cTn id="72" dur="1000"/>
                                        <p:tgtEl>
                                          <p:spTgt spid="139"/>
                                        </p:tgtEl>
                                      </p:cBhvr>
                                    </p:animEffect>
                                    <p:anim calcmode="lin" valueType="num">
                                      <p:cBhvr>
                                        <p:cTn id="73" dur="1000" fill="hold"/>
                                        <p:tgtEl>
                                          <p:spTgt spid="139"/>
                                        </p:tgtEl>
                                        <p:attrNameLst>
                                          <p:attrName>ppt_x</p:attrName>
                                        </p:attrNameLst>
                                      </p:cBhvr>
                                      <p:tavLst>
                                        <p:tav tm="0">
                                          <p:val>
                                            <p:strVal val="#ppt_x"/>
                                          </p:val>
                                        </p:tav>
                                        <p:tav tm="100000">
                                          <p:val>
                                            <p:strVal val="#ppt_x"/>
                                          </p:val>
                                        </p:tav>
                                      </p:tavLst>
                                    </p:anim>
                                    <p:anim calcmode="lin" valueType="num">
                                      <p:cBhvr>
                                        <p:cTn id="74" dur="1000" fill="hold"/>
                                        <p:tgtEl>
                                          <p:spTgt spid="13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1000"/>
                                        <p:tgtEl>
                                          <p:spTgt spid="7"/>
                                        </p:tgtEl>
                                      </p:cBhvr>
                                    </p:animEffect>
                                    <p:anim calcmode="lin" valueType="num">
                                      <p:cBhvr>
                                        <p:cTn id="78" dur="1000" fill="hold"/>
                                        <p:tgtEl>
                                          <p:spTgt spid="7"/>
                                        </p:tgtEl>
                                        <p:attrNameLst>
                                          <p:attrName>ppt_x</p:attrName>
                                        </p:attrNameLst>
                                      </p:cBhvr>
                                      <p:tavLst>
                                        <p:tav tm="0">
                                          <p:val>
                                            <p:strVal val="#ppt_x"/>
                                          </p:val>
                                        </p:tav>
                                        <p:tav tm="100000">
                                          <p:val>
                                            <p:strVal val="#ppt_x"/>
                                          </p:val>
                                        </p:tav>
                                      </p:tavLst>
                                    </p:anim>
                                    <p:anim calcmode="lin" valueType="num">
                                      <p:cBhvr>
                                        <p:cTn id="79" dur="10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1000"/>
                                        <p:tgtEl>
                                          <p:spTgt spid="9"/>
                                        </p:tgtEl>
                                      </p:cBhvr>
                                    </p:animEffect>
                                    <p:anim calcmode="lin" valueType="num">
                                      <p:cBhvr>
                                        <p:cTn id="88" dur="1000" fill="hold"/>
                                        <p:tgtEl>
                                          <p:spTgt spid="9"/>
                                        </p:tgtEl>
                                        <p:attrNameLst>
                                          <p:attrName>ppt_x</p:attrName>
                                        </p:attrNameLst>
                                      </p:cBhvr>
                                      <p:tavLst>
                                        <p:tav tm="0">
                                          <p:val>
                                            <p:strVal val="#ppt_x"/>
                                          </p:val>
                                        </p:tav>
                                        <p:tav tm="100000">
                                          <p:val>
                                            <p:strVal val="#ppt_x"/>
                                          </p:val>
                                        </p:tav>
                                      </p:tavLst>
                                    </p:anim>
                                    <p:anim calcmode="lin" valueType="num">
                                      <p:cBhvr>
                                        <p:cTn id="89" dur="10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1000"/>
                                        <p:tgtEl>
                                          <p:spTgt spid="10"/>
                                        </p:tgtEl>
                                      </p:cBhvr>
                                    </p:animEffect>
                                    <p:anim calcmode="lin" valueType="num">
                                      <p:cBhvr>
                                        <p:cTn id="93" dur="1000" fill="hold"/>
                                        <p:tgtEl>
                                          <p:spTgt spid="10"/>
                                        </p:tgtEl>
                                        <p:attrNameLst>
                                          <p:attrName>ppt_x</p:attrName>
                                        </p:attrNameLst>
                                      </p:cBhvr>
                                      <p:tavLst>
                                        <p:tav tm="0">
                                          <p:val>
                                            <p:strVal val="#ppt_x"/>
                                          </p:val>
                                        </p:tav>
                                        <p:tav tm="100000">
                                          <p:val>
                                            <p:strVal val="#ppt_x"/>
                                          </p:val>
                                        </p:tav>
                                      </p:tavLst>
                                    </p:anim>
                                    <p:anim calcmode="lin" valueType="num">
                                      <p:cBhvr>
                                        <p:cTn id="94" dur="1000" fill="hold"/>
                                        <p:tgtEl>
                                          <p:spTgt spid="10"/>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1000" fill="hold"/>
                                        <p:tgtEl>
                                          <p:spTgt spid="25"/>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1000"/>
                                        <p:tgtEl>
                                          <p:spTgt spid="20"/>
                                        </p:tgtEl>
                                      </p:cBhvr>
                                    </p:animEffect>
                                    <p:anim calcmode="lin" valueType="num">
                                      <p:cBhvr>
                                        <p:cTn id="103" dur="1000" fill="hold"/>
                                        <p:tgtEl>
                                          <p:spTgt spid="20"/>
                                        </p:tgtEl>
                                        <p:attrNameLst>
                                          <p:attrName>ppt_x</p:attrName>
                                        </p:attrNameLst>
                                      </p:cBhvr>
                                      <p:tavLst>
                                        <p:tav tm="0">
                                          <p:val>
                                            <p:strVal val="#ppt_x"/>
                                          </p:val>
                                        </p:tav>
                                        <p:tav tm="100000">
                                          <p:val>
                                            <p:strVal val="#ppt_x"/>
                                          </p:val>
                                        </p:tav>
                                      </p:tavLst>
                                    </p:anim>
                                    <p:anim calcmode="lin" valueType="num">
                                      <p:cBhvr>
                                        <p:cTn id="104" dur="1000" fill="hold"/>
                                        <p:tgtEl>
                                          <p:spTgt spid="20"/>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strVal val="#ppt_x"/>
                                          </p:val>
                                        </p:tav>
                                        <p:tav tm="100000">
                                          <p:val>
                                            <p:strVal val="#ppt_x"/>
                                          </p:val>
                                        </p:tav>
                                      </p:tavLst>
                                    </p:anim>
                                    <p:anim calcmode="lin" valueType="num">
                                      <p:cBhvr>
                                        <p:cTn id="10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7" grpId="0" animBg="1"/>
      <p:bldP spid="129" grpId="0" animBg="1"/>
      <p:bldP spid="131" grpId="0" animBg="1"/>
      <p:bldP spid="95" grpId="0" animBg="1"/>
      <p:bldP spid="97" grpId="0" animBg="1"/>
      <p:bldP spid="99" grpId="0" animBg="1"/>
      <p:bldP spid="101" grpId="0" animBg="1"/>
      <p:bldP spid="7" grpId="0"/>
      <p:bldP spid="8" grpId="0"/>
      <p:bldP spid="9" grpId="0"/>
      <p:bldP spid="10" grpId="0"/>
      <p:bldP spid="23" grpId="0"/>
      <p:bldP spid="137" grpId="0"/>
      <p:bldP spid="138" grpId="0"/>
      <p:bldP spid="1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6E52B-1928-BDC8-2616-8690C9AC7D74}"/>
            </a:ext>
          </a:extLst>
        </p:cNvPr>
        <p:cNvGrpSpPr/>
        <p:nvPr/>
      </p:nvGrpSpPr>
      <p:grpSpPr>
        <a:xfrm>
          <a:off x="0" y="0"/>
          <a:ext cx="0" cy="0"/>
          <a:chOff x="0" y="0"/>
          <a:chExt cx="0" cy="0"/>
        </a:xfrm>
      </p:grpSpPr>
      <p:pic>
        <p:nvPicPr>
          <p:cNvPr id="6" name="Рисунок 9">
            <a:extLst>
              <a:ext uri="{FF2B5EF4-FFF2-40B4-BE49-F238E27FC236}">
                <a16:creationId xmlns:a16="http://schemas.microsoft.com/office/drawing/2014/main" id="{4E7F2E5F-4682-339B-7D4C-FD7D32CD7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459"/>
            <a:ext cx="12041732" cy="676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a:extLst>
              <a:ext uri="{FF2B5EF4-FFF2-40B4-BE49-F238E27FC236}">
                <a16:creationId xmlns:a16="http://schemas.microsoft.com/office/drawing/2014/main" id="{1BB216D6-4C34-0FE3-0F29-62A19A002D61}"/>
              </a:ext>
            </a:extLst>
          </p:cNvPr>
          <p:cNvSpPr/>
          <p:nvPr/>
        </p:nvSpPr>
        <p:spPr>
          <a:xfrm>
            <a:off x="4551154" y="1408334"/>
            <a:ext cx="5574979" cy="3249416"/>
          </a:xfrm>
          <a:prstGeom prst="rect">
            <a:avLst/>
          </a:prstGeom>
        </p:spPr>
        <p:txBody>
          <a:bodyPr wrap="square">
            <a:spAutoFit/>
          </a:bodyPr>
          <a:lstStyle/>
          <a:p>
            <a:pPr algn="just">
              <a:lnSpc>
                <a:spcPct val="115000"/>
              </a:lnSpc>
              <a:spcAft>
                <a:spcPts val="1000"/>
              </a:spcAft>
            </a:pPr>
            <a:r>
              <a:rPr lang="uz-Latn-UZ" sz="2000" b="1" dirty="0">
                <a:effectLst/>
                <a:latin typeface="Times New Roman" panose="02020603050405020304" pitchFamily="18" charset="0"/>
                <a:ea typeface="Calibri" panose="020F0502020204030204" pitchFamily="34" charset="0"/>
              </a:rPr>
              <a:t>"Менда иккита йўл бор эди: </a:t>
            </a:r>
            <a:r>
              <a:rPr lang="uz-Latn-UZ" sz="2000" b="1" dirty="0">
                <a:solidFill>
                  <a:srgbClr val="FF0000"/>
                </a:solidFill>
                <a:effectLst/>
                <a:latin typeface="Times New Roman" panose="02020603050405020304" pitchFamily="18" charset="0"/>
                <a:ea typeface="Calibri" panose="020F0502020204030204" pitchFamily="34" charset="0"/>
              </a:rPr>
              <a:t>биринчиси</a:t>
            </a:r>
            <a:r>
              <a:rPr lang="uz-Latn-UZ" sz="2000" b="1" dirty="0">
                <a:effectLst/>
                <a:latin typeface="Times New Roman" panose="02020603050405020304" pitchFamily="18" charset="0"/>
                <a:ea typeface="Calibri" panose="020F0502020204030204" pitchFamily="34" charset="0"/>
              </a:rPr>
              <a:t> - юртни талаш, қариндош-уруғларимни атрофимга йиғиш, уларга мансаб бериш, уларни дунёнинг энг бой одамлари рўйхати эълон қилинадиган "Форбес" журналига киритиш, бунинг эвазига халқни ҳеч нарсасиз қолдириш. </a:t>
            </a:r>
            <a:r>
              <a:rPr lang="uz-Latn-UZ" sz="2000" b="1" dirty="0">
                <a:solidFill>
                  <a:srgbClr val="FF0000"/>
                </a:solidFill>
                <a:effectLst/>
                <a:latin typeface="Times New Roman" panose="02020603050405020304" pitchFamily="18" charset="0"/>
                <a:ea typeface="Calibri" panose="020F0502020204030204" pitchFamily="34" charset="0"/>
              </a:rPr>
              <a:t>Иккинчиси</a:t>
            </a:r>
            <a:r>
              <a:rPr lang="uz-Cyrl-UZ" sz="2000" b="1" dirty="0">
                <a:solidFill>
                  <a:srgbClr val="FF0000"/>
                </a:solidFill>
                <a:effectLst/>
                <a:latin typeface="Times New Roman" panose="02020603050405020304" pitchFamily="18" charset="0"/>
                <a:ea typeface="Calibri" panose="020F0502020204030204" pitchFamily="34" charset="0"/>
              </a:rPr>
              <a:t>-</a:t>
            </a:r>
            <a:r>
              <a:rPr lang="uz-Cyrl-UZ" sz="2000" b="1" dirty="0">
                <a:effectLst/>
                <a:latin typeface="Times New Roman" panose="02020603050405020304" pitchFamily="18" charset="0"/>
                <a:ea typeface="Calibri" panose="020F0502020204030204" pitchFamily="34" charset="0"/>
              </a:rPr>
              <a:t> </a:t>
            </a:r>
            <a:r>
              <a:rPr lang="uz-Latn-UZ" sz="2000" b="1" dirty="0">
                <a:effectLst/>
                <a:latin typeface="Times New Roman" panose="02020603050405020304" pitchFamily="18" charset="0"/>
                <a:ea typeface="Calibri" panose="020F0502020204030204" pitchFamily="34" charset="0"/>
              </a:rPr>
              <a:t>халқимга хизмат қилиш ва мамлакатни жаҳондаги 10 та энг ривожланган мамлакат сафига қўшиш</a:t>
            </a:r>
            <a:r>
              <a:rPr lang="uz-Cyrl-UZ" sz="2000" b="1" dirty="0">
                <a:effectLst/>
                <a:latin typeface="Times New Roman" panose="02020603050405020304" pitchFamily="18" charset="0"/>
                <a:ea typeface="Calibri" panose="020F0502020204030204" pitchFamily="34" charset="0"/>
              </a:rPr>
              <a:t>.</a:t>
            </a:r>
            <a:endParaRPr lang="ru-RU" sz="2000" dirty="0">
              <a:effectLst/>
              <a:latin typeface="Times New Roman" panose="02020603050405020304" pitchFamily="18" charset="0"/>
              <a:ea typeface="Calibri" panose="020F0502020204030204" pitchFamily="34" charset="0"/>
            </a:endParaRPr>
          </a:p>
        </p:txBody>
      </p:sp>
      <p:sp>
        <p:nvSpPr>
          <p:cNvPr id="32" name="Заголовок 1">
            <a:extLst>
              <a:ext uri="{FF2B5EF4-FFF2-40B4-BE49-F238E27FC236}">
                <a16:creationId xmlns:a16="http://schemas.microsoft.com/office/drawing/2014/main" id="{DEE76B2B-EED8-CF26-76FC-F4BEF9994102}"/>
              </a:ext>
            </a:extLst>
          </p:cNvPr>
          <p:cNvSpPr txBox="1">
            <a:spLocks/>
          </p:cNvSpPr>
          <p:nvPr/>
        </p:nvSpPr>
        <p:spPr>
          <a:xfrm>
            <a:off x="61547" y="213776"/>
            <a:ext cx="12191999" cy="563047"/>
          </a:xfrm>
          <a:prstGeom prst="rect">
            <a:avLst/>
          </a:prstGeom>
          <a:no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uz-Cyrl-UZ" sz="2400" b="1" dirty="0">
                <a:solidFill>
                  <a:schemeClr val="tx1"/>
                </a:solidFill>
                <a:latin typeface="Arial" pitchFamily="34" charset="0"/>
                <a:cs typeface="Arial" pitchFamily="34" charset="0"/>
              </a:rPr>
              <a:t>КОРРУПЦИЯГА ҚАРШИ КУРАШДА ЖАҲОН ТАЖРИБАСИ</a:t>
            </a:r>
            <a:endParaRPr lang="ru-RU" sz="2400" b="1" dirty="0">
              <a:solidFill>
                <a:schemeClr val="tx1"/>
              </a:solidFill>
              <a:latin typeface="Arial" pitchFamily="34" charset="0"/>
              <a:cs typeface="Arial" pitchFamily="34" charset="0"/>
            </a:endParaRPr>
          </a:p>
        </p:txBody>
      </p:sp>
      <p:sp>
        <p:nvSpPr>
          <p:cNvPr id="2" name="직사각형 29">
            <a:extLst>
              <a:ext uri="{FF2B5EF4-FFF2-40B4-BE49-F238E27FC236}">
                <a16:creationId xmlns:a16="http://schemas.microsoft.com/office/drawing/2014/main" id="{19B527E6-DAD4-F7D5-3FDF-17FB414FFF73}"/>
              </a:ext>
            </a:extLst>
          </p:cNvPr>
          <p:cNvSpPr/>
          <p:nvPr/>
        </p:nvSpPr>
        <p:spPr>
          <a:xfrm>
            <a:off x="785388" y="4631944"/>
            <a:ext cx="3493756" cy="923330"/>
          </a:xfrm>
          <a:prstGeom prst="rect">
            <a:avLst/>
          </a:prstGeom>
        </p:spPr>
        <p:txBody>
          <a:bodyPr wrap="square">
            <a:spAutoFit/>
          </a:bodyPr>
          <a:lstStyle/>
          <a:p>
            <a:pPr lvl="0" algn="ctr">
              <a:buClr>
                <a:srgbClr val="000000"/>
              </a:buClr>
              <a:defRPr/>
            </a:pPr>
            <a:r>
              <a:rPr lang="uz-Latn-UZ" b="1" dirty="0">
                <a:solidFill>
                  <a:srgbClr val="0070C0"/>
                </a:solidFill>
              </a:rPr>
              <a:t>Сингапурнинг собиқ раҳбари </a:t>
            </a:r>
            <a:endParaRPr lang="uz-Cyrl-UZ" b="1" dirty="0">
              <a:solidFill>
                <a:srgbClr val="0070C0"/>
              </a:solidFill>
            </a:endParaRPr>
          </a:p>
          <a:p>
            <a:pPr lvl="0" algn="ctr">
              <a:buClr>
                <a:srgbClr val="000000"/>
              </a:buClr>
              <a:defRPr/>
            </a:pPr>
            <a:r>
              <a:rPr lang="uz-Latn-UZ" b="1" dirty="0">
                <a:solidFill>
                  <a:srgbClr val="0070C0"/>
                </a:solidFill>
              </a:rPr>
              <a:t>Ли Куан Ю</a:t>
            </a:r>
            <a:endParaRPr kumimoji="0" lang="ru-RU" altLang="ko-KR" sz="2133" b="0" i="0" u="none" strike="noStrike" kern="0" cap="none" spc="0" normalizeH="0" baseline="0" noProof="0" dirty="0">
              <a:ln>
                <a:noFill/>
              </a:ln>
              <a:solidFill>
                <a:srgbClr val="0070C0"/>
              </a:solidFill>
              <a:effectLst/>
              <a:uLnTx/>
              <a:uFillTx/>
              <a:latin typeface="Arial" panose="020B0604020202020204" pitchFamily="34" charset="0"/>
              <a:ea typeface="한컴 윤고딕 250" panose="02020603020101020101" pitchFamily="18" charset="-127"/>
              <a:cs typeface="Arial" panose="020B0604020202020204" pitchFamily="34" charset="0"/>
              <a:sym typeface="Arial"/>
            </a:endParaRPr>
          </a:p>
        </p:txBody>
      </p:sp>
      <p:pic>
        <p:nvPicPr>
          <p:cNvPr id="1026" name="Picture 2" descr="Осиё йўлбарси – Сингапур. Сингапур иқтисодий мўъжизаси&quot;нинг отаси Ли Куан Ю  2015 йили 23 март куни 92 ёшида Сингапурнинг собиқ бош вазири и Куан Ю  оламдан ўтди. Шу билан, Сингапур ва жахон">
            <a:extLst>
              <a:ext uri="{FF2B5EF4-FFF2-40B4-BE49-F238E27FC236}">
                <a16:creationId xmlns:a16="http://schemas.microsoft.com/office/drawing/2014/main" id="{1B625C75-D534-00B8-F587-99A4216E4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3" y="1536417"/>
            <a:ext cx="3638444" cy="2993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BA87D7-EE1B-AA8E-BFA9-18DB8D0AB58B}"/>
              </a:ext>
            </a:extLst>
          </p:cNvPr>
          <p:cNvSpPr txBox="1"/>
          <p:nvPr/>
        </p:nvSpPr>
        <p:spPr>
          <a:xfrm rot="10170662" flipV="1">
            <a:off x="3459466" y="5439344"/>
            <a:ext cx="7470527" cy="385362"/>
          </a:xfrm>
          <a:prstGeom prst="rect">
            <a:avLst/>
          </a:prstGeom>
          <a:noFill/>
        </p:spPr>
        <p:txBody>
          <a:bodyPr wrap="square">
            <a:spAutoFit/>
          </a:bodyPr>
          <a:lstStyle/>
          <a:p>
            <a:pPr>
              <a:lnSpc>
                <a:spcPct val="115000"/>
              </a:lnSpc>
              <a:spcAft>
                <a:spcPts val="1000"/>
              </a:spcAft>
            </a:pPr>
            <a:r>
              <a:rPr lang="uz-Cyrl-UZ" sz="1800" b="1" dirty="0">
                <a:solidFill>
                  <a:srgbClr val="00B0F0"/>
                </a:solidFill>
                <a:effectLst/>
                <a:latin typeface="Times New Roman" panose="02020603050405020304" pitchFamily="18" charset="0"/>
                <a:ea typeface="Calibri" panose="020F0502020204030204" pitchFamily="34" charset="0"/>
              </a:rPr>
              <a:t>Сингапур қонунчилигида “айбдорлик презумпцияси” қўлланилади</a:t>
            </a:r>
            <a:endParaRPr lang="ru-RU" sz="1800" dirty="0">
              <a:solidFill>
                <a:srgbClr val="00B0F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24684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9">
            <a:extLst>
              <a:ext uri="{FF2B5EF4-FFF2-40B4-BE49-F238E27FC236}">
                <a16:creationId xmlns:a16="http://schemas.microsoft.com/office/drawing/2014/main" id="{BD2BD205-296F-4E55-A2AB-D102DD7C9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4559621" y="1360412"/>
            <a:ext cx="6562648" cy="3527119"/>
          </a:xfrm>
          <a:prstGeom prst="rect">
            <a:avLst/>
          </a:prstGeom>
        </p:spPr>
        <p:txBody>
          <a:bodyPr wrap="square">
            <a:spAutoFit/>
          </a:bodyPr>
          <a:lstStyle/>
          <a:p>
            <a:pPr lvl="0" algn="just" defTabSz="1600200">
              <a:lnSpc>
                <a:spcPct val="90000"/>
              </a:lnSpc>
              <a:spcBef>
                <a:spcPct val="0"/>
              </a:spcBef>
              <a:spcAft>
                <a:spcPct val="35000"/>
              </a:spcAft>
            </a:pPr>
            <a:r>
              <a:rPr lang="uz-Cyrl-UZ"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Коррупцияга қарши комплаенс назорат </a:t>
            </a:r>
            <a:r>
              <a:rPr lang="uz-Cyrl-UZ" sz="2400" b="1" dirty="0">
                <a:latin typeface="Times New Roman" panose="02020603050405020304" pitchFamily="18" charset="0"/>
                <a:cs typeface="Times New Roman" panose="02020603050405020304" pitchFamily="18" charset="0"/>
              </a:rPr>
              <a:t>– </a:t>
            </a:r>
            <a:r>
              <a:rPr lang="uz-Cyrl-UZ" sz="2400" dirty="0">
                <a:latin typeface="Times New Roman" panose="02020603050405020304" pitchFamily="18" charset="0"/>
                <a:cs typeface="Times New Roman" panose="02020603050405020304" pitchFamily="18" charset="0"/>
              </a:rPr>
              <a:t>давлат органлари ва ташкилотлар фаолиятини коррупцияга қарши курашиш соҳасидаги халқаро стандартлар, қонун  ва бошқа норматив- ҳуқуқий ҳужжатларга мувофиқ ташкил этувчи, коррупция хавф-хатарлари, манфаатлар тўқнашувини ўз вақтида аниқлаш ва чек қўйиш, қонун бузилиши ва коррупцияга оид ҳуқуқбузарликлар ҳақида хабар беришни ўзида мужассам этган профилактик тизимдир.</a:t>
            </a:r>
            <a:endParaRPr lang="uz-Cyrl-UZ" sz="2400" b="1" dirty="0">
              <a:latin typeface="Times New Roman" panose="02020603050405020304" pitchFamily="18" charset="0"/>
              <a:cs typeface="Times New Roman" panose="02020603050405020304" pitchFamily="18" charset="0"/>
            </a:endParaRPr>
          </a:p>
        </p:txBody>
      </p:sp>
      <p:sp>
        <p:nvSpPr>
          <p:cNvPr id="32" name="Заголовок 1"/>
          <p:cNvSpPr txBox="1">
            <a:spLocks/>
          </p:cNvSpPr>
          <p:nvPr/>
        </p:nvSpPr>
        <p:spPr>
          <a:xfrm>
            <a:off x="61547" y="213776"/>
            <a:ext cx="12191999" cy="563047"/>
          </a:xfrm>
          <a:prstGeom prst="rect">
            <a:avLst/>
          </a:prstGeom>
          <a:no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uz-Cyrl-UZ" sz="2400" b="1" dirty="0">
                <a:solidFill>
                  <a:schemeClr val="tx1"/>
                </a:solidFill>
                <a:latin typeface="Arial" pitchFamily="34" charset="0"/>
                <a:cs typeface="Arial" pitchFamily="34" charset="0"/>
              </a:rPr>
              <a:t>КОРРУПЦИЯГА ҚАРШИ ИЧКИ НАЗОРАТ ТИЗИМИ </a:t>
            </a:r>
          </a:p>
          <a:p>
            <a:pPr algn="ctr"/>
            <a:r>
              <a:rPr lang="uz-Cyrl-UZ" sz="2400" b="1" dirty="0">
                <a:solidFill>
                  <a:schemeClr val="tx1"/>
                </a:solidFill>
                <a:latin typeface="Arial" pitchFamily="34" charset="0"/>
                <a:cs typeface="Arial" pitchFamily="34" charset="0"/>
              </a:rPr>
              <a:t>(КОМПЛАЕНС-НАЗОРАТ)</a:t>
            </a:r>
            <a:endParaRPr lang="ru-RU" sz="2400" b="1" dirty="0">
              <a:solidFill>
                <a:schemeClr val="tx1"/>
              </a:solidFill>
              <a:latin typeface="Arial" pitchFamily="34" charset="0"/>
              <a:cs typeface="Arial" pitchFamily="34" charset="0"/>
            </a:endParaRPr>
          </a:p>
        </p:txBody>
      </p:sp>
      <p:pic>
        <p:nvPicPr>
          <p:cNvPr id="13" name="그림 8"/>
          <p:cNvPicPr>
            <a:picLocks noChangeAspect="1"/>
          </p:cNvPicPr>
          <p:nvPr/>
        </p:nvPicPr>
        <p:blipFill>
          <a:blip r:embed="rId3"/>
          <a:stretch>
            <a:fillRect/>
          </a:stretch>
        </p:blipFill>
        <p:spPr>
          <a:xfrm>
            <a:off x="599121" y="1595338"/>
            <a:ext cx="3603727" cy="3667323"/>
          </a:xfrm>
          <a:prstGeom prst="rect">
            <a:avLst/>
          </a:prstGeom>
          <a:solidFill>
            <a:srgbClr val="00B0F0"/>
          </a:solidFill>
          <a:ln w="88900" cap="sq" cmpd="thickThin">
            <a:solidFill>
              <a:srgbClr val="00B0F0"/>
            </a:solidFill>
            <a:prstDash val="solid"/>
            <a:miter lim="800000"/>
          </a:ln>
          <a:effectLst>
            <a:innerShdw blurRad="76200">
              <a:srgbClr val="000000"/>
            </a:innerShdw>
          </a:effectLst>
        </p:spPr>
      </p:pic>
    </p:spTree>
    <p:extLst>
      <p:ext uri="{BB962C8B-B14F-4D97-AF65-F5344CB8AC3E}">
        <p14:creationId xmlns:p14="http://schemas.microsoft.com/office/powerpoint/2010/main" val="1623216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9">
            <a:extLst>
              <a:ext uri="{FF2B5EF4-FFF2-40B4-BE49-F238E27FC236}">
                <a16:creationId xmlns:a16="http://schemas.microsoft.com/office/drawing/2014/main" id="{EBAC981F-AF26-489C-9645-61A1DB4B5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33390" y="363072"/>
            <a:ext cx="9325245" cy="830997"/>
          </a:xfrm>
          <a:prstGeom prst="rect">
            <a:avLst/>
          </a:prstGeom>
          <a:noFill/>
        </p:spPr>
        <p:txBody>
          <a:bodyPr wrap="none" rtlCol="0">
            <a:spAutoFit/>
          </a:bodyPr>
          <a:lstStyle/>
          <a:p>
            <a:pPr algn="ctr"/>
            <a:r>
              <a:rPr lang="uz-Cyrl-UZ" sz="2400" b="1" dirty="0">
                <a:latin typeface="Arial" pitchFamily="34" charset="0"/>
                <a:cs typeface="Arial" pitchFamily="34" charset="0"/>
              </a:rPr>
              <a:t>ИЧКИ НАЗОРАТ ТИЗИЛМАЛАРИГА ЭСА ҚУЙИДАГИЛАРНИ </a:t>
            </a:r>
          </a:p>
          <a:p>
            <a:pPr algn="ctr"/>
            <a:r>
              <a:rPr lang="uz-Cyrl-UZ" sz="2400" b="1" dirty="0">
                <a:latin typeface="Arial" pitchFamily="34" charset="0"/>
                <a:cs typeface="Arial" pitchFamily="34" charset="0"/>
              </a:rPr>
              <a:t>КИРИТИШ МУМКИН</a:t>
            </a:r>
            <a:endParaRPr lang="en-US" altLang="ko-KR" sz="2400" b="1" dirty="0">
              <a:latin typeface="Arial" pitchFamily="34" charset="0"/>
              <a:cs typeface="Arial" pitchFamily="34" charset="0"/>
            </a:endParaRPr>
          </a:p>
        </p:txBody>
      </p:sp>
      <p:grpSp>
        <p:nvGrpSpPr>
          <p:cNvPr id="3" name="그룹 2"/>
          <p:cNvGrpSpPr/>
          <p:nvPr/>
        </p:nvGrpSpPr>
        <p:grpSpPr>
          <a:xfrm>
            <a:off x="401685" y="2068685"/>
            <a:ext cx="2229026" cy="1651407"/>
            <a:chOff x="3398311" y="1656194"/>
            <a:chExt cx="2229026" cy="1651407"/>
          </a:xfrm>
        </p:grpSpPr>
        <p:sp>
          <p:nvSpPr>
            <p:cNvPr id="4" name="직사각형 24"/>
            <p:cNvSpPr/>
            <p:nvPr/>
          </p:nvSpPr>
          <p:spPr>
            <a:xfrm>
              <a:off x="3398311" y="1656194"/>
              <a:ext cx="2229026" cy="1651407"/>
            </a:xfrm>
            <a:prstGeom prst="rect">
              <a:avLst/>
            </a:prstGeom>
            <a:gradFill>
              <a:gsLst>
                <a:gs pos="0">
                  <a:srgbClr val="94C54E"/>
                </a:gs>
                <a:gs pos="100000">
                  <a:srgbClr val="94C54E">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tx1"/>
                </a:solidFill>
                <a:latin typeface="Arial" panose="020B0604020202020204" pitchFamily="34" charset="0"/>
                <a:cs typeface="Arial" panose="020B0604020202020204" pitchFamily="34" charset="0"/>
              </a:endParaRPr>
            </a:p>
          </p:txBody>
        </p:sp>
        <p:sp>
          <p:nvSpPr>
            <p:cNvPr id="5" name="직사각형 3"/>
            <p:cNvSpPr/>
            <p:nvPr/>
          </p:nvSpPr>
          <p:spPr>
            <a:xfrm>
              <a:off x="3398311" y="2572124"/>
              <a:ext cx="2229026" cy="656590"/>
            </a:xfrm>
            <a:prstGeom prst="rect">
              <a:avLst/>
            </a:prstGeom>
          </p:spPr>
          <p:txBody>
            <a:bodyPr wrap="square">
              <a:spAutoFit/>
            </a:bodyPr>
            <a:lstStyle/>
            <a:p>
              <a:pPr algn="ctr">
                <a:lnSpc>
                  <a:spcPts val="2200"/>
                </a:lnSpc>
              </a:pPr>
              <a:r>
                <a:rPr lang="uz-Cyrl-UZ" sz="2000" dirty="0">
                  <a:latin typeface="Arial" panose="020B0604020202020204" pitchFamily="34" charset="0"/>
                  <a:ea typeface="한컴 윤고딕 250" panose="02020603020101020101" pitchFamily="18" charset="-127"/>
                  <a:cs typeface="Arial" panose="020B0604020202020204" pitchFamily="34" charset="0"/>
                </a:rPr>
                <a:t>Давлат органи раҳбари</a:t>
              </a:r>
              <a:endParaRPr lang="az-Cyrl-AZ" altLang="ko-KR" sz="2000" dirty="0">
                <a:latin typeface="Arial" panose="020B0604020202020204" pitchFamily="34" charset="0"/>
                <a:ea typeface="한컴 윤고딕 250" panose="02020603020101020101" pitchFamily="18" charset="-127"/>
                <a:cs typeface="Arial" panose="020B0604020202020204" pitchFamily="34" charset="0"/>
              </a:endParaRPr>
            </a:p>
          </p:txBody>
        </p:sp>
      </p:grpSp>
      <p:grpSp>
        <p:nvGrpSpPr>
          <p:cNvPr id="10" name="그룹 16"/>
          <p:cNvGrpSpPr/>
          <p:nvPr/>
        </p:nvGrpSpPr>
        <p:grpSpPr>
          <a:xfrm>
            <a:off x="1970394" y="4118057"/>
            <a:ext cx="2229028" cy="1844772"/>
            <a:chOff x="8658617" y="4046009"/>
            <a:chExt cx="2229028" cy="1844772"/>
          </a:xfrm>
        </p:grpSpPr>
        <p:sp>
          <p:nvSpPr>
            <p:cNvPr id="11" name="직사각형 31"/>
            <p:cNvSpPr/>
            <p:nvPr/>
          </p:nvSpPr>
          <p:spPr>
            <a:xfrm>
              <a:off x="8658619" y="4046009"/>
              <a:ext cx="2229026" cy="1651407"/>
            </a:xfrm>
            <a:prstGeom prst="rect">
              <a:avLst/>
            </a:prstGeom>
            <a:gradFill>
              <a:gsLst>
                <a:gs pos="0">
                  <a:srgbClr val="47BF96"/>
                </a:gs>
                <a:gs pos="100000">
                  <a:srgbClr val="47BF96">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tx1"/>
                </a:solidFill>
                <a:latin typeface="Arial" panose="020B0604020202020204" pitchFamily="34" charset="0"/>
                <a:cs typeface="Arial" panose="020B0604020202020204" pitchFamily="34" charset="0"/>
              </a:endParaRPr>
            </a:p>
          </p:txBody>
        </p:sp>
        <p:sp>
          <p:nvSpPr>
            <p:cNvPr id="12" name="직사각형 17"/>
            <p:cNvSpPr/>
            <p:nvPr/>
          </p:nvSpPr>
          <p:spPr>
            <a:xfrm>
              <a:off x="8658617" y="4952062"/>
              <a:ext cx="2229028" cy="938719"/>
            </a:xfrm>
            <a:prstGeom prst="rect">
              <a:avLst/>
            </a:prstGeom>
          </p:spPr>
          <p:txBody>
            <a:bodyPr wrap="square">
              <a:spAutoFit/>
            </a:bodyPr>
            <a:lstStyle/>
            <a:p>
              <a:pPr algn="ctr">
                <a:lnSpc>
                  <a:spcPts val="2200"/>
                </a:lnSpc>
              </a:pPr>
              <a:r>
                <a:rPr lang="uz-Cyrl-UZ" sz="2000" dirty="0">
                  <a:latin typeface="Arial" panose="020B0604020202020204" pitchFamily="34" charset="0"/>
                  <a:cs typeface="Arial" panose="020B0604020202020204" pitchFamily="34" charset="0"/>
                </a:rPr>
                <a:t>Одоб-ахлоқ (этика) комиссияси</a:t>
              </a:r>
              <a:endParaRPr lang="az-Cyrl-AZ" altLang="ko-KR" sz="2000" dirty="0">
                <a:latin typeface="Arial" panose="020B0604020202020204" pitchFamily="34" charset="0"/>
                <a:ea typeface="한컴 윤고딕 250" panose="02020603020101020101" pitchFamily="18" charset="-127"/>
                <a:cs typeface="Arial" panose="020B0604020202020204" pitchFamily="34" charset="0"/>
              </a:endParaRPr>
            </a:p>
          </p:txBody>
        </p:sp>
      </p:grpSp>
      <p:grpSp>
        <p:nvGrpSpPr>
          <p:cNvPr id="13" name="그룹 14"/>
          <p:cNvGrpSpPr/>
          <p:nvPr/>
        </p:nvGrpSpPr>
        <p:grpSpPr>
          <a:xfrm>
            <a:off x="5081618" y="4118058"/>
            <a:ext cx="2466520" cy="1820139"/>
            <a:chOff x="6219989" y="4046009"/>
            <a:chExt cx="2466520" cy="1820139"/>
          </a:xfrm>
        </p:grpSpPr>
        <p:sp>
          <p:nvSpPr>
            <p:cNvPr id="14" name="직사각형 30"/>
            <p:cNvSpPr/>
            <p:nvPr/>
          </p:nvSpPr>
          <p:spPr>
            <a:xfrm>
              <a:off x="6219989" y="4046009"/>
              <a:ext cx="2466520" cy="1651407"/>
            </a:xfrm>
            <a:prstGeom prst="rect">
              <a:avLst/>
            </a:prstGeom>
            <a:gradFill>
              <a:gsLst>
                <a:gs pos="0">
                  <a:srgbClr val="42BFCC"/>
                </a:gs>
                <a:gs pos="100000">
                  <a:srgbClr val="42BFCC">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latin typeface="Arial" panose="020B0604020202020204" pitchFamily="34" charset="0"/>
                <a:cs typeface="Arial" panose="020B0604020202020204" pitchFamily="34" charset="0"/>
              </a:endParaRPr>
            </a:p>
          </p:txBody>
        </p:sp>
        <p:sp>
          <p:nvSpPr>
            <p:cNvPr id="15" name="직사각형 15"/>
            <p:cNvSpPr/>
            <p:nvPr/>
          </p:nvSpPr>
          <p:spPr>
            <a:xfrm>
              <a:off x="6219989" y="4927429"/>
              <a:ext cx="2387406" cy="938719"/>
            </a:xfrm>
            <a:prstGeom prst="rect">
              <a:avLst/>
            </a:prstGeom>
          </p:spPr>
          <p:txBody>
            <a:bodyPr wrap="square">
              <a:spAutoFit/>
            </a:bodyPr>
            <a:lstStyle/>
            <a:p>
              <a:pPr algn="ctr">
                <a:lnSpc>
                  <a:spcPts val="2200"/>
                </a:lnSpc>
              </a:pPr>
              <a:r>
                <a:rPr lang="uz-Cyrl-UZ" sz="2000" dirty="0">
                  <a:latin typeface="Arial" panose="020B0604020202020204" pitchFamily="34" charset="0"/>
                  <a:cs typeface="Arial" panose="020B0604020202020204" pitchFamily="34" charset="0"/>
                </a:rPr>
                <a:t>Комплаенс-назорат ички назорат тизими</a:t>
              </a:r>
              <a:endParaRPr lang="az-Cyrl-AZ" altLang="ko-KR" sz="2000" dirty="0">
                <a:latin typeface="Arial" panose="020B0604020202020204" pitchFamily="34" charset="0"/>
                <a:ea typeface="한컴 윤고딕 250" panose="02020603020101020101" pitchFamily="18" charset="-127"/>
                <a:cs typeface="Arial" panose="020B0604020202020204" pitchFamily="34" charset="0"/>
              </a:endParaRPr>
            </a:p>
          </p:txBody>
        </p:sp>
      </p:grpSp>
      <p:grpSp>
        <p:nvGrpSpPr>
          <p:cNvPr id="24" name="Группа 23"/>
          <p:cNvGrpSpPr/>
          <p:nvPr/>
        </p:nvGrpSpPr>
        <p:grpSpPr>
          <a:xfrm>
            <a:off x="6138194" y="2058178"/>
            <a:ext cx="2229026" cy="1865156"/>
            <a:chOff x="6138194" y="2058178"/>
            <a:chExt cx="2229026" cy="1865156"/>
          </a:xfrm>
        </p:grpSpPr>
        <p:sp>
          <p:nvSpPr>
            <p:cNvPr id="9" name="직사각형 28"/>
            <p:cNvSpPr/>
            <p:nvPr/>
          </p:nvSpPr>
          <p:spPr>
            <a:xfrm>
              <a:off x="6138194" y="2058178"/>
              <a:ext cx="2229026" cy="1651407"/>
            </a:xfrm>
            <a:prstGeom prst="rect">
              <a:avLst/>
            </a:prstGeom>
            <a:gradFill>
              <a:gsLst>
                <a:gs pos="0">
                  <a:srgbClr val="4C87E6"/>
                </a:gs>
                <a:gs pos="100000">
                  <a:srgbClr val="4C87E6">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latin typeface="Arial" panose="020B0604020202020204" pitchFamily="34" charset="0"/>
                <a:cs typeface="Arial" panose="020B0604020202020204" pitchFamily="34" charset="0"/>
              </a:endParaRPr>
            </a:p>
          </p:txBody>
        </p:sp>
        <p:sp>
          <p:nvSpPr>
            <p:cNvPr id="16" name="직사각형 5"/>
            <p:cNvSpPr/>
            <p:nvPr/>
          </p:nvSpPr>
          <p:spPr>
            <a:xfrm>
              <a:off x="6175249" y="2984615"/>
              <a:ext cx="2154916" cy="938719"/>
            </a:xfrm>
            <a:prstGeom prst="rect">
              <a:avLst/>
            </a:prstGeom>
          </p:spPr>
          <p:txBody>
            <a:bodyPr wrap="square">
              <a:spAutoFit/>
            </a:bodyPr>
            <a:lstStyle/>
            <a:p>
              <a:pPr algn="ctr">
                <a:lnSpc>
                  <a:spcPts val="2200"/>
                </a:lnSpc>
              </a:pPr>
              <a:r>
                <a:rPr lang="uz-Cyrl-UZ" sz="2000" dirty="0">
                  <a:latin typeface="Arial" panose="020B0604020202020204" pitchFamily="34" charset="0"/>
                  <a:cs typeface="Arial" panose="020B0604020202020204" pitchFamily="34" charset="0"/>
                </a:rPr>
                <a:t>Коррупцияга қарши курашиш бўлими</a:t>
              </a:r>
              <a:endParaRPr lang="az-Cyrl-AZ" altLang="ko-KR" sz="2000" dirty="0">
                <a:latin typeface="Arial" panose="020B0604020202020204" pitchFamily="34" charset="0"/>
                <a:ea typeface="한컴 윤고딕 250" panose="02020603020101020101" pitchFamily="18" charset="-127"/>
                <a:cs typeface="Arial" panose="020B0604020202020204" pitchFamily="34" charset="0"/>
              </a:endParaRPr>
            </a:p>
          </p:txBody>
        </p:sp>
      </p:grpSp>
      <p:grpSp>
        <p:nvGrpSpPr>
          <p:cNvPr id="6" name="그룹 4"/>
          <p:cNvGrpSpPr/>
          <p:nvPr/>
        </p:nvGrpSpPr>
        <p:grpSpPr>
          <a:xfrm>
            <a:off x="3275694" y="2058178"/>
            <a:ext cx="2229026" cy="1651407"/>
            <a:chOff x="3785095" y="1714335"/>
            <a:chExt cx="2229026" cy="1651407"/>
          </a:xfrm>
        </p:grpSpPr>
        <p:sp>
          <p:nvSpPr>
            <p:cNvPr id="7" name="직사각형 25"/>
            <p:cNvSpPr/>
            <p:nvPr/>
          </p:nvSpPr>
          <p:spPr>
            <a:xfrm>
              <a:off x="3785095" y="1714335"/>
              <a:ext cx="2229026" cy="1651407"/>
            </a:xfrm>
            <a:prstGeom prst="rect">
              <a:avLst/>
            </a:prstGeom>
            <a:gradFill>
              <a:gsLst>
                <a:gs pos="0">
                  <a:srgbClr val="42BFCC"/>
                </a:gs>
                <a:gs pos="100000">
                  <a:srgbClr val="42BFCC">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tx1"/>
                </a:solidFill>
                <a:latin typeface="Arial" panose="020B0604020202020204" pitchFamily="34" charset="0"/>
                <a:cs typeface="Arial" panose="020B0604020202020204" pitchFamily="34" charset="0"/>
              </a:endParaRPr>
            </a:p>
          </p:txBody>
        </p:sp>
        <p:sp>
          <p:nvSpPr>
            <p:cNvPr id="8" name="직사각형 5"/>
            <p:cNvSpPr/>
            <p:nvPr/>
          </p:nvSpPr>
          <p:spPr>
            <a:xfrm>
              <a:off x="3822150" y="2677248"/>
              <a:ext cx="2154916" cy="656590"/>
            </a:xfrm>
            <a:prstGeom prst="rect">
              <a:avLst/>
            </a:prstGeom>
          </p:spPr>
          <p:txBody>
            <a:bodyPr wrap="square">
              <a:spAutoFit/>
            </a:bodyPr>
            <a:lstStyle/>
            <a:p>
              <a:pPr algn="ctr">
                <a:lnSpc>
                  <a:spcPts val="2200"/>
                </a:lnSpc>
              </a:pPr>
              <a:r>
                <a:rPr lang="uz-Cyrl-UZ" sz="2000" dirty="0">
                  <a:latin typeface="Arial" panose="020B0604020202020204" pitchFamily="34" charset="0"/>
                  <a:cs typeface="Arial" panose="020B0604020202020204" pitchFamily="34" charset="0"/>
                </a:rPr>
                <a:t>Кадрлар хизмати</a:t>
              </a:r>
              <a:endParaRPr lang="az-Cyrl-AZ" altLang="ko-KR" sz="2000" dirty="0">
                <a:latin typeface="Arial" panose="020B0604020202020204" pitchFamily="34" charset="0"/>
                <a:ea typeface="한컴 윤고딕 250" panose="02020603020101020101" pitchFamily="18" charset="-127"/>
                <a:cs typeface="Arial" panose="020B0604020202020204" pitchFamily="34" charset="0"/>
              </a:endParaRPr>
            </a:p>
          </p:txBody>
        </p:sp>
      </p:grpSp>
      <p:pic>
        <p:nvPicPr>
          <p:cNvPr id="28" name="그림 2"/>
          <p:cNvPicPr>
            <a:picLocks noChangeAspect="1"/>
          </p:cNvPicPr>
          <p:nvPr/>
        </p:nvPicPr>
        <p:blipFill>
          <a:blip r:embed="rId3"/>
          <a:stretch>
            <a:fillRect/>
          </a:stretch>
        </p:blipFill>
        <p:spPr>
          <a:xfrm>
            <a:off x="1179910" y="2216357"/>
            <a:ext cx="601331" cy="546665"/>
          </a:xfrm>
          <a:prstGeom prst="rect">
            <a:avLst/>
          </a:prstGeom>
        </p:spPr>
      </p:pic>
      <p:grpSp>
        <p:nvGrpSpPr>
          <p:cNvPr id="30" name="그룹 14"/>
          <p:cNvGrpSpPr/>
          <p:nvPr/>
        </p:nvGrpSpPr>
        <p:grpSpPr>
          <a:xfrm>
            <a:off x="8156679" y="4159361"/>
            <a:ext cx="2229026" cy="1651407"/>
            <a:chOff x="6219989" y="4046009"/>
            <a:chExt cx="2229026" cy="1651407"/>
          </a:xfrm>
        </p:grpSpPr>
        <p:sp>
          <p:nvSpPr>
            <p:cNvPr id="32" name="직사각형 30"/>
            <p:cNvSpPr/>
            <p:nvPr/>
          </p:nvSpPr>
          <p:spPr>
            <a:xfrm>
              <a:off x="6219989" y="4046009"/>
              <a:ext cx="2229026" cy="1651407"/>
            </a:xfrm>
            <a:prstGeom prst="rect">
              <a:avLst/>
            </a:prstGeom>
            <a:gradFill>
              <a:gsLst>
                <a:gs pos="0">
                  <a:srgbClr val="42BFCC"/>
                </a:gs>
                <a:gs pos="100000">
                  <a:srgbClr val="42BFCC">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tx1"/>
                </a:solidFill>
                <a:latin typeface="Arial" panose="020B0604020202020204" pitchFamily="34" charset="0"/>
                <a:cs typeface="Arial" panose="020B0604020202020204" pitchFamily="34" charset="0"/>
              </a:endParaRPr>
            </a:p>
          </p:txBody>
        </p:sp>
        <p:sp>
          <p:nvSpPr>
            <p:cNvPr id="33" name="직사각형 15"/>
            <p:cNvSpPr/>
            <p:nvPr/>
          </p:nvSpPr>
          <p:spPr>
            <a:xfrm>
              <a:off x="6219989" y="4927429"/>
              <a:ext cx="2229026" cy="656590"/>
            </a:xfrm>
            <a:prstGeom prst="rect">
              <a:avLst/>
            </a:prstGeom>
          </p:spPr>
          <p:txBody>
            <a:bodyPr wrap="square">
              <a:spAutoFit/>
            </a:bodyPr>
            <a:lstStyle/>
            <a:p>
              <a:pPr algn="ctr">
                <a:lnSpc>
                  <a:spcPts val="2200"/>
                </a:lnSpc>
              </a:pPr>
              <a:r>
                <a:rPr lang="uz-Cyrl-UZ" sz="2000" dirty="0">
                  <a:latin typeface="Arial" panose="020B0604020202020204" pitchFamily="34" charset="0"/>
                  <a:cs typeface="Arial" panose="020B0604020202020204" pitchFamily="34" charset="0"/>
                </a:rPr>
                <a:t>Ички аудит  бўлими ва бошқ.</a:t>
              </a:r>
              <a:endParaRPr lang="az-Cyrl-AZ" altLang="ko-KR" sz="2000" dirty="0">
                <a:latin typeface="Arial" panose="020B0604020202020204" pitchFamily="34" charset="0"/>
                <a:ea typeface="한컴 윤고딕 250" panose="02020603020101020101" pitchFamily="18" charset="-127"/>
                <a:cs typeface="Arial" panose="020B0604020202020204" pitchFamily="34" charset="0"/>
              </a:endParaRPr>
            </a:p>
          </p:txBody>
        </p:sp>
      </p:grpSp>
      <p:grpSp>
        <p:nvGrpSpPr>
          <p:cNvPr id="35" name="그룹 14"/>
          <p:cNvGrpSpPr/>
          <p:nvPr/>
        </p:nvGrpSpPr>
        <p:grpSpPr>
          <a:xfrm>
            <a:off x="9053990" y="2091279"/>
            <a:ext cx="2229026" cy="1651407"/>
            <a:chOff x="6219989" y="4046009"/>
            <a:chExt cx="2229026" cy="1651407"/>
          </a:xfrm>
        </p:grpSpPr>
        <p:sp>
          <p:nvSpPr>
            <p:cNvPr id="37" name="직사각형 30"/>
            <p:cNvSpPr/>
            <p:nvPr/>
          </p:nvSpPr>
          <p:spPr>
            <a:xfrm>
              <a:off x="6219989" y="4046009"/>
              <a:ext cx="2229026" cy="1651407"/>
            </a:xfrm>
            <a:prstGeom prst="rect">
              <a:avLst/>
            </a:prstGeom>
            <a:gradFill>
              <a:gsLst>
                <a:gs pos="0">
                  <a:srgbClr val="42BFCC"/>
                </a:gs>
                <a:gs pos="100000">
                  <a:srgbClr val="42BFCC">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tx1"/>
                </a:solidFill>
                <a:latin typeface="Arial" panose="020B0604020202020204" pitchFamily="34" charset="0"/>
                <a:cs typeface="Arial" panose="020B0604020202020204" pitchFamily="34" charset="0"/>
              </a:endParaRPr>
            </a:p>
          </p:txBody>
        </p:sp>
        <p:sp>
          <p:nvSpPr>
            <p:cNvPr id="38" name="직사각형 15"/>
            <p:cNvSpPr/>
            <p:nvPr/>
          </p:nvSpPr>
          <p:spPr>
            <a:xfrm>
              <a:off x="6219989" y="4927429"/>
              <a:ext cx="2229026" cy="374461"/>
            </a:xfrm>
            <a:prstGeom prst="rect">
              <a:avLst/>
            </a:prstGeom>
          </p:spPr>
          <p:txBody>
            <a:bodyPr wrap="square">
              <a:spAutoFit/>
            </a:bodyPr>
            <a:lstStyle/>
            <a:p>
              <a:pPr algn="ctr">
                <a:lnSpc>
                  <a:spcPts val="2200"/>
                </a:lnSpc>
              </a:pPr>
              <a:r>
                <a:rPr lang="uz-Cyrl-UZ" sz="2000" dirty="0">
                  <a:latin typeface="Arial" panose="020B0604020202020204" pitchFamily="34" charset="0"/>
                  <a:cs typeface="Arial" panose="020B0604020202020204" pitchFamily="34" charset="0"/>
                </a:rPr>
                <a:t>Ички инспекция</a:t>
              </a:r>
              <a:endParaRPr lang="az-Cyrl-AZ" altLang="ko-KR" sz="2000" dirty="0">
                <a:latin typeface="Arial" panose="020B0604020202020204" pitchFamily="34" charset="0"/>
                <a:ea typeface="한컴 윤고딕 250" panose="02020603020101020101" pitchFamily="18" charset="-127"/>
                <a:cs typeface="Arial" panose="020B0604020202020204" pitchFamily="34" charset="0"/>
              </a:endParaRPr>
            </a:p>
          </p:txBody>
        </p:sp>
      </p:grpSp>
      <p:pic>
        <p:nvPicPr>
          <p:cNvPr id="44" name="그림 22"/>
          <p:cNvPicPr>
            <a:picLocks noChangeAspect="1"/>
          </p:cNvPicPr>
          <p:nvPr/>
        </p:nvPicPr>
        <p:blipFill>
          <a:blip r:embed="rId4"/>
          <a:stretch>
            <a:fillRect/>
          </a:stretch>
        </p:blipFill>
        <p:spPr>
          <a:xfrm>
            <a:off x="3905428" y="2205862"/>
            <a:ext cx="911812" cy="640733"/>
          </a:xfrm>
          <a:prstGeom prst="rect">
            <a:avLst/>
          </a:prstGeom>
        </p:spPr>
      </p:pic>
      <p:pic>
        <p:nvPicPr>
          <p:cNvPr id="45" name="그림 10"/>
          <p:cNvPicPr>
            <a:picLocks noChangeAspect="1"/>
          </p:cNvPicPr>
          <p:nvPr/>
        </p:nvPicPr>
        <p:blipFill>
          <a:blip r:embed="rId5"/>
          <a:stretch>
            <a:fillRect/>
          </a:stretch>
        </p:blipFill>
        <p:spPr>
          <a:xfrm>
            <a:off x="6890757" y="2141372"/>
            <a:ext cx="853410" cy="822377"/>
          </a:xfrm>
          <a:prstGeom prst="rect">
            <a:avLst/>
          </a:prstGeom>
        </p:spPr>
      </p:pic>
      <p:pic>
        <p:nvPicPr>
          <p:cNvPr id="46" name="그림 6"/>
          <p:cNvPicPr>
            <a:picLocks noChangeAspect="1"/>
          </p:cNvPicPr>
          <p:nvPr/>
        </p:nvPicPr>
        <p:blipFill>
          <a:blip r:embed="rId6"/>
          <a:stretch>
            <a:fillRect/>
          </a:stretch>
        </p:blipFill>
        <p:spPr>
          <a:xfrm>
            <a:off x="9853301" y="2201907"/>
            <a:ext cx="666572" cy="708233"/>
          </a:xfrm>
          <a:prstGeom prst="rect">
            <a:avLst/>
          </a:prstGeom>
        </p:spPr>
      </p:pic>
      <p:pic>
        <p:nvPicPr>
          <p:cNvPr id="47" name="그림 12"/>
          <p:cNvPicPr>
            <a:picLocks noChangeAspect="1"/>
          </p:cNvPicPr>
          <p:nvPr/>
        </p:nvPicPr>
        <p:blipFill>
          <a:blip r:embed="rId7"/>
          <a:stretch>
            <a:fillRect/>
          </a:stretch>
        </p:blipFill>
        <p:spPr>
          <a:xfrm>
            <a:off x="2693300" y="4266517"/>
            <a:ext cx="783216" cy="660232"/>
          </a:xfrm>
          <a:prstGeom prst="rect">
            <a:avLst/>
          </a:prstGeom>
        </p:spPr>
      </p:pic>
      <p:pic>
        <p:nvPicPr>
          <p:cNvPr id="48" name="그림 10"/>
          <p:cNvPicPr>
            <a:picLocks noChangeAspect="1"/>
          </p:cNvPicPr>
          <p:nvPr/>
        </p:nvPicPr>
        <p:blipFill>
          <a:blip r:embed="rId5"/>
          <a:stretch>
            <a:fillRect/>
          </a:stretch>
        </p:blipFill>
        <p:spPr>
          <a:xfrm>
            <a:off x="5990581" y="4224369"/>
            <a:ext cx="715508" cy="689490"/>
          </a:xfrm>
          <a:prstGeom prst="rect">
            <a:avLst/>
          </a:prstGeom>
        </p:spPr>
      </p:pic>
      <p:pic>
        <p:nvPicPr>
          <p:cNvPr id="49" name="그림 10"/>
          <p:cNvPicPr>
            <a:picLocks noChangeAspect="1"/>
          </p:cNvPicPr>
          <p:nvPr/>
        </p:nvPicPr>
        <p:blipFill>
          <a:blip r:embed="rId8"/>
          <a:stretch>
            <a:fillRect/>
          </a:stretch>
        </p:blipFill>
        <p:spPr>
          <a:xfrm>
            <a:off x="8952140" y="4224369"/>
            <a:ext cx="653702" cy="633484"/>
          </a:xfrm>
          <a:prstGeom prst="rect">
            <a:avLst/>
          </a:prstGeom>
        </p:spPr>
      </p:pic>
    </p:spTree>
    <p:extLst>
      <p:ext uri="{BB962C8B-B14F-4D97-AF65-F5344CB8AC3E}">
        <p14:creationId xmlns:p14="http://schemas.microsoft.com/office/powerpoint/2010/main" val="136359656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9587"/>
            <a:ext cx="12191999" cy="1285593"/>
          </a:xfrm>
        </p:spPr>
        <p:txBody>
          <a:bodyPr>
            <a:noAutofit/>
          </a:bodyPr>
          <a:lstStyle/>
          <a:p>
            <a:pPr algn="ctr"/>
            <a:r>
              <a:rPr lang="en-US" sz="2300" b="1" noProof="1">
                <a:solidFill>
                  <a:srgbClr val="002060"/>
                </a:solidFill>
                <a:effectLst/>
                <a:latin typeface="Arial" panose="020B0604020202020204" pitchFamily="34" charset="0"/>
                <a:ea typeface="Calibri" panose="020F0502020204030204" pitchFamily="34" charset="0"/>
                <a:cs typeface="Arial" panose="020B0604020202020204" pitchFamily="34" charset="0"/>
              </a:rPr>
              <a:t>Ўзбекистон Республикаси Президентининг 2021 йил 6 июлдаги ПФ-6257-сонли фармонида Жиноят кодексида коррупцияга оид жиноятлар тоифасига кирувчи моддаларнинг аниқ рўйхатини белгилаш</a:t>
            </a:r>
            <a:r>
              <a:rPr lang="en-US" sz="2300" b="1" noProof="1">
                <a:solidFill>
                  <a:srgbClr val="002060"/>
                </a:solidFill>
                <a:latin typeface="Arial" panose="020B0604020202020204" pitchFamily="34" charset="0"/>
                <a:ea typeface="Calibri" panose="020F0502020204030204" pitchFamily="34" charset="0"/>
                <a:cs typeface="Arial" panose="020B0604020202020204" pitchFamily="34" charset="0"/>
              </a:rPr>
              <a:t> назарда тутилган</a:t>
            </a:r>
            <a:br>
              <a:rPr lang="en-US" sz="2300" b="1" noProof="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br>
            <a:endParaRPr lang="en-US" sz="2300" b="1" noProof="1">
              <a:solidFill>
                <a:srgbClr val="002060"/>
              </a:solidFill>
            </a:endParaRPr>
          </a:p>
        </p:txBody>
      </p:sp>
      <p:graphicFrame>
        <p:nvGraphicFramePr>
          <p:cNvPr id="5" name="Content Placeholder 4"/>
          <p:cNvGraphicFramePr>
            <a:graphicFrameLocks noGrp="1"/>
          </p:cNvGraphicFramePr>
          <p:nvPr>
            <p:ph idx="1"/>
          </p:nvPr>
        </p:nvGraphicFramePr>
        <p:xfrm>
          <a:off x="888018" y="1479310"/>
          <a:ext cx="10595770" cy="5275676"/>
        </p:xfrm>
        <a:graphic>
          <a:graphicData uri="http://schemas.openxmlformats.org/drawingml/2006/table">
            <a:tbl>
              <a:tblPr firstRow="1" bandRow="1">
                <a:tableStyleId>{5C22544A-7EE6-4342-B048-85BDC9FD1C3A}</a:tableStyleId>
              </a:tblPr>
              <a:tblGrid>
                <a:gridCol w="10595770">
                  <a:extLst>
                    <a:ext uri="{9D8B030D-6E8A-4147-A177-3AD203B41FA5}">
                      <a16:colId xmlns:a16="http://schemas.microsoft.com/office/drawing/2014/main" val="1539373478"/>
                    </a:ext>
                  </a:extLst>
                </a:gridCol>
              </a:tblGrid>
              <a:tr h="1382280">
                <a:tc>
                  <a:txBody>
                    <a:bodyPr/>
                    <a:lstStyle/>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noProof="1">
                          <a:solidFill>
                            <a:schemeClr val="tx1"/>
                          </a:solidFill>
                          <a:effectLst/>
                          <a:latin typeface="Montserrat-Bold"/>
                          <a:ea typeface="Calibri" panose="020F0502020204030204" pitchFamily="34" charset="0"/>
                          <a:cs typeface="Mongolian Baiti" panose="03000500000000000000" pitchFamily="66" charset="0"/>
                        </a:rPr>
                        <a:t>Коррупцион жиноятлар учун жавобгарликни кучайтиришга қаратилган қонун лойиҳасида коррупцияга оид жиноятлар рўйхати келтирилган. </a:t>
                      </a:r>
                      <a:br>
                        <a:rPr lang="en-US" sz="2000" noProof="1">
                          <a:solidFill>
                            <a:schemeClr val="tx1"/>
                          </a:solidFill>
                          <a:effectLst/>
                          <a:latin typeface="Montserrat-Bold"/>
                          <a:ea typeface="Calibri" panose="020F0502020204030204" pitchFamily="34" charset="0"/>
                          <a:cs typeface="Mongolian Baiti" panose="03000500000000000000" pitchFamily="66" charset="0"/>
                        </a:rPr>
                      </a:br>
                      <a:r>
                        <a:rPr lang="en-US" sz="2000" b="1" noProof="1">
                          <a:solidFill>
                            <a:schemeClr val="tx1"/>
                          </a:solidFill>
                          <a:effectLst/>
                          <a:latin typeface="Montserrat-Bold"/>
                          <a:ea typeface="Calibri" panose="020F0502020204030204" pitchFamily="34" charset="0"/>
                          <a:cs typeface="Mongolian Baiti" panose="03000500000000000000" pitchFamily="66" charset="0"/>
                        </a:rPr>
                        <a:t>Унга кўра, қуйидаги 16 турдаги жиноятлар коррупцияга оид жиноятлар сифатида белгиланмоқда:</a:t>
                      </a:r>
                      <a:endParaRPr lang="en-US" sz="2000" noProof="1">
                        <a:solidFill>
                          <a:schemeClr val="tx1"/>
                        </a:solidFill>
                        <a:effectLst/>
                        <a:latin typeface="Montserrat-Bold"/>
                        <a:ea typeface="Calibri" panose="020F0502020204030204" pitchFamily="34" charset="0"/>
                        <a:cs typeface="Mongolian Baiti" panose="03000500000000000000" pitchFamily="66" charset="0"/>
                      </a:endParaRPr>
                    </a:p>
                  </a:txBody>
                  <a:tcPr/>
                </a:tc>
                <a:extLst>
                  <a:ext uri="{0D108BD9-81ED-4DB2-BD59-A6C34878D82A}">
                    <a16:rowId xmlns:a16="http://schemas.microsoft.com/office/drawing/2014/main" val="2769370249"/>
                  </a:ext>
                </a:extLst>
              </a:tr>
              <a:tr h="915059">
                <a:tc>
                  <a:txBody>
                    <a:bodyPr/>
                    <a:lstStyle/>
                    <a:p>
                      <a:pPr marL="342900" marR="0" lvl="0" indent="-342900" algn="just"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000" b="1" noProof="1">
                          <a:solidFill>
                            <a:schemeClr val="tx1"/>
                          </a:solidFill>
                          <a:effectLst/>
                          <a:latin typeface="Montserrat-Bold"/>
                          <a:ea typeface="Calibri" panose="020F0502020204030204" pitchFamily="34" charset="0"/>
                          <a:cs typeface="Mongolian Baiti" panose="03000500000000000000" pitchFamily="66" charset="0"/>
                        </a:rPr>
                        <a:t>167-моддаси</a:t>
                      </a:r>
                      <a:r>
                        <a:rPr lang="en-US" sz="2000" noProof="1">
                          <a:solidFill>
                            <a:schemeClr val="tx1"/>
                          </a:solidFill>
                          <a:effectLst/>
                          <a:latin typeface="Montserrat-Bold"/>
                          <a:ea typeface="Calibri" panose="020F0502020204030204" pitchFamily="34" charset="0"/>
                          <a:cs typeface="Mongolian Baiti" panose="03000500000000000000" pitchFamily="66" charset="0"/>
                        </a:rPr>
                        <a:t> учинчи қисми “д” банди (мансаб мавқейини суиистеъмол қилиш йўли билан ўзлаштириш ёки растрата);</a:t>
                      </a:r>
                    </a:p>
                  </a:txBody>
                  <a:tcPr/>
                </a:tc>
                <a:extLst>
                  <a:ext uri="{0D108BD9-81ED-4DB2-BD59-A6C34878D82A}">
                    <a16:rowId xmlns:a16="http://schemas.microsoft.com/office/drawing/2014/main" val="1909840677"/>
                  </a:ext>
                </a:extLst>
              </a:tr>
              <a:tr h="915059">
                <a:tc>
                  <a:txBody>
                    <a:bodyPr/>
                    <a:lstStyle/>
                    <a:p>
                      <a:pPr marL="342900" marR="0" lvl="0" indent="-342900" algn="just"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000" b="1" noProof="1">
                          <a:solidFill>
                            <a:schemeClr val="tx1"/>
                          </a:solidFill>
                          <a:effectLst/>
                          <a:latin typeface="Montserrat-Bold"/>
                          <a:ea typeface="Calibri" panose="020F0502020204030204" pitchFamily="34" charset="0"/>
                          <a:cs typeface="Mongolian Baiti" panose="03000500000000000000" pitchFamily="66" charset="0"/>
                        </a:rPr>
                        <a:t>168-моддаси</a:t>
                      </a:r>
                      <a:r>
                        <a:rPr lang="en-US" sz="2000" noProof="1">
                          <a:solidFill>
                            <a:schemeClr val="tx1"/>
                          </a:solidFill>
                          <a:effectLst/>
                          <a:latin typeface="Montserrat-Bold"/>
                          <a:ea typeface="Calibri" panose="020F0502020204030204" pitchFamily="34" charset="0"/>
                          <a:cs typeface="Mongolian Baiti" panose="03000500000000000000" pitchFamily="66" charset="0"/>
                        </a:rPr>
                        <a:t> тўртинчи қисми “г” банди (хизмат мавқейидан фойдаланиб фирибгарлик содир этиш);</a:t>
                      </a:r>
                    </a:p>
                  </a:txBody>
                  <a:tcPr/>
                </a:tc>
                <a:extLst>
                  <a:ext uri="{0D108BD9-81ED-4DB2-BD59-A6C34878D82A}">
                    <a16:rowId xmlns:a16="http://schemas.microsoft.com/office/drawing/2014/main" val="2851358900"/>
                  </a:ext>
                </a:extLst>
              </a:tr>
              <a:tr h="915059">
                <a:tc>
                  <a:txBody>
                    <a:bodyPr/>
                    <a:lstStyle/>
                    <a:p>
                      <a:pPr marL="342900" marR="0" lvl="0" indent="-342900" algn="just"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000" b="1" noProof="1">
                          <a:solidFill>
                            <a:schemeClr val="tx1"/>
                          </a:solidFill>
                          <a:effectLst/>
                          <a:latin typeface="Montserrat-Bold"/>
                          <a:ea typeface="Calibri" panose="020F0502020204030204" pitchFamily="34" charset="0"/>
                          <a:cs typeface="Mongolian Baiti" panose="03000500000000000000" pitchFamily="66" charset="0"/>
                        </a:rPr>
                        <a:t>192-9-моддаси</a:t>
                      </a:r>
                      <a:r>
                        <a:rPr lang="en-US" sz="2000" noProof="1">
                          <a:solidFill>
                            <a:schemeClr val="tx1"/>
                          </a:solidFill>
                          <a:effectLst/>
                          <a:latin typeface="Montserrat-Bold"/>
                          <a:ea typeface="Calibri" panose="020F0502020204030204" pitchFamily="34" charset="0"/>
                          <a:cs typeface="Mongolian Baiti" panose="03000500000000000000" pitchFamily="66" charset="0"/>
                        </a:rPr>
                        <a:t> (тижоратда пора эвазига оғдириб олиш);</a:t>
                      </a:r>
                    </a:p>
                  </a:txBody>
                  <a:tcPr/>
                </a:tc>
                <a:extLst>
                  <a:ext uri="{0D108BD9-81ED-4DB2-BD59-A6C34878D82A}">
                    <a16:rowId xmlns:a16="http://schemas.microsoft.com/office/drawing/2014/main" val="1208770856"/>
                  </a:ext>
                </a:extLst>
              </a:tr>
              <a:tr h="915059">
                <a:tc>
                  <a:txBody>
                    <a:bodyPr/>
                    <a:lstStyle/>
                    <a:p>
                      <a:pPr marL="342900" marR="0" lvl="0" indent="-342900" algn="just"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000" b="1" noProof="1">
                          <a:solidFill>
                            <a:schemeClr val="tx1"/>
                          </a:solidFill>
                          <a:effectLst/>
                          <a:latin typeface="Montserrat-Bold"/>
                          <a:ea typeface="Calibri" panose="020F0502020204030204" pitchFamily="34" charset="0"/>
                          <a:cs typeface="Mongolian Baiti" panose="03000500000000000000" pitchFamily="66" charset="0"/>
                        </a:rPr>
                        <a:t>192-10-моддаси</a:t>
                      </a:r>
                      <a:r>
                        <a:rPr lang="en-US" sz="2000" noProof="1">
                          <a:solidFill>
                            <a:schemeClr val="tx1"/>
                          </a:solidFill>
                          <a:effectLst/>
                          <a:latin typeface="Montserrat-Bold"/>
                          <a:ea typeface="Calibri" panose="020F0502020204030204" pitchFamily="34" charset="0"/>
                          <a:cs typeface="Mongolian Baiti" panose="03000500000000000000" pitchFamily="66" charset="0"/>
                        </a:rPr>
                        <a:t> (ННТ ёки бошқа нодавлат ташкилотининг хизматчисини пора эвазига оғдириб олиш);</a:t>
                      </a:r>
                    </a:p>
                  </a:txBody>
                  <a:tcPr/>
                </a:tc>
                <a:extLst>
                  <a:ext uri="{0D108BD9-81ED-4DB2-BD59-A6C34878D82A}">
                    <a16:rowId xmlns:a16="http://schemas.microsoft.com/office/drawing/2014/main" val="384544912"/>
                  </a:ext>
                </a:extLst>
              </a:tr>
            </a:tbl>
          </a:graphicData>
        </a:graphic>
      </p:graphicFrame>
    </p:spTree>
    <p:extLst>
      <p:ext uri="{BB962C8B-B14F-4D97-AF65-F5344CB8AC3E}">
        <p14:creationId xmlns:p14="http://schemas.microsoft.com/office/powerpoint/2010/main" val="2897623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9587"/>
            <a:ext cx="12191999" cy="1285593"/>
          </a:xfrm>
        </p:spPr>
        <p:txBody>
          <a:bodyPr>
            <a:noAutofit/>
          </a:bodyPr>
          <a:lstStyle/>
          <a:p>
            <a:pPr algn="ctr"/>
            <a:r>
              <a:rPr lang="en-US" sz="2300" b="1" noProof="1">
                <a:solidFill>
                  <a:srgbClr val="002060"/>
                </a:solidFill>
                <a:effectLst/>
                <a:latin typeface="Arial" panose="020B0604020202020204" pitchFamily="34" charset="0"/>
                <a:ea typeface="Calibri" panose="020F0502020204030204" pitchFamily="34" charset="0"/>
                <a:cs typeface="Arial" panose="020B0604020202020204" pitchFamily="34" charset="0"/>
              </a:rPr>
              <a:t>Ўзбекистон Республикаси Президентининг 2021 йил 6 июлдаги ПФ-6257-сонли фармонида Жиноят кодексида коррупцияга оид жиноятлар тоифасига кирувчи моддаларнинг аниқ рўйхатини белгилаш</a:t>
            </a:r>
            <a:r>
              <a:rPr lang="en-US" sz="2300" b="1" noProof="1">
                <a:solidFill>
                  <a:srgbClr val="002060"/>
                </a:solidFill>
                <a:latin typeface="Arial" panose="020B0604020202020204" pitchFamily="34" charset="0"/>
                <a:ea typeface="Calibri" panose="020F0502020204030204" pitchFamily="34" charset="0"/>
                <a:cs typeface="Arial" panose="020B0604020202020204" pitchFamily="34" charset="0"/>
              </a:rPr>
              <a:t> назарда тутилган</a:t>
            </a:r>
            <a:br>
              <a:rPr lang="en-US" sz="2300" b="1" noProof="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br>
            <a:endParaRPr lang="en-US" sz="2300" b="1" noProof="1">
              <a:solidFill>
                <a:srgbClr val="002060"/>
              </a:solidFill>
            </a:endParaRPr>
          </a:p>
        </p:txBody>
      </p:sp>
      <p:graphicFrame>
        <p:nvGraphicFramePr>
          <p:cNvPr id="4" name="Content Placeholder 3"/>
          <p:cNvGraphicFramePr>
            <a:graphicFrameLocks noGrp="1"/>
          </p:cNvGraphicFramePr>
          <p:nvPr>
            <p:ph idx="1"/>
          </p:nvPr>
        </p:nvGraphicFramePr>
        <p:xfrm>
          <a:off x="503051" y="1385181"/>
          <a:ext cx="10980737" cy="5147568"/>
        </p:xfrm>
        <a:graphic>
          <a:graphicData uri="http://schemas.openxmlformats.org/drawingml/2006/table">
            <a:tbl>
              <a:tblPr bandRow="1">
                <a:tableStyleId>{5C22544A-7EE6-4342-B048-85BDC9FD1C3A}</a:tableStyleId>
              </a:tblPr>
              <a:tblGrid>
                <a:gridCol w="10980737">
                  <a:extLst>
                    <a:ext uri="{9D8B030D-6E8A-4147-A177-3AD203B41FA5}">
                      <a16:colId xmlns:a16="http://schemas.microsoft.com/office/drawing/2014/main" val="3043720337"/>
                    </a:ext>
                  </a:extLst>
                </a:gridCol>
              </a:tblGrid>
              <a:tr h="1034734">
                <a:tc>
                  <a:txBody>
                    <a:bodyPr/>
                    <a:lstStyle/>
                    <a:p>
                      <a:pPr marL="342900" indent="-342900" algn="just">
                        <a:lnSpc>
                          <a:spcPct val="107000"/>
                        </a:lnSpc>
                        <a:spcAft>
                          <a:spcPts val="800"/>
                        </a:spcAft>
                        <a:buSzPts val="1000"/>
                        <a:buFont typeface="Courier New" panose="02070309020205020404" pitchFamily="49" charset="0"/>
                        <a:buChar char="o"/>
                        <a:tabLst>
                          <a:tab pos="457200" algn="l"/>
                        </a:tabLst>
                      </a:pPr>
                      <a:r>
                        <a:rPr lang="ru-RU" sz="2000" b="1" noProof="1">
                          <a:solidFill>
                            <a:schemeClr val="tx1"/>
                          </a:solidFill>
                          <a:effectLst/>
                          <a:latin typeface="Montserrat-Bold"/>
                          <a:ea typeface="Calibri" panose="020F0502020204030204" pitchFamily="34" charset="0"/>
                          <a:cs typeface="Times New Roman" panose="02020603050405020304" pitchFamily="18" charset="0"/>
                        </a:rPr>
                        <a:t>192-11-моддаси</a:t>
                      </a:r>
                      <a:r>
                        <a:rPr lang="ru-RU" sz="2000" noProof="1">
                          <a:solidFill>
                            <a:schemeClr val="tx1"/>
                          </a:solidFill>
                          <a:effectLst/>
                          <a:latin typeface="Montserrat-Bold"/>
                          <a:ea typeface="Calibri" panose="020F0502020204030204" pitchFamily="34" charset="0"/>
                          <a:cs typeface="Times New Roman" panose="02020603050405020304" pitchFamily="18" charset="0"/>
                        </a:rPr>
                        <a:t> иккинчи қисмининг “в” банди (ННТ ёки бошқа нодавлат ташкилотида мансабдор шахслар томонидан ўз ваколатларини ғаразгўйлик ниятида суиистеъмол қилиш);</a:t>
                      </a:r>
                    </a:p>
                  </a:txBody>
                  <a:tcPr/>
                </a:tc>
                <a:extLst>
                  <a:ext uri="{0D108BD9-81ED-4DB2-BD59-A6C34878D82A}">
                    <a16:rowId xmlns:a16="http://schemas.microsoft.com/office/drawing/2014/main" val="2881038094"/>
                  </a:ext>
                </a:extLst>
              </a:tr>
              <a:tr h="713911">
                <a:tc>
                  <a:txBody>
                    <a:bodyPr/>
                    <a:lstStyle/>
                    <a:p>
                      <a:pPr marL="342900" lvl="0" indent="-342900" algn="just">
                        <a:lnSpc>
                          <a:spcPct val="107000"/>
                        </a:lnSpc>
                        <a:spcAft>
                          <a:spcPts val="800"/>
                        </a:spcAft>
                        <a:buSzPts val="1000"/>
                        <a:buFont typeface="Courier New" panose="02070309020205020404" pitchFamily="49" charset="0"/>
                        <a:buChar char="o"/>
                        <a:tabLst>
                          <a:tab pos="457200" algn="l"/>
                        </a:tabLst>
                      </a:pPr>
                      <a:r>
                        <a:rPr lang="ru-RU" sz="2000" b="1" noProof="1">
                          <a:solidFill>
                            <a:schemeClr val="tx1"/>
                          </a:solidFill>
                          <a:effectLst/>
                          <a:latin typeface="Montserrat-Bold"/>
                          <a:ea typeface="Calibri" panose="020F0502020204030204" pitchFamily="34" charset="0"/>
                          <a:cs typeface="Times New Roman" panose="02020603050405020304" pitchFamily="18" charset="0"/>
                        </a:rPr>
                        <a:t>205-моддаси</a:t>
                      </a:r>
                      <a:r>
                        <a:rPr lang="ru-RU" sz="2000" noProof="1">
                          <a:solidFill>
                            <a:schemeClr val="tx1"/>
                          </a:solidFill>
                          <a:effectLst/>
                          <a:latin typeface="Montserrat-Bold"/>
                          <a:ea typeface="Calibri" panose="020F0502020204030204" pitchFamily="34" charset="0"/>
                          <a:cs typeface="Times New Roman" panose="02020603050405020304" pitchFamily="18" charset="0"/>
                        </a:rPr>
                        <a:t> иккинчи қисмининг “в” банди (ғаразгўйлик ниятида содир этилган ҳокимият ёки мансаб ваколати доирасидан четга чиқиш);</a:t>
                      </a:r>
                    </a:p>
                  </a:txBody>
                  <a:tcPr/>
                </a:tc>
                <a:extLst>
                  <a:ext uri="{0D108BD9-81ED-4DB2-BD59-A6C34878D82A}">
                    <a16:rowId xmlns:a16="http://schemas.microsoft.com/office/drawing/2014/main" val="3583776961"/>
                  </a:ext>
                </a:extLst>
              </a:tr>
              <a:tr h="712161">
                <a:tc>
                  <a:txBody>
                    <a:bodyPr/>
                    <a:lstStyle/>
                    <a:p>
                      <a:pPr marL="342900" lvl="0" indent="-342900" algn="just">
                        <a:lnSpc>
                          <a:spcPct val="107000"/>
                        </a:lnSpc>
                        <a:spcAft>
                          <a:spcPts val="800"/>
                        </a:spcAft>
                        <a:buSzPts val="1000"/>
                        <a:buFont typeface="Courier New" panose="02070309020205020404" pitchFamily="49" charset="0"/>
                        <a:buChar char="o"/>
                        <a:tabLst>
                          <a:tab pos="457200" algn="l"/>
                        </a:tabLst>
                      </a:pPr>
                      <a:r>
                        <a:rPr lang="ru-RU" sz="2000" b="1" noProof="1">
                          <a:solidFill>
                            <a:schemeClr val="tx1"/>
                          </a:solidFill>
                          <a:effectLst/>
                          <a:latin typeface="Montserrat-Bold"/>
                          <a:ea typeface="Calibri" panose="020F0502020204030204" pitchFamily="34" charset="0"/>
                          <a:cs typeface="Times New Roman" panose="02020603050405020304" pitchFamily="18" charset="0"/>
                        </a:rPr>
                        <a:t>206-моддаси</a:t>
                      </a:r>
                      <a:r>
                        <a:rPr lang="ru-RU" sz="2000" noProof="1">
                          <a:solidFill>
                            <a:schemeClr val="tx1"/>
                          </a:solidFill>
                          <a:effectLst/>
                          <a:latin typeface="Montserrat-Bold"/>
                          <a:ea typeface="Calibri" panose="020F0502020204030204" pitchFamily="34" charset="0"/>
                          <a:cs typeface="Times New Roman" panose="02020603050405020304" pitchFamily="18" charset="0"/>
                        </a:rPr>
                        <a:t> иккинчи қисмининг “в” банди (ғаразгўйлик ниятида содир этилган ҳокимият ёки мансаб ваколати доирасидан четга чиқиш);</a:t>
                      </a:r>
                    </a:p>
                  </a:txBody>
                  <a:tcPr/>
                </a:tc>
                <a:extLst>
                  <a:ext uri="{0D108BD9-81ED-4DB2-BD59-A6C34878D82A}">
                    <a16:rowId xmlns:a16="http://schemas.microsoft.com/office/drawing/2014/main" val="3282715984"/>
                  </a:ext>
                </a:extLst>
              </a:tr>
              <a:tr h="712161">
                <a:tc>
                  <a:txBody>
                    <a:bodyPr/>
                    <a:lstStyle/>
                    <a:p>
                      <a:pPr marL="342900" lvl="0" indent="-342900" algn="just">
                        <a:lnSpc>
                          <a:spcPct val="107000"/>
                        </a:lnSpc>
                        <a:spcAft>
                          <a:spcPts val="800"/>
                        </a:spcAft>
                        <a:buSzPts val="1000"/>
                        <a:buFont typeface="Courier New" panose="02070309020205020404" pitchFamily="49" charset="0"/>
                        <a:buChar char="o"/>
                        <a:tabLst>
                          <a:tab pos="457200" algn="l"/>
                        </a:tabLst>
                      </a:pPr>
                      <a:r>
                        <a:rPr lang="ru-RU" sz="2000" b="1" noProof="1">
                          <a:solidFill>
                            <a:schemeClr val="tx1"/>
                          </a:solidFill>
                          <a:effectLst/>
                          <a:latin typeface="Montserrat-Bold"/>
                          <a:ea typeface="Calibri" panose="020F0502020204030204" pitchFamily="34" charset="0"/>
                          <a:cs typeface="Times New Roman" panose="02020603050405020304" pitchFamily="18" charset="0"/>
                        </a:rPr>
                        <a:t>208-моддаси</a:t>
                      </a:r>
                      <a:r>
                        <a:rPr lang="ru-RU" sz="2000" noProof="1">
                          <a:solidFill>
                            <a:schemeClr val="tx1"/>
                          </a:solidFill>
                          <a:effectLst/>
                          <a:latin typeface="Montserrat-Bold"/>
                          <a:ea typeface="Calibri" panose="020F0502020204030204" pitchFamily="34" charset="0"/>
                          <a:cs typeface="Times New Roman" panose="02020603050405020304" pitchFamily="18" charset="0"/>
                        </a:rPr>
                        <a:t>нинг иккинчи қисми (ғаразгўйлик ниятида содир этилган ҳокимият ҳаракатсизлиги);</a:t>
                      </a:r>
                    </a:p>
                  </a:txBody>
                  <a:tcPr/>
                </a:tc>
                <a:extLst>
                  <a:ext uri="{0D108BD9-81ED-4DB2-BD59-A6C34878D82A}">
                    <a16:rowId xmlns:a16="http://schemas.microsoft.com/office/drawing/2014/main" val="1484593142"/>
                  </a:ext>
                </a:extLst>
              </a:tr>
              <a:tr h="712161">
                <a:tc>
                  <a:txBody>
                    <a:bodyPr/>
                    <a:lstStyle/>
                    <a:p>
                      <a:pPr marL="342900" marR="0" lvl="0" indent="-342900" algn="just"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457200" algn="l"/>
                        </a:tabLst>
                        <a:defRPr/>
                      </a:pPr>
                      <a:r>
                        <a:rPr lang="ru-RU" sz="2000" b="1" noProof="1">
                          <a:solidFill>
                            <a:schemeClr val="tx1"/>
                          </a:solidFill>
                          <a:effectLst/>
                          <a:latin typeface="Montserrat-Bold"/>
                          <a:ea typeface="Calibri" panose="020F0502020204030204" pitchFamily="34" charset="0"/>
                          <a:cs typeface="Times New Roman" panose="02020603050405020304" pitchFamily="18" charset="0"/>
                        </a:rPr>
                        <a:t>209-моддаси</a:t>
                      </a:r>
                      <a:r>
                        <a:rPr lang="ru-RU" sz="2000" noProof="1">
                          <a:solidFill>
                            <a:schemeClr val="tx1"/>
                          </a:solidFill>
                          <a:effectLst/>
                          <a:latin typeface="Montserrat-Bold"/>
                          <a:ea typeface="Calibri" panose="020F0502020204030204" pitchFamily="34" charset="0"/>
                          <a:cs typeface="Times New Roman" panose="02020603050405020304" pitchFamily="18" charset="0"/>
                        </a:rPr>
                        <a:t> иккинчи қисмининг “в” банди (ғаразгўйлик ниятида содир этилган мансаб сохтакорлиги);</a:t>
                      </a:r>
                    </a:p>
                  </a:txBody>
                  <a:tcPr/>
                </a:tc>
                <a:extLst>
                  <a:ext uri="{0D108BD9-81ED-4DB2-BD59-A6C34878D82A}">
                    <a16:rowId xmlns:a16="http://schemas.microsoft.com/office/drawing/2014/main" val="3710345122"/>
                  </a:ext>
                </a:extLst>
              </a:tr>
              <a:tr h="390248">
                <a:tc>
                  <a:txBody>
                    <a:bodyPr/>
                    <a:lstStyle/>
                    <a:p>
                      <a:pPr marL="342900" lvl="0" indent="-342900" algn="just">
                        <a:lnSpc>
                          <a:spcPct val="107000"/>
                        </a:lnSpc>
                        <a:spcAft>
                          <a:spcPts val="800"/>
                        </a:spcAft>
                        <a:buSzPts val="1000"/>
                        <a:buFont typeface="Courier New" panose="02070309020205020404" pitchFamily="49" charset="0"/>
                        <a:buChar char="o"/>
                        <a:tabLst>
                          <a:tab pos="457200" algn="l"/>
                        </a:tabLst>
                      </a:pPr>
                      <a:r>
                        <a:rPr lang="ru-RU" sz="2000" b="1" noProof="1">
                          <a:solidFill>
                            <a:schemeClr val="tx1"/>
                          </a:solidFill>
                          <a:effectLst/>
                          <a:latin typeface="Montserrat-Bold"/>
                          <a:ea typeface="Calibri" panose="020F0502020204030204" pitchFamily="34" charset="0"/>
                          <a:cs typeface="Times New Roman" panose="02020603050405020304" pitchFamily="18" charset="0"/>
                        </a:rPr>
                        <a:t>210-моддаси</a:t>
                      </a:r>
                      <a:r>
                        <a:rPr lang="ru-RU" sz="2000" noProof="1">
                          <a:solidFill>
                            <a:schemeClr val="tx1"/>
                          </a:solidFill>
                          <a:effectLst/>
                          <a:latin typeface="Montserrat-Bold"/>
                          <a:ea typeface="Calibri" panose="020F0502020204030204" pitchFamily="34" charset="0"/>
                          <a:cs typeface="Times New Roman" panose="02020603050405020304" pitchFamily="18" charset="0"/>
                        </a:rPr>
                        <a:t> (пора олиш);</a:t>
                      </a:r>
                    </a:p>
                  </a:txBody>
                  <a:tcPr/>
                </a:tc>
                <a:extLst>
                  <a:ext uri="{0D108BD9-81ED-4DB2-BD59-A6C34878D82A}">
                    <a16:rowId xmlns:a16="http://schemas.microsoft.com/office/drawing/2014/main" val="78365956"/>
                  </a:ext>
                </a:extLst>
              </a:tr>
              <a:tr h="391055">
                <a:tc>
                  <a:txBody>
                    <a:bodyPr/>
                    <a:lstStyle/>
                    <a:p>
                      <a:pPr marL="342900" lvl="0" indent="-342900" algn="just">
                        <a:lnSpc>
                          <a:spcPct val="107000"/>
                        </a:lnSpc>
                        <a:spcAft>
                          <a:spcPts val="800"/>
                        </a:spcAft>
                        <a:buSzPts val="1000"/>
                        <a:buFont typeface="Courier New" panose="02070309020205020404" pitchFamily="49" charset="0"/>
                        <a:buChar char="o"/>
                        <a:tabLst>
                          <a:tab pos="457200" algn="l"/>
                        </a:tabLst>
                      </a:pPr>
                      <a:r>
                        <a:rPr lang="ru-RU" sz="2000" b="1" noProof="1">
                          <a:solidFill>
                            <a:schemeClr val="tx1"/>
                          </a:solidFill>
                          <a:effectLst/>
                          <a:latin typeface="Montserrat-Bold"/>
                          <a:ea typeface="Calibri" panose="020F0502020204030204" pitchFamily="34" charset="0"/>
                          <a:cs typeface="Times New Roman" panose="02020603050405020304" pitchFamily="18" charset="0"/>
                        </a:rPr>
                        <a:t>211-моддаси </a:t>
                      </a:r>
                      <a:r>
                        <a:rPr lang="ru-RU" sz="2000" noProof="1">
                          <a:solidFill>
                            <a:schemeClr val="tx1"/>
                          </a:solidFill>
                          <a:effectLst/>
                          <a:latin typeface="Montserrat-Bold"/>
                          <a:ea typeface="Calibri" panose="020F0502020204030204" pitchFamily="34" charset="0"/>
                          <a:cs typeface="Times New Roman" panose="02020603050405020304" pitchFamily="18" charset="0"/>
                        </a:rPr>
                        <a:t>(пора бериш);</a:t>
                      </a:r>
                    </a:p>
                  </a:txBody>
                  <a:tcPr/>
                </a:tc>
                <a:extLst>
                  <a:ext uri="{0D108BD9-81ED-4DB2-BD59-A6C34878D82A}">
                    <a16:rowId xmlns:a16="http://schemas.microsoft.com/office/drawing/2014/main" val="2332132991"/>
                  </a:ext>
                </a:extLst>
              </a:tr>
              <a:tr h="391055">
                <a:tc>
                  <a:txBody>
                    <a:bodyPr/>
                    <a:lstStyle/>
                    <a:p>
                      <a:pPr marL="342900" marR="0" lvl="0" indent="-342900" algn="just"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457200" algn="l"/>
                        </a:tabLst>
                        <a:defRPr/>
                      </a:pPr>
                      <a:r>
                        <a:rPr lang="ru-RU" sz="2000" b="1" noProof="1">
                          <a:solidFill>
                            <a:schemeClr val="tx1"/>
                          </a:solidFill>
                          <a:effectLst/>
                          <a:latin typeface="Montserrat-Bold"/>
                          <a:ea typeface="Calibri" panose="020F0502020204030204" pitchFamily="34" charset="0"/>
                          <a:cs typeface="Times New Roman" panose="02020603050405020304" pitchFamily="18" charset="0"/>
                        </a:rPr>
                        <a:t>212-моддаси</a:t>
                      </a:r>
                      <a:r>
                        <a:rPr lang="ru-RU" sz="2000" noProof="1">
                          <a:solidFill>
                            <a:schemeClr val="tx1"/>
                          </a:solidFill>
                          <a:effectLst/>
                          <a:latin typeface="Montserrat-Bold"/>
                          <a:ea typeface="Calibri" panose="020F0502020204030204" pitchFamily="34" charset="0"/>
                          <a:cs typeface="Times New Roman" panose="02020603050405020304" pitchFamily="18" charset="0"/>
                        </a:rPr>
                        <a:t> (пора олиш-беришда воситачилик қилиш);</a:t>
                      </a:r>
                      <a:endParaRPr lang="en-US" sz="2000" noProof="1">
                        <a:solidFill>
                          <a:schemeClr val="tx1"/>
                        </a:solidFill>
                        <a:effectLst/>
                        <a:latin typeface="Montserrat-Bold"/>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420791784"/>
                  </a:ext>
                </a:extLst>
              </a:tr>
            </a:tbl>
          </a:graphicData>
        </a:graphic>
      </p:graphicFrame>
    </p:spTree>
    <p:extLst>
      <p:ext uri="{BB962C8B-B14F-4D97-AF65-F5344CB8AC3E}">
        <p14:creationId xmlns:p14="http://schemas.microsoft.com/office/powerpoint/2010/main" val="4145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9587"/>
            <a:ext cx="12191999" cy="1285593"/>
          </a:xfrm>
        </p:spPr>
        <p:txBody>
          <a:bodyPr>
            <a:noAutofit/>
          </a:bodyPr>
          <a:lstStyle/>
          <a:p>
            <a:pPr algn="ctr"/>
            <a:r>
              <a:rPr lang="en-US" sz="2300" b="1" noProof="1">
                <a:solidFill>
                  <a:srgbClr val="002060"/>
                </a:solidFill>
                <a:effectLst/>
                <a:latin typeface="Arial" panose="020B0604020202020204" pitchFamily="34" charset="0"/>
                <a:ea typeface="Calibri" panose="020F0502020204030204" pitchFamily="34" charset="0"/>
                <a:cs typeface="Arial" panose="020B0604020202020204" pitchFamily="34" charset="0"/>
              </a:rPr>
              <a:t>Ўзбекистон Республикаси Президентининг 2021 йил 6 июлдаги ПФ-6257-сонли фармонида Жиноят кодексида коррупцияга оид жиноятлар тоифасига кирувчи моддаларнинг аниқ рўйхатини белгилаш</a:t>
            </a:r>
            <a:r>
              <a:rPr lang="en-US" sz="2300" b="1" noProof="1">
                <a:solidFill>
                  <a:srgbClr val="002060"/>
                </a:solidFill>
                <a:latin typeface="Arial" panose="020B0604020202020204" pitchFamily="34" charset="0"/>
                <a:ea typeface="Calibri" panose="020F0502020204030204" pitchFamily="34" charset="0"/>
                <a:cs typeface="Arial" panose="020B0604020202020204" pitchFamily="34" charset="0"/>
              </a:rPr>
              <a:t> назарда тутилган</a:t>
            </a:r>
            <a:br>
              <a:rPr lang="en-US" sz="2300" b="1" noProof="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br>
            <a:endParaRPr lang="en-US" sz="2300" b="1" noProof="1">
              <a:solidFill>
                <a:srgbClr val="002060"/>
              </a:solidFill>
            </a:endParaRPr>
          </a:p>
        </p:txBody>
      </p:sp>
      <p:graphicFrame>
        <p:nvGraphicFramePr>
          <p:cNvPr id="4" name="Content Placeholder 3"/>
          <p:cNvGraphicFramePr>
            <a:graphicFrameLocks noGrp="1"/>
          </p:cNvGraphicFramePr>
          <p:nvPr>
            <p:ph idx="1"/>
          </p:nvPr>
        </p:nvGraphicFramePr>
        <p:xfrm>
          <a:off x="583734" y="1263436"/>
          <a:ext cx="10832819" cy="4204464"/>
        </p:xfrm>
        <a:graphic>
          <a:graphicData uri="http://schemas.openxmlformats.org/drawingml/2006/table">
            <a:tbl>
              <a:tblPr bandRow="1">
                <a:tableStyleId>{5C22544A-7EE6-4342-B048-85BDC9FD1C3A}</a:tableStyleId>
              </a:tblPr>
              <a:tblGrid>
                <a:gridCol w="10832819">
                  <a:extLst>
                    <a:ext uri="{9D8B030D-6E8A-4147-A177-3AD203B41FA5}">
                      <a16:colId xmlns:a16="http://schemas.microsoft.com/office/drawing/2014/main" val="3043720337"/>
                    </a:ext>
                  </a:extLst>
                </a:gridCol>
              </a:tblGrid>
              <a:tr h="915059">
                <a:tc>
                  <a:txBody>
                    <a:bodyPr/>
                    <a:lstStyle/>
                    <a:p>
                      <a:pPr marL="342900" indent="-342900" algn="just">
                        <a:lnSpc>
                          <a:spcPct val="107000"/>
                        </a:lnSpc>
                        <a:spcAft>
                          <a:spcPts val="800"/>
                        </a:spcAft>
                        <a:buSzPts val="1000"/>
                        <a:buFont typeface="Courier New" panose="02070309020205020404" pitchFamily="49" charset="0"/>
                        <a:buChar char="o"/>
                        <a:tabLst>
                          <a:tab pos="457200" algn="l"/>
                        </a:tabLst>
                      </a:pPr>
                      <a:r>
                        <a:rPr lang="en-US" sz="2000" b="1" noProof="1">
                          <a:solidFill>
                            <a:schemeClr val="tx1"/>
                          </a:solidFill>
                          <a:latin typeface="Montserrat-Bold"/>
                          <a:ea typeface="Calibri" panose="020F0502020204030204" pitchFamily="34" charset="0"/>
                          <a:cs typeface="Times New Roman" panose="02020603050405020304" pitchFamily="18" charset="0"/>
                        </a:rPr>
                        <a:t>213-моддаси</a:t>
                      </a:r>
                      <a:r>
                        <a:rPr lang="en-US" sz="2000" noProof="1">
                          <a:solidFill>
                            <a:schemeClr val="tx1"/>
                          </a:solidFill>
                          <a:latin typeface="Montserrat-Bold"/>
                          <a:ea typeface="Calibri" panose="020F0502020204030204" pitchFamily="34" charset="0"/>
                          <a:cs typeface="Times New Roman" panose="02020603050405020304" pitchFamily="18" charset="0"/>
                        </a:rPr>
                        <a:t> (давлат органининг, давлат иштирокидаги ташкилотнинг ёки фуқаролар ўзини ўзи бошқариш органининг хизматчисини пора эвазига оғдириб олиш);</a:t>
                      </a:r>
                    </a:p>
                  </a:txBody>
                  <a:tcPr/>
                </a:tc>
                <a:extLst>
                  <a:ext uri="{0D108BD9-81ED-4DB2-BD59-A6C34878D82A}">
                    <a16:rowId xmlns:a16="http://schemas.microsoft.com/office/drawing/2014/main" val="1484593142"/>
                  </a:ext>
                </a:extLst>
              </a:tr>
              <a:tr h="915059">
                <a:tc>
                  <a:txBody>
                    <a:bodyPr/>
                    <a:lstStyle/>
                    <a:p>
                      <a:pPr marL="342900" lvl="0" indent="-342900" algn="just">
                        <a:lnSpc>
                          <a:spcPct val="107000"/>
                        </a:lnSpc>
                        <a:spcAft>
                          <a:spcPts val="800"/>
                        </a:spcAft>
                        <a:buSzPts val="1000"/>
                        <a:buFont typeface="Courier New" panose="02070309020205020404" pitchFamily="49" charset="0"/>
                        <a:buChar char="o"/>
                        <a:tabLst>
                          <a:tab pos="457200" algn="l"/>
                        </a:tabLst>
                      </a:pPr>
                      <a:r>
                        <a:rPr lang="en-US" sz="2000" b="1" noProof="1">
                          <a:solidFill>
                            <a:schemeClr val="tx1"/>
                          </a:solidFill>
                          <a:latin typeface="Montserrat-Bold"/>
                          <a:ea typeface="Calibri" panose="020F0502020204030204" pitchFamily="34" charset="0"/>
                          <a:cs typeface="Times New Roman" panose="02020603050405020304" pitchFamily="18" charset="0"/>
                        </a:rPr>
                        <a:t>214-моддаси</a:t>
                      </a:r>
                      <a:r>
                        <a:rPr lang="en-US" sz="2000" noProof="1">
                          <a:solidFill>
                            <a:schemeClr val="tx1"/>
                          </a:solidFill>
                          <a:latin typeface="Montserrat-Bold"/>
                          <a:ea typeface="Calibri" panose="020F0502020204030204" pitchFamily="34" charset="0"/>
                          <a:cs typeface="Times New Roman" panose="02020603050405020304" pitchFamily="18" charset="0"/>
                        </a:rPr>
                        <a:t> (давлат органи, давлат иштирокидаги ташкилот ёки фуқароларнинг ўзини ўзи бошқариш органи хизматчисининг қонунга хилоф равишда моддий қимматликлар олиши ёки мулкий манфаатдор бўлиши);</a:t>
                      </a:r>
                      <a:endParaRPr lang="en-US" sz="2000" noProof="1">
                        <a:solidFill>
                          <a:schemeClr val="tx1"/>
                        </a:solidFill>
                        <a:effectLst/>
                        <a:latin typeface="Montserrat-Bold"/>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710345122"/>
                  </a:ext>
                </a:extLst>
              </a:tr>
              <a:tr h="915059">
                <a:tc>
                  <a:txBody>
                    <a:bodyPr/>
                    <a:lstStyle/>
                    <a:p>
                      <a:pPr marL="342900" marR="0" lvl="0" indent="-342900" algn="just"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457200" algn="l"/>
                        </a:tabLst>
                        <a:defRPr/>
                      </a:pPr>
                      <a:r>
                        <a:rPr lang="en-US" sz="2000" b="1" noProof="1">
                          <a:solidFill>
                            <a:schemeClr val="tx1"/>
                          </a:solidFill>
                          <a:effectLst/>
                          <a:latin typeface="Montserrat-Bold"/>
                          <a:ea typeface="Calibri" panose="020F0502020204030204" pitchFamily="34" charset="0"/>
                          <a:cs typeface="Times New Roman" panose="02020603050405020304" pitchFamily="18" charset="0"/>
                        </a:rPr>
                        <a:t>301-моддаси</a:t>
                      </a:r>
                      <a:r>
                        <a:rPr lang="en-US" sz="2000" noProof="1">
                          <a:solidFill>
                            <a:schemeClr val="tx1"/>
                          </a:solidFill>
                          <a:effectLst/>
                          <a:latin typeface="Montserrat-Bold"/>
                          <a:ea typeface="Calibri" panose="020F0502020204030204" pitchFamily="34" charset="0"/>
                          <a:cs typeface="Times New Roman" panose="02020603050405020304" pitchFamily="18" charset="0"/>
                        </a:rPr>
                        <a:t> иккинчи қисмининг “б” банди (оғир оқибатларга сабаб бўлган ҳолда ҳокимиятни суиистеъмол қилиш, ҳокимият ваколатидан ташқарига чиқиш ёки ҳокимият ҳаракатсизлиги);</a:t>
                      </a:r>
                    </a:p>
                  </a:txBody>
                  <a:tcPr/>
                </a:tc>
                <a:extLst>
                  <a:ext uri="{0D108BD9-81ED-4DB2-BD59-A6C34878D82A}">
                    <a16:rowId xmlns:a16="http://schemas.microsoft.com/office/drawing/2014/main" val="3676861648"/>
                  </a:ext>
                </a:extLst>
              </a:tr>
              <a:tr h="915059">
                <a:tc>
                  <a:txBody>
                    <a:bodyPr/>
                    <a:lstStyle/>
                    <a:p>
                      <a:pPr marL="342900" marR="0" lvl="0" indent="-342900" algn="just"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457200" algn="l"/>
                        </a:tabLst>
                        <a:defRPr/>
                      </a:pPr>
                      <a:r>
                        <a:rPr lang="en-US" sz="2000" b="1" noProof="1">
                          <a:solidFill>
                            <a:schemeClr val="tx1"/>
                          </a:solidFill>
                          <a:effectLst/>
                          <a:latin typeface="Montserrat-Bold"/>
                          <a:ea typeface="Calibri" panose="020F0502020204030204" pitchFamily="34" charset="0"/>
                          <a:cs typeface="Times New Roman" panose="02020603050405020304" pitchFamily="18" charset="0"/>
                        </a:rPr>
                        <a:t>243-моддаси</a:t>
                      </a:r>
                      <a:r>
                        <a:rPr lang="en-US" sz="2000" noProof="1">
                          <a:solidFill>
                            <a:schemeClr val="tx1"/>
                          </a:solidFill>
                          <a:effectLst/>
                          <a:latin typeface="Montserrat-Bold"/>
                          <a:ea typeface="Calibri" panose="020F0502020204030204" pitchFamily="34" charset="0"/>
                          <a:cs typeface="Times New Roman" panose="02020603050405020304" pitchFamily="18" charset="0"/>
                        </a:rPr>
                        <a:t> (жиноий фаолиятдан олинган даромадларни легаллаштириш), агар жиноят коррупцияга оид жиноятларни содир этиш натижасида олинган даромадларга нисбатан содир этилган бўлса.</a:t>
                      </a:r>
                    </a:p>
                  </a:txBody>
                  <a:tcPr/>
                </a:tc>
                <a:extLst>
                  <a:ext uri="{0D108BD9-81ED-4DB2-BD59-A6C34878D82A}">
                    <a16:rowId xmlns:a16="http://schemas.microsoft.com/office/drawing/2014/main" val="3551250559"/>
                  </a:ext>
                </a:extLst>
              </a:tr>
            </a:tbl>
          </a:graphicData>
        </a:graphic>
      </p:graphicFrame>
      <p:sp>
        <p:nvSpPr>
          <p:cNvPr id="3" name="Rectangle 2"/>
          <p:cNvSpPr/>
          <p:nvPr/>
        </p:nvSpPr>
        <p:spPr>
          <a:xfrm>
            <a:off x="706484" y="5388039"/>
            <a:ext cx="10170459" cy="1385700"/>
          </a:xfrm>
          <a:prstGeom prst="rect">
            <a:avLst/>
          </a:prstGeom>
        </p:spPr>
        <p:txBody>
          <a:bodyPr wrap="square">
            <a:spAutoFit/>
          </a:bodyPr>
          <a:lstStyle/>
          <a:p>
            <a:pPr algn="just">
              <a:lnSpc>
                <a:spcPct val="107000"/>
              </a:lnSpc>
              <a:spcAft>
                <a:spcPts val="800"/>
              </a:spcAft>
              <a:buSzPts val="1000"/>
              <a:tabLst>
                <a:tab pos="457200" algn="l"/>
              </a:tabLst>
            </a:pPr>
            <a:r>
              <a:rPr lang="en-US" sz="2000" b="1" i="1" noProof="1">
                <a:solidFill>
                  <a:prstClr val="black"/>
                </a:solidFill>
                <a:latin typeface="Montserrat-Bold"/>
                <a:ea typeface="Calibri" panose="020F0502020204030204" pitchFamily="34" charset="0"/>
                <a:cs typeface="Times New Roman" panose="02020603050405020304" pitchFamily="18" charset="0"/>
              </a:rPr>
              <a:t>	Қонун лойиҳасида мазкур рўйхатдан ўрин олган жиноятларни содир этганларнинг муддатидан илгари озодликка чиқарилмаслиги, уларга тайинланган жазо енгилроғи билан алмаштирилмаслиги назарда тутилмоқда.</a:t>
            </a:r>
            <a:endParaRPr lang="en-US" sz="2800" b="1" i="1" noProof="1">
              <a:solidFill>
                <a:prstClr val="black"/>
              </a:solidFill>
              <a:latin typeface="Montserrat-Bold"/>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7060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 name="Рисунок 9">
            <a:extLst>
              <a:ext uri="{FF2B5EF4-FFF2-40B4-BE49-F238E27FC236}">
                <a16:creationId xmlns:a16="http://schemas.microsoft.com/office/drawing/2014/main" id="{B2151433-E174-4DB7-85D4-EAD242EBA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9" y="-11681"/>
            <a:ext cx="12192000" cy="6858000"/>
          </a:xfrm>
          <a:prstGeom prst="rect">
            <a:avLst/>
          </a:prstGeom>
        </p:spPr>
      </p:pic>
      <p:grpSp>
        <p:nvGrpSpPr>
          <p:cNvPr id="2" name="Группа 1"/>
          <p:cNvGrpSpPr/>
          <p:nvPr/>
        </p:nvGrpSpPr>
        <p:grpSpPr>
          <a:xfrm>
            <a:off x="602283" y="1098302"/>
            <a:ext cx="10628896" cy="4288904"/>
            <a:chOff x="1577822" y="1360024"/>
            <a:chExt cx="5448858" cy="3099061"/>
          </a:xfrm>
        </p:grpSpPr>
        <p:pic>
          <p:nvPicPr>
            <p:cNvPr id="9" name="그림 8"/>
            <p:cNvPicPr>
              <a:picLocks noChangeAspect="1"/>
            </p:cNvPicPr>
            <p:nvPr/>
          </p:nvPicPr>
          <p:blipFill>
            <a:blip r:embed="rId4"/>
            <a:stretch>
              <a:fillRect/>
            </a:stretch>
          </p:blipFill>
          <p:spPr>
            <a:xfrm>
              <a:off x="1577822" y="1360024"/>
              <a:ext cx="5440500" cy="1024310"/>
            </a:xfrm>
            <a:prstGeom prst="rect">
              <a:avLst/>
            </a:prstGeom>
          </p:spPr>
        </p:pic>
        <p:pic>
          <p:nvPicPr>
            <p:cNvPr id="10" name="그림 9"/>
            <p:cNvPicPr>
              <a:picLocks noChangeAspect="1"/>
            </p:cNvPicPr>
            <p:nvPr/>
          </p:nvPicPr>
          <p:blipFill>
            <a:blip r:embed="rId5"/>
            <a:stretch>
              <a:fillRect/>
            </a:stretch>
          </p:blipFill>
          <p:spPr>
            <a:xfrm>
              <a:off x="1583887" y="2335186"/>
              <a:ext cx="5440500" cy="1093814"/>
            </a:xfrm>
            <a:prstGeom prst="rect">
              <a:avLst/>
            </a:prstGeom>
          </p:spPr>
        </p:pic>
        <p:pic>
          <p:nvPicPr>
            <p:cNvPr id="11" name="그림 10"/>
            <p:cNvPicPr>
              <a:picLocks noChangeAspect="1"/>
            </p:cNvPicPr>
            <p:nvPr/>
          </p:nvPicPr>
          <p:blipFill>
            <a:blip r:embed="rId6"/>
            <a:stretch>
              <a:fillRect/>
            </a:stretch>
          </p:blipFill>
          <p:spPr>
            <a:xfrm>
              <a:off x="1586180" y="3441058"/>
              <a:ext cx="5440500" cy="1018027"/>
            </a:xfrm>
            <a:prstGeom prst="rect">
              <a:avLst/>
            </a:prstGeom>
          </p:spPr>
        </p:pic>
      </p:grpSp>
      <p:sp>
        <p:nvSpPr>
          <p:cNvPr id="18" name="Заголовок 1"/>
          <p:cNvSpPr txBox="1">
            <a:spLocks/>
          </p:cNvSpPr>
          <p:nvPr/>
        </p:nvSpPr>
        <p:spPr>
          <a:xfrm>
            <a:off x="-76911" y="305087"/>
            <a:ext cx="12192000" cy="563047"/>
          </a:xfrm>
          <a:prstGeom prst="rect">
            <a:avLst/>
          </a:prstGeom>
          <a:no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ru-RU"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sym typeface="Arial"/>
              </a:rPr>
              <a:t>БУГУНГИ ТАҚДИМОТДА ИЛГАРИ СУРИЛАЁТГАН АСОСИЙ ТАЯНЧ ТУШУНЧАЛАР</a:t>
            </a:r>
          </a:p>
        </p:txBody>
      </p:sp>
      <p:pic>
        <p:nvPicPr>
          <p:cNvPr id="21" name="그림 9"/>
          <p:cNvPicPr>
            <a:picLocks noChangeAspect="1"/>
          </p:cNvPicPr>
          <p:nvPr/>
        </p:nvPicPr>
        <p:blipFill>
          <a:blip r:embed="rId5"/>
          <a:stretch>
            <a:fillRect/>
          </a:stretch>
        </p:blipFill>
        <p:spPr>
          <a:xfrm>
            <a:off x="618587" y="5103329"/>
            <a:ext cx="10612592" cy="1458419"/>
          </a:xfrm>
          <a:prstGeom prst="rect">
            <a:avLst/>
          </a:prstGeom>
        </p:spPr>
      </p:pic>
      <p:sp>
        <p:nvSpPr>
          <p:cNvPr id="4" name="Прямоугольник 3"/>
          <p:cNvSpPr/>
          <p:nvPr/>
        </p:nvSpPr>
        <p:spPr>
          <a:xfrm>
            <a:off x="869889" y="1238757"/>
            <a:ext cx="10109985" cy="383823"/>
          </a:xfrm>
          <a:prstGeom prst="rect">
            <a:avLst/>
          </a:prstGeom>
        </p:spPr>
        <p:txBody>
          <a:bodyPr wrap="square">
            <a:spAutoFit/>
          </a:bodyPr>
          <a:lstStyle/>
          <a:p>
            <a:pPr algn="ctr">
              <a:lnSpc>
                <a:spcPct val="115000"/>
              </a:lnSpc>
              <a:spcAft>
                <a:spcPts val="1000"/>
              </a:spcAft>
            </a:pPr>
            <a:r>
              <a:rPr lang="ru-RU" b="1" spc="-40" dirty="0">
                <a:latin typeface="Arial" panose="020B0604020202020204" pitchFamily="34" charset="0"/>
                <a:ea typeface="Calibri" panose="020F0502020204030204" pitchFamily="34" charset="0"/>
                <a:cs typeface="Arial" panose="020B0604020202020204" pitchFamily="34" charset="0"/>
              </a:rPr>
              <a:t>Коррупция </a:t>
            </a:r>
            <a:r>
              <a:rPr lang="ru-RU" b="1" spc="-40" dirty="0" err="1">
                <a:latin typeface="Arial" panose="020B0604020202020204" pitchFamily="34" charset="0"/>
                <a:ea typeface="Calibri" panose="020F0502020204030204" pitchFamily="34" charset="0"/>
                <a:cs typeface="Arial" panose="020B0604020202020204" pitchFamily="34" charset="0"/>
              </a:rPr>
              <a:t>ва</a:t>
            </a:r>
            <a:r>
              <a:rPr lang="ru-RU" b="1" spc="-40" dirty="0">
                <a:latin typeface="Arial" panose="020B0604020202020204" pitchFamily="34" charset="0"/>
                <a:ea typeface="Calibri" panose="020F0502020204030204" pitchFamily="34" charset="0"/>
                <a:cs typeface="Arial" panose="020B0604020202020204" pitchFamily="34" charset="0"/>
              </a:rPr>
              <a:t> </a:t>
            </a:r>
            <a:r>
              <a:rPr lang="ru-RU" b="1" spc="-40" dirty="0" err="1">
                <a:latin typeface="Arial" panose="020B0604020202020204" pitchFamily="34" charset="0"/>
                <a:ea typeface="Calibri" panose="020F0502020204030204" pitchFamily="34" charset="0"/>
                <a:cs typeface="Arial" panose="020B0604020202020204" pitchFamily="34" charset="0"/>
              </a:rPr>
              <a:t>манфаатлар</a:t>
            </a:r>
            <a:r>
              <a:rPr lang="ru-RU" b="1" spc="-40" dirty="0">
                <a:latin typeface="Arial" panose="020B0604020202020204" pitchFamily="34" charset="0"/>
                <a:ea typeface="Calibri" panose="020F0502020204030204" pitchFamily="34" charset="0"/>
                <a:cs typeface="Arial" panose="020B0604020202020204" pitchFamily="34" charset="0"/>
              </a:rPr>
              <a:t> </a:t>
            </a:r>
            <a:r>
              <a:rPr lang="ru-RU" b="1" spc="-40" dirty="0" err="1">
                <a:latin typeface="Arial" panose="020B0604020202020204" pitchFamily="34" charset="0"/>
                <a:ea typeface="Calibri" panose="020F0502020204030204" pitchFamily="34" charset="0"/>
                <a:cs typeface="Arial" panose="020B0604020202020204" pitchFamily="34" charset="0"/>
              </a:rPr>
              <a:t>тўқнашуви</a:t>
            </a:r>
            <a:r>
              <a:rPr lang="ru-RU" b="1" spc="-40" dirty="0">
                <a:latin typeface="Arial" panose="020B0604020202020204" pitchFamily="34" charset="0"/>
                <a:ea typeface="Calibri" panose="020F0502020204030204" pitchFamily="34" charset="0"/>
                <a:cs typeface="Arial" panose="020B0604020202020204" pitchFamily="34" charset="0"/>
              </a:rPr>
              <a:t> </a:t>
            </a:r>
            <a:r>
              <a:rPr lang="ru-RU" b="1" spc="-40" dirty="0" err="1">
                <a:latin typeface="Arial" panose="020B0604020202020204" pitchFamily="34" charset="0"/>
                <a:ea typeface="Calibri" panose="020F0502020204030204" pitchFamily="34" charset="0"/>
                <a:cs typeface="Arial" panose="020B0604020202020204" pitchFamily="34" charset="0"/>
              </a:rPr>
              <a:t>тушунчаларининг</a:t>
            </a:r>
            <a:r>
              <a:rPr lang="ru-RU" b="1" spc="-40" dirty="0">
                <a:latin typeface="Arial" panose="020B0604020202020204" pitchFamily="34" charset="0"/>
                <a:ea typeface="Calibri" panose="020F0502020204030204" pitchFamily="34" charset="0"/>
                <a:cs typeface="Arial" panose="020B0604020202020204" pitchFamily="34" charset="0"/>
              </a:rPr>
              <a:t> </a:t>
            </a:r>
            <a:r>
              <a:rPr lang="ru-RU" b="1" spc="-40" dirty="0" err="1">
                <a:latin typeface="Arial" panose="020B0604020202020204" pitchFamily="34" charset="0"/>
                <a:ea typeface="Calibri" panose="020F0502020204030204" pitchFamily="34" charset="0"/>
                <a:cs typeface="Arial" panose="020B0604020202020204" pitchFamily="34" charset="0"/>
              </a:rPr>
              <a:t>моҳияти</a:t>
            </a:r>
            <a:endParaRPr lang="ru-RU" b="1" spc="-40" dirty="0">
              <a:latin typeface="Arial" panose="020B0604020202020204" pitchFamily="34" charset="0"/>
              <a:ea typeface="Calibri" panose="020F0502020204030204" pitchFamily="34" charset="0"/>
              <a:cs typeface="Arial" panose="020B0604020202020204" pitchFamily="34" charset="0"/>
            </a:endParaRPr>
          </a:p>
        </p:txBody>
      </p:sp>
      <p:sp>
        <p:nvSpPr>
          <p:cNvPr id="26" name="Прямоугольник 25"/>
          <p:cNvSpPr/>
          <p:nvPr/>
        </p:nvSpPr>
        <p:spPr>
          <a:xfrm>
            <a:off x="726988" y="2541138"/>
            <a:ext cx="10487471" cy="383823"/>
          </a:xfrm>
          <a:prstGeom prst="rect">
            <a:avLst/>
          </a:prstGeom>
        </p:spPr>
        <p:txBody>
          <a:bodyPr wrap="square">
            <a:spAutoFit/>
          </a:bodyPr>
          <a:lstStyle/>
          <a:p>
            <a:pPr algn="ctr">
              <a:lnSpc>
                <a:spcPct val="115000"/>
              </a:lnSpc>
              <a:spcAft>
                <a:spcPts val="1000"/>
              </a:spcAft>
            </a:pPr>
            <a:r>
              <a:rPr lang="ru-RU" b="1" spc="-40" dirty="0" err="1">
                <a:latin typeface="Arial" panose="020B0604020202020204" pitchFamily="34" charset="0"/>
                <a:ea typeface="Calibri" panose="020F0502020204030204" pitchFamily="34" charset="0"/>
                <a:cs typeface="Arial" panose="020B0604020202020204" pitchFamily="34" charset="0"/>
              </a:rPr>
              <a:t>Коррупциянинг</a:t>
            </a:r>
            <a:r>
              <a:rPr lang="ru-RU" b="1" spc="-40" dirty="0">
                <a:latin typeface="Arial" panose="020B0604020202020204" pitchFamily="34" charset="0"/>
                <a:ea typeface="Calibri" panose="020F0502020204030204" pitchFamily="34" charset="0"/>
                <a:cs typeface="Arial" panose="020B0604020202020204" pitchFamily="34" charset="0"/>
              </a:rPr>
              <a:t> </a:t>
            </a:r>
            <a:r>
              <a:rPr lang="ru-RU" b="1" spc="-40" dirty="0" err="1">
                <a:latin typeface="Arial" panose="020B0604020202020204" pitchFamily="34" charset="0"/>
                <a:ea typeface="Calibri" panose="020F0502020204030204" pitchFamily="34" charset="0"/>
                <a:cs typeface="Arial" panose="020B0604020202020204" pitchFamily="34" charset="0"/>
              </a:rPr>
              <a:t>шакллари</a:t>
            </a:r>
            <a:r>
              <a:rPr lang="ru-RU" b="1" spc="-40" dirty="0">
                <a:latin typeface="Arial" panose="020B0604020202020204" pitchFamily="34" charset="0"/>
                <a:ea typeface="Calibri" panose="020F0502020204030204" pitchFamily="34" charset="0"/>
                <a:cs typeface="Arial" panose="020B0604020202020204" pitchFamily="34" charset="0"/>
              </a:rPr>
              <a:t>, </a:t>
            </a:r>
            <a:r>
              <a:rPr lang="ru-RU" b="1" spc="-40" dirty="0" err="1">
                <a:latin typeface="Arial" panose="020B0604020202020204" pitchFamily="34" charset="0"/>
                <a:ea typeface="Calibri" panose="020F0502020204030204" pitchFamily="34" charset="0"/>
                <a:cs typeface="Arial" panose="020B0604020202020204" pitchFamily="34" charset="0"/>
              </a:rPr>
              <a:t>кўринишлари</a:t>
            </a:r>
            <a:r>
              <a:rPr lang="ru-RU" b="1" spc="-40" dirty="0">
                <a:latin typeface="Arial" panose="020B0604020202020204" pitchFamily="34" charset="0"/>
                <a:ea typeface="Calibri" panose="020F0502020204030204" pitchFamily="34" charset="0"/>
                <a:cs typeface="Arial" panose="020B0604020202020204" pitchFamily="34" charset="0"/>
              </a:rPr>
              <a:t> </a:t>
            </a:r>
            <a:r>
              <a:rPr lang="ru-RU" b="1" spc="-40" dirty="0" err="1">
                <a:latin typeface="Arial" panose="020B0604020202020204" pitchFamily="34" charset="0"/>
                <a:ea typeface="Calibri" panose="020F0502020204030204" pitchFamily="34" charset="0"/>
                <a:cs typeface="Arial" panose="020B0604020202020204" pitchFamily="34" charset="0"/>
              </a:rPr>
              <a:t>ва</a:t>
            </a:r>
            <a:r>
              <a:rPr lang="ru-RU" b="1" spc="-40" dirty="0">
                <a:latin typeface="Arial" panose="020B0604020202020204" pitchFamily="34" charset="0"/>
                <a:ea typeface="Calibri" panose="020F0502020204030204" pitchFamily="34" charset="0"/>
                <a:cs typeface="Arial" panose="020B0604020202020204" pitchFamily="34" charset="0"/>
              </a:rPr>
              <a:t> </a:t>
            </a:r>
            <a:r>
              <a:rPr lang="ru-RU" b="1" spc="-40" dirty="0" err="1">
                <a:latin typeface="Arial" panose="020B0604020202020204" pitchFamily="34" charset="0"/>
                <a:ea typeface="Calibri" panose="020F0502020204030204" pitchFamily="34" charset="0"/>
                <a:cs typeface="Arial" panose="020B0604020202020204" pitchFamily="34" charset="0"/>
              </a:rPr>
              <a:t>уни</a:t>
            </a:r>
            <a:r>
              <a:rPr lang="ru-RU" b="1" spc="-40" dirty="0">
                <a:latin typeface="Arial" panose="020B0604020202020204" pitchFamily="34" charset="0"/>
                <a:ea typeface="Calibri" panose="020F0502020204030204" pitchFamily="34" charset="0"/>
                <a:cs typeface="Arial" panose="020B0604020202020204" pitchFamily="34" charset="0"/>
              </a:rPr>
              <a:t> </a:t>
            </a:r>
            <a:r>
              <a:rPr lang="ru-RU" b="1" spc="-40" dirty="0" err="1">
                <a:latin typeface="Arial" panose="020B0604020202020204" pitchFamily="34" charset="0"/>
                <a:ea typeface="Calibri" panose="020F0502020204030204" pitchFamily="34" charset="0"/>
                <a:cs typeface="Arial" panose="020B0604020202020204" pitchFamily="34" charset="0"/>
              </a:rPr>
              <a:t>юзага</a:t>
            </a:r>
            <a:r>
              <a:rPr lang="ru-RU" b="1" spc="-40" dirty="0">
                <a:latin typeface="Arial" panose="020B0604020202020204" pitchFamily="34" charset="0"/>
                <a:ea typeface="Calibri" panose="020F0502020204030204" pitchFamily="34" charset="0"/>
                <a:cs typeface="Arial" panose="020B0604020202020204" pitchFamily="34" charset="0"/>
              </a:rPr>
              <a:t> </a:t>
            </a:r>
            <a:r>
              <a:rPr lang="ru-RU" b="1" spc="-40" dirty="0" err="1">
                <a:latin typeface="Arial" panose="020B0604020202020204" pitchFamily="34" charset="0"/>
                <a:ea typeface="Calibri" panose="020F0502020204030204" pitchFamily="34" charset="0"/>
                <a:cs typeface="Arial" panose="020B0604020202020204" pitchFamily="34" charset="0"/>
              </a:rPr>
              <a:t>келиш</a:t>
            </a:r>
            <a:r>
              <a:rPr lang="ru-RU" b="1" spc="-40" dirty="0">
                <a:latin typeface="Arial" panose="020B0604020202020204" pitchFamily="34" charset="0"/>
                <a:ea typeface="Calibri" panose="020F0502020204030204" pitchFamily="34" charset="0"/>
                <a:cs typeface="Arial" panose="020B0604020202020204" pitchFamily="34" charset="0"/>
              </a:rPr>
              <a:t> </a:t>
            </a:r>
            <a:r>
              <a:rPr lang="ru-RU" b="1" spc="-40" dirty="0" err="1">
                <a:latin typeface="Arial" panose="020B0604020202020204" pitchFamily="34" charset="0"/>
                <a:ea typeface="Calibri" panose="020F0502020204030204" pitchFamily="34" charset="0"/>
                <a:cs typeface="Arial" panose="020B0604020202020204" pitchFamily="34" charset="0"/>
              </a:rPr>
              <a:t>омиллари</a:t>
            </a:r>
            <a:endParaRPr lang="ru-RU" b="1" spc="-40" dirty="0">
              <a:latin typeface="Arial" panose="020B0604020202020204" pitchFamily="34" charset="0"/>
              <a:ea typeface="Calibri" panose="020F0502020204030204" pitchFamily="34" charset="0"/>
              <a:cs typeface="Arial" panose="020B0604020202020204" pitchFamily="34" charset="0"/>
            </a:endParaRPr>
          </a:p>
        </p:txBody>
      </p:sp>
      <p:sp>
        <p:nvSpPr>
          <p:cNvPr id="31" name="Прямоугольник 30"/>
          <p:cNvSpPr/>
          <p:nvPr/>
        </p:nvSpPr>
        <p:spPr>
          <a:xfrm>
            <a:off x="836866" y="4169416"/>
            <a:ext cx="10109985" cy="383823"/>
          </a:xfrm>
          <a:prstGeom prst="rect">
            <a:avLst/>
          </a:prstGeom>
        </p:spPr>
        <p:txBody>
          <a:bodyPr wrap="square">
            <a:spAutoFit/>
          </a:bodyPr>
          <a:lstStyle/>
          <a:p>
            <a:pPr algn="ctr">
              <a:lnSpc>
                <a:spcPct val="115000"/>
              </a:lnSpc>
              <a:spcAft>
                <a:spcPts val="1000"/>
              </a:spcAft>
            </a:pPr>
            <a:r>
              <a:rPr lang="uz-Cyrl-UZ" b="1" spc="-40" dirty="0">
                <a:latin typeface="Arial" panose="020B0604020202020204" pitchFamily="34" charset="0"/>
                <a:ea typeface="Calibri" panose="020F0502020204030204" pitchFamily="34" charset="0"/>
                <a:cs typeface="Arial" panose="020B0604020202020204" pitchFamily="34" charset="0"/>
              </a:rPr>
              <a:t>Коррупцияни олдини олиш ва унга қарши курашиш соҳасидаги чора-тадбирлар</a:t>
            </a:r>
            <a:endParaRPr lang="ru-RU" dirty="0">
              <a:latin typeface="Arial" panose="020B0604020202020204" pitchFamily="34" charset="0"/>
              <a:ea typeface="Calibri" panose="020F0502020204030204" pitchFamily="34" charset="0"/>
              <a:cs typeface="Arial" panose="020B0604020202020204" pitchFamily="34" charset="0"/>
            </a:endParaRPr>
          </a:p>
        </p:txBody>
      </p:sp>
      <p:sp>
        <p:nvSpPr>
          <p:cNvPr id="32" name="Прямоугольник 31"/>
          <p:cNvSpPr/>
          <p:nvPr/>
        </p:nvSpPr>
        <p:spPr>
          <a:xfrm>
            <a:off x="869890" y="5375875"/>
            <a:ext cx="10109985" cy="383823"/>
          </a:xfrm>
          <a:prstGeom prst="rect">
            <a:avLst/>
          </a:prstGeom>
        </p:spPr>
        <p:txBody>
          <a:bodyPr wrap="square">
            <a:spAutoFit/>
          </a:bodyPr>
          <a:lstStyle/>
          <a:p>
            <a:pPr algn="ctr">
              <a:lnSpc>
                <a:spcPct val="115000"/>
              </a:lnSpc>
              <a:spcAft>
                <a:spcPts val="1000"/>
              </a:spcAft>
            </a:pPr>
            <a:r>
              <a:rPr lang="uz-Cyrl-UZ" b="1" spc="-40" dirty="0">
                <a:latin typeface="Arial" panose="020B0604020202020204" pitchFamily="34" charset="0"/>
                <a:ea typeface="Calibri" panose="020F0502020204030204" pitchFamily="34" charset="0"/>
                <a:cs typeface="Arial" panose="020B0604020202020204" pitchFamily="34" charset="0"/>
              </a:rPr>
              <a:t>Коррупцияга қарши курашда жаҳон тажрибаси</a:t>
            </a:r>
            <a:endParaRPr lang="ru-RU"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417035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9">
            <a:extLst>
              <a:ext uri="{FF2B5EF4-FFF2-40B4-BE49-F238E27FC236}">
                <a16:creationId xmlns:a16="http://schemas.microsoft.com/office/drawing/2014/main" id="{AB9BEA67-6CDF-4F53-B5A8-6A0383441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Прямоугольник 18"/>
          <p:cNvSpPr/>
          <p:nvPr/>
        </p:nvSpPr>
        <p:spPr>
          <a:xfrm>
            <a:off x="258601" y="2367171"/>
            <a:ext cx="7796655" cy="2123658"/>
          </a:xfrm>
          <a:prstGeom prst="rect">
            <a:avLst/>
          </a:prstGeom>
          <a:noFill/>
        </p:spPr>
        <p:txBody>
          <a:bodyPr wrap="square" lIns="91440" tIns="45720" rIns="91440" bIns="4572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66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Calibri"/>
                <a:ea typeface="+mn-ea"/>
                <a:cs typeface="Arial"/>
                <a:sym typeface="Arial"/>
              </a:rPr>
              <a:t>ЭЪТИБОРИНГИЗ</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uz-Cyrl-UZ" sz="66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Calibri"/>
                <a:ea typeface="+mn-ea"/>
                <a:cs typeface="Arial"/>
                <a:sym typeface="Arial"/>
              </a:rPr>
              <a:t>УЧУН РАҲМАТ!</a:t>
            </a:r>
            <a:endParaRPr kumimoji="0" lang="ru-RU" sz="66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Calibri"/>
              <a:ea typeface="+mn-ea"/>
              <a:cs typeface="Arial"/>
              <a:sym typeface="Arial"/>
            </a:endParaRPr>
          </a:p>
        </p:txBody>
      </p:sp>
    </p:spTree>
    <p:extLst>
      <p:ext uri="{BB962C8B-B14F-4D97-AF65-F5344CB8AC3E}">
        <p14:creationId xmlns:p14="http://schemas.microsoft.com/office/powerpoint/2010/main" val="1957139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7535" y="634999"/>
            <a:ext cx="9826824" cy="5858934"/>
          </a:xfrm>
        </p:spPr>
        <p:txBody>
          <a:bodyPr/>
          <a:lstStyle/>
          <a:p>
            <a:r>
              <a:rPr lang="uz-Cyrl-UZ" sz="4000" dirty="0"/>
              <a:t>   -</a:t>
            </a:r>
            <a:r>
              <a:rPr lang="uz-Cyrl-UZ" sz="3600" dirty="0">
                <a:latin typeface="Times New Roman" panose="02020603050405020304" pitchFamily="18" charset="0"/>
                <a:cs typeface="Times New Roman" panose="02020603050405020304" pitchFamily="18" charset="0"/>
              </a:rPr>
              <a:t> </a:t>
            </a:r>
            <a:r>
              <a:rPr lang="uz-Cyrl-UZ" sz="3600" dirty="0">
                <a:solidFill>
                  <a:srgbClr val="FFFF00"/>
                </a:solidFill>
                <a:latin typeface="Times New Roman" panose="02020603050405020304" pitchFamily="18" charset="0"/>
                <a:cs typeface="Times New Roman" panose="02020603050405020304" pitchFamily="18" charset="0"/>
              </a:rPr>
              <a:t>Коррупция нима?</a:t>
            </a:r>
            <a:br>
              <a:rPr lang="uz-Cyrl-UZ" sz="3600" dirty="0">
                <a:solidFill>
                  <a:srgbClr val="FFFF00"/>
                </a:solidFill>
                <a:latin typeface="Times New Roman" panose="02020603050405020304" pitchFamily="18" charset="0"/>
                <a:cs typeface="Times New Roman" panose="02020603050405020304" pitchFamily="18" charset="0"/>
              </a:rPr>
            </a:br>
            <a:r>
              <a:rPr lang="uz-Cyrl-UZ" sz="3600" dirty="0">
                <a:latin typeface="Times New Roman" panose="02020603050405020304" pitchFamily="18" charset="0"/>
                <a:cs typeface="Times New Roman" panose="02020603050405020304" pitchFamily="18" charset="0"/>
              </a:rPr>
              <a:t>   -Манфаатлар тўқнашуви деганда нимани тушунамиз?</a:t>
            </a:r>
            <a:br>
              <a:rPr lang="uz-Cyrl-UZ" sz="3600" dirty="0">
                <a:latin typeface="Times New Roman" panose="02020603050405020304" pitchFamily="18" charset="0"/>
                <a:cs typeface="Times New Roman" panose="02020603050405020304" pitchFamily="18" charset="0"/>
              </a:rPr>
            </a:br>
            <a:r>
              <a:rPr lang="uz-Cyrl-UZ" sz="3600" dirty="0">
                <a:latin typeface="Times New Roman" panose="02020603050405020304" pitchFamily="18" charset="0"/>
                <a:cs typeface="Times New Roman" panose="02020603050405020304" pitchFamily="18" charset="0"/>
              </a:rPr>
              <a:t>    </a:t>
            </a:r>
            <a:r>
              <a:rPr lang="uz-Cyrl-UZ" sz="3600" dirty="0">
                <a:solidFill>
                  <a:srgbClr val="FFFF00"/>
                </a:solidFill>
                <a:latin typeface="Times New Roman" panose="02020603050405020304" pitchFamily="18" charset="0"/>
                <a:cs typeface="Times New Roman" panose="02020603050405020304" pitchFamily="18" charset="0"/>
              </a:rPr>
              <a:t>-Ўзбекистонда коррупциянинг илдизи  қаерда?</a:t>
            </a:r>
            <a:br>
              <a:rPr lang="uz-Cyrl-UZ" sz="3600" dirty="0">
                <a:solidFill>
                  <a:srgbClr val="FFFF00"/>
                </a:solidFill>
                <a:latin typeface="Times New Roman" panose="02020603050405020304" pitchFamily="18" charset="0"/>
                <a:cs typeface="Times New Roman" panose="02020603050405020304" pitchFamily="18" charset="0"/>
              </a:rPr>
            </a:br>
            <a:r>
              <a:rPr lang="uz-Cyrl-UZ" sz="3600" dirty="0">
                <a:latin typeface="Times New Roman" panose="02020603050405020304" pitchFamily="18" charset="0"/>
                <a:cs typeface="Times New Roman" panose="02020603050405020304" pitchFamily="18" charset="0"/>
              </a:rPr>
              <a:t>  - Инсонлар (ёшлар)да коррупцияга мойиллик қачон бошланади</a:t>
            </a:r>
            <a:r>
              <a:rPr lang="uz-Cyrl-UZ" sz="3600" kern="1200" noProof="1">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br>
              <a:rPr lang="uz-Cyrl-UZ" sz="3600" kern="1200" noProof="1">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r>
              <a:rPr lang="uz-Cyrl-UZ" sz="3600" kern="1200" noProof="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uz-Cyrl-UZ" sz="3600" kern="1200" noProof="1">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200" noProof="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Коррупция</a:t>
            </a:r>
            <a:r>
              <a:rPr lang="uz-Cyrl-UZ" sz="3600" kern="1200" noProof="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вий жиноятларни фош этилишининг ижтимоий тармоқларда кўп тарқатилишига муносабатингиз?</a:t>
            </a:r>
            <a:br>
              <a:rPr lang="uz-Cyrl-UZ" sz="3600" dirty="0">
                <a:solidFill>
                  <a:srgbClr val="FFFF00"/>
                </a:solidFill>
                <a:latin typeface="Times New Roman" panose="02020603050405020304" pitchFamily="18" charset="0"/>
                <a:cs typeface="Times New Roman" panose="02020603050405020304" pitchFamily="18" charset="0"/>
              </a:rPr>
            </a:br>
            <a:r>
              <a:rPr lang="uz-Cyrl-UZ" sz="3600" dirty="0">
                <a:latin typeface="Times New Roman" panose="02020603050405020304" pitchFamily="18" charset="0"/>
                <a:cs typeface="Times New Roman" panose="02020603050405020304" pitchFamily="18" charset="0"/>
              </a:rPr>
              <a:t>   - </a:t>
            </a:r>
            <a:r>
              <a:rPr lang="uz-Cyrl-UZ" sz="3600" dirty="0">
                <a:solidFill>
                  <a:schemeClr val="bg1"/>
                </a:solidFill>
                <a:effectLst/>
                <a:latin typeface="Times New Roman" panose="02020603050405020304" pitchFamily="18" charset="0"/>
                <a:ea typeface="Times New Roman" panose="02020603050405020304" pitchFamily="18" charset="0"/>
              </a:rPr>
              <a:t>Жиноят кодексида коррупцияга оид жиноятлар тоифасига кирувчи моддаларни биласизми?</a:t>
            </a:r>
            <a:endParaRPr lang="ru-RU" sz="3600" dirty="0">
              <a:solidFill>
                <a:schemeClr val="bg1"/>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E505F7C3-4860-4DB0-A451-57EE24F2F70B}" type="slidenum">
              <a:rPr lang="en-US" smtClean="0"/>
              <a:t>4</a:t>
            </a:fld>
            <a:endParaRPr lang="en-US"/>
          </a:p>
        </p:txBody>
      </p:sp>
    </p:spTree>
    <p:extLst>
      <p:ext uri="{BB962C8B-B14F-4D97-AF65-F5344CB8AC3E}">
        <p14:creationId xmlns:p14="http://schemas.microsoft.com/office/powerpoint/2010/main" val="3148393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C63D1E88-8D20-4870-BA69-686FEF40B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Заголовок 1"/>
          <p:cNvSpPr txBox="1">
            <a:spLocks/>
          </p:cNvSpPr>
          <p:nvPr/>
        </p:nvSpPr>
        <p:spPr>
          <a:xfrm>
            <a:off x="0" y="339688"/>
            <a:ext cx="12192000" cy="603235"/>
          </a:xfrm>
          <a:prstGeom prst="rect">
            <a:avLst/>
          </a:prstGeom>
          <a:no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lang="uz-Cyrl-UZ" altLang="ko-KR" sz="2400" b="1" dirty="0">
                <a:solidFill>
                  <a:schemeClr val="tx1"/>
                </a:solidFill>
                <a:latin typeface="Arial" panose="020B0604020202020204" pitchFamily="34" charset="0"/>
                <a:cs typeface="Arial" panose="020B0604020202020204" pitchFamily="34" charset="0"/>
                <a:sym typeface="Arial"/>
              </a:rPr>
              <a:t>КОРРУПЦИЯ ВА МАНФААТЛАР ТЎҚНАШУВИ ТУШУНЧАСИ</a:t>
            </a:r>
            <a:endParaRPr kumimoji="0" lang="ko-KR" altLang="en-US" sz="2400" b="1"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34" charset="-127"/>
              <a:cs typeface="Arial" panose="020B0604020202020204" pitchFamily="34" charset="0"/>
              <a:sym typeface="Arial"/>
            </a:endParaRPr>
          </a:p>
        </p:txBody>
      </p:sp>
      <p:sp>
        <p:nvSpPr>
          <p:cNvPr id="34" name="TextBox 33"/>
          <p:cNvSpPr txBox="1"/>
          <p:nvPr/>
        </p:nvSpPr>
        <p:spPr>
          <a:xfrm>
            <a:off x="412762" y="2772412"/>
            <a:ext cx="3578124" cy="3139321"/>
          </a:xfrm>
          <a:prstGeom prst="rect">
            <a:avLst/>
          </a:prstGeom>
          <a:noFill/>
        </p:spPr>
        <p:txBody>
          <a:bodyPr wrap="square" rtlCol="0">
            <a:spAutoFit/>
          </a:bodyPr>
          <a:lstStyle/>
          <a:p>
            <a:r>
              <a:rPr lang="ru-RU" altLang="ru-RU" b="1" dirty="0">
                <a:latin typeface="Arial" panose="020B0604020202020204" pitchFamily="34" charset="0"/>
                <a:cs typeface="Arial" panose="020B0604020202020204" pitchFamily="34" charset="0"/>
              </a:rPr>
              <a:t>КОРРУПЦИЯ — </a:t>
            </a:r>
            <a:r>
              <a:rPr lang="ru-RU" altLang="ru-RU" dirty="0" err="1">
                <a:latin typeface="Arial" panose="020B0604020202020204" pitchFamily="34" charset="0"/>
                <a:cs typeface="Arial" panose="020B0604020202020204" pitchFamily="34" charset="0"/>
              </a:rPr>
              <a:t>шахснинг</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ўз</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мансаб</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ёки</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хизмат</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мавқеидан</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шахсий</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манфаатларини</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ёхуд</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ўзга</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шахсларнинг</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манфаатларини</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кўзлаб</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моддий</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ёки</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номоддий</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наф</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олиш</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мақсадида</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қонунга</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хилоф</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равишда</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фойдаланиши</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худди</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шунингдек</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бундай</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нафни</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қонунга</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хилоф</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равишда</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тақдим</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этиши</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тушунилади</a:t>
            </a:r>
            <a:r>
              <a:rPr lang="ru-RU" altLang="ru-RU" dirty="0">
                <a:latin typeface="Arial" panose="020B0604020202020204" pitchFamily="34" charset="0"/>
                <a:cs typeface="Arial" panose="020B0604020202020204" pitchFamily="34" charset="0"/>
              </a:rPr>
              <a:t>.</a:t>
            </a:r>
          </a:p>
        </p:txBody>
      </p:sp>
      <p:sp>
        <p:nvSpPr>
          <p:cNvPr id="37" name="TextBox 36"/>
          <p:cNvSpPr txBox="1"/>
          <p:nvPr/>
        </p:nvSpPr>
        <p:spPr>
          <a:xfrm>
            <a:off x="8282702" y="2795334"/>
            <a:ext cx="3559974" cy="2862322"/>
          </a:xfrm>
          <a:prstGeom prst="rect">
            <a:avLst/>
          </a:prstGeom>
          <a:noFill/>
        </p:spPr>
        <p:txBody>
          <a:bodyPr wrap="square" rtlCol="0">
            <a:spAutoFit/>
          </a:bodyPr>
          <a:lstStyle/>
          <a:p>
            <a:r>
              <a:rPr lang="uz-Cyrl-UZ" b="1" dirty="0">
                <a:latin typeface="Arial" panose="020B0604020202020204" pitchFamily="34" charset="0"/>
                <a:cs typeface="Arial" panose="020B0604020202020204" pitchFamily="34" charset="0"/>
              </a:rPr>
              <a:t>МАНФААТЛАР ТЎҚНАШУВИ </a:t>
            </a:r>
            <a:r>
              <a:rPr lang="ru-RU" altLang="ru-RU" b="1" dirty="0">
                <a:latin typeface="Arial" panose="020B0604020202020204" pitchFamily="34" charset="0"/>
                <a:cs typeface="Arial" panose="020B0604020202020204" pitchFamily="34" charset="0"/>
              </a:rPr>
              <a:t>— </a:t>
            </a:r>
            <a:r>
              <a:rPr lang="uz-Cyrl-UZ" dirty="0">
                <a:latin typeface="Arial" panose="020B0604020202020204" pitchFamily="34" charset="0"/>
                <a:cs typeface="Arial" panose="020B0604020202020204" pitchFamily="34" charset="0"/>
              </a:rPr>
              <a:t>давлат фуқаролик хизматчисининг бевосита ёки билвосита шахсий манфаати эгаллаб турган лавозимнинг хизмат мажбуриятларини холис бажаришига таъсир кўрсатувчи ёки шундай таъсир кўрсатиши мумкин бўлган вазият ҳисобланади.</a:t>
            </a:r>
            <a:endParaRPr lang="ru-RU" dirty="0">
              <a:latin typeface="Arial" panose="020B0604020202020204" pitchFamily="34" charset="0"/>
              <a:cs typeface="Arial" panose="020B0604020202020204" pitchFamily="34" charset="0"/>
            </a:endParaRPr>
          </a:p>
        </p:txBody>
      </p:sp>
      <p:pic>
        <p:nvPicPr>
          <p:cNvPr id="22" name="그림 5"/>
          <p:cNvPicPr>
            <a:picLocks noChangeAspect="1"/>
          </p:cNvPicPr>
          <p:nvPr/>
        </p:nvPicPr>
        <p:blipFill>
          <a:blip r:embed="rId3">
            <a:duotone>
              <a:prstClr val="black"/>
              <a:schemeClr val="bg1">
                <a:tint val="45000"/>
                <a:satMod val="400000"/>
              </a:schemeClr>
            </a:duotone>
          </a:blip>
          <a:stretch>
            <a:fillRect/>
          </a:stretch>
        </p:blipFill>
        <p:spPr>
          <a:xfrm>
            <a:off x="4294065" y="2047799"/>
            <a:ext cx="3484689" cy="2178696"/>
          </a:xfrm>
          <a:prstGeom prst="rect">
            <a:avLst/>
          </a:prstGeom>
          <a:solidFill>
            <a:schemeClr val="accent1">
              <a:lumMod val="25000"/>
              <a:lumOff val="75000"/>
            </a:schemeClr>
          </a:solidFill>
          <a:ln w="88900" cap="sq" cmpd="thickThin">
            <a:solidFill>
              <a:schemeClr val="accent2">
                <a:lumMod val="20000"/>
                <a:lumOff val="80000"/>
              </a:schemeClr>
            </a:solidFill>
            <a:prstDash val="solid"/>
            <a:miter lim="800000"/>
          </a:ln>
          <a:effectLst>
            <a:innerShdw blurRad="76200">
              <a:srgbClr val="000000"/>
            </a:innerShdw>
          </a:effectLst>
        </p:spPr>
      </p:pic>
      <p:pic>
        <p:nvPicPr>
          <p:cNvPr id="25" name="그림 32"/>
          <p:cNvPicPr>
            <a:picLocks noChangeAspect="1"/>
          </p:cNvPicPr>
          <p:nvPr/>
        </p:nvPicPr>
        <p:blipFill>
          <a:blip r:embed="rId4"/>
          <a:stretch>
            <a:fillRect/>
          </a:stretch>
        </p:blipFill>
        <p:spPr>
          <a:xfrm>
            <a:off x="901000" y="1209640"/>
            <a:ext cx="1246838" cy="1200658"/>
          </a:xfrm>
          <a:prstGeom prst="rect">
            <a:avLst/>
          </a:prstGeom>
          <a:solidFill>
            <a:schemeClr val="accent1">
              <a:lumMod val="25000"/>
              <a:lumOff val="75000"/>
            </a:schemeClr>
          </a:solidFill>
          <a:ln w="88900" cap="sq" cmpd="thickThin">
            <a:solidFill>
              <a:schemeClr val="accent2">
                <a:lumMod val="20000"/>
                <a:lumOff val="80000"/>
              </a:schemeClr>
            </a:solidFill>
            <a:prstDash val="solid"/>
            <a:miter lim="800000"/>
          </a:ln>
          <a:effectLst>
            <a:innerShdw blurRad="76200">
              <a:srgbClr val="000000"/>
            </a:innerShdw>
          </a:effectLst>
        </p:spPr>
      </p:pic>
      <p:pic>
        <p:nvPicPr>
          <p:cNvPr id="26" name="그림 40"/>
          <p:cNvPicPr>
            <a:picLocks noChangeAspect="1"/>
          </p:cNvPicPr>
          <p:nvPr/>
        </p:nvPicPr>
        <p:blipFill>
          <a:blip r:embed="rId5"/>
          <a:stretch>
            <a:fillRect/>
          </a:stretch>
        </p:blipFill>
        <p:spPr>
          <a:xfrm>
            <a:off x="9524252" y="1120418"/>
            <a:ext cx="1486331" cy="1497421"/>
          </a:xfrm>
          <a:prstGeom prst="rect">
            <a:avLst/>
          </a:prstGeom>
          <a:solidFill>
            <a:schemeClr val="accent1">
              <a:lumMod val="25000"/>
              <a:lumOff val="75000"/>
            </a:schemeClr>
          </a:solidFill>
          <a:ln w="88900" cap="sq" cmpd="thickThin">
            <a:solidFill>
              <a:schemeClr val="accent2">
                <a:lumMod val="20000"/>
                <a:lumOff val="80000"/>
              </a:schemeClr>
            </a:solidFill>
            <a:prstDash val="solid"/>
            <a:miter lim="800000"/>
          </a:ln>
          <a:effectLst>
            <a:innerShdw blurRad="76200">
              <a:srgbClr val="000000"/>
            </a:innerShdw>
          </a:effectLst>
        </p:spPr>
      </p:pic>
      <p:sp>
        <p:nvSpPr>
          <p:cNvPr id="9" name="Прямоугольник 8">
            <a:extLst>
              <a:ext uri="{FF2B5EF4-FFF2-40B4-BE49-F238E27FC236}">
                <a16:creationId xmlns:a16="http://schemas.microsoft.com/office/drawing/2014/main" id="{315F3E6C-99FB-4F71-BCE6-ADF364936A32}"/>
              </a:ext>
            </a:extLst>
          </p:cNvPr>
          <p:cNvSpPr/>
          <p:nvPr/>
        </p:nvSpPr>
        <p:spPr>
          <a:xfrm>
            <a:off x="4300953" y="5198485"/>
            <a:ext cx="3793643" cy="1200329"/>
          </a:xfrm>
          <a:prstGeom prst="rect">
            <a:avLst/>
          </a:prstGeom>
        </p:spPr>
        <p:txBody>
          <a:bodyPr wrap="square">
            <a:spAutoFit/>
          </a:bodyPr>
          <a:lstStyle/>
          <a:p>
            <a:r>
              <a:rPr lang="ru-RU" b="1" dirty="0">
                <a:latin typeface="Arial" panose="020B0604020202020204" pitchFamily="34" charset="0"/>
                <a:cs typeface="Arial" panose="020B0604020202020204" pitchFamily="34" charset="0"/>
              </a:rPr>
              <a:t>ПОРАХЎРЛИК</a:t>
            </a:r>
            <a:r>
              <a:rPr lang="ru-RU" dirty="0">
                <a:latin typeface="Arial" panose="020B0604020202020204" pitchFamily="34" charset="0"/>
                <a:cs typeface="Arial" panose="020B0604020202020204" pitchFamily="34" charset="0"/>
              </a:rPr>
              <a:t> — пора </a:t>
            </a:r>
            <a:r>
              <a:rPr lang="ru-RU" dirty="0" err="1">
                <a:latin typeface="Arial" panose="020B0604020202020204" pitchFamily="34" charset="0"/>
                <a:cs typeface="Arial" panose="020B0604020202020204" pitchFamily="34" charset="0"/>
              </a:rPr>
              <a:t>олиш</a:t>
            </a:r>
            <a:r>
              <a:rPr lang="ru-RU" dirty="0">
                <a:latin typeface="Arial" panose="020B0604020202020204" pitchFamily="34" charset="0"/>
                <a:cs typeface="Arial" panose="020B0604020202020204" pitchFamily="34" charset="0"/>
              </a:rPr>
              <a:t>, пора </a:t>
            </a:r>
            <a:r>
              <a:rPr lang="ru-RU" dirty="0" err="1">
                <a:latin typeface="Arial" panose="020B0604020202020204" pitchFamily="34" charset="0"/>
                <a:cs typeface="Arial" panose="020B0604020202020204" pitchFamily="34" charset="0"/>
              </a:rPr>
              <a:t>бериш</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бу</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ишда</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воситачилик</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қилиш</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каби</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мансабдорлик</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жинояти</a:t>
            </a:r>
            <a:r>
              <a:rPr lang="ru-RU"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550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9">
            <a:extLst>
              <a:ext uri="{FF2B5EF4-FFF2-40B4-BE49-F238E27FC236}">
                <a16:creationId xmlns:a16="http://schemas.microsoft.com/office/drawing/2014/main" id="{AA491971-F2FF-41E0-BB1B-668104C99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76285" y="203826"/>
            <a:ext cx="10515600" cy="346918"/>
          </a:xfrm>
        </p:spPr>
        <p:txBody>
          <a:bodyPr>
            <a:normAutofit/>
          </a:bodyPr>
          <a:lstStyle/>
          <a:p>
            <a:pPr algn="ctr"/>
            <a:r>
              <a:rPr lang="uz-Cyrl-UZ" sz="2400" b="1" dirty="0">
                <a:solidFill>
                  <a:schemeClr val="tx1"/>
                </a:solidFill>
                <a:latin typeface="+mn-lt"/>
                <a:cs typeface="Times New Roman" panose="02020603050405020304" pitchFamily="18" charset="0"/>
              </a:rPr>
              <a:t>МАНФААТЛАР ТЎҚНАШУВИНИНГ КЎРИНИШЛАРИ</a:t>
            </a:r>
            <a:endParaRPr lang="en-US" sz="2400" b="1" dirty="0">
              <a:solidFill>
                <a:schemeClr val="tx1"/>
              </a:solidFill>
              <a:latin typeface="+mn-lt"/>
              <a:cs typeface="Times New Roman" panose="02020603050405020304" pitchFamily="18" charset="0"/>
            </a:endParaRPr>
          </a:p>
        </p:txBody>
      </p:sp>
      <p:sp>
        <p:nvSpPr>
          <p:cNvPr id="57" name="Freeform: Shape 56">
            <a:extLst>
              <a:ext uri="{FF2B5EF4-FFF2-40B4-BE49-F238E27FC236}">
                <a16:creationId xmlns:a16="http://schemas.microsoft.com/office/drawing/2014/main" id="{D6F2C6BE-6218-4D70-A78A-907E78F39C47}"/>
              </a:ext>
            </a:extLst>
          </p:cNvPr>
          <p:cNvSpPr/>
          <p:nvPr/>
        </p:nvSpPr>
        <p:spPr>
          <a:xfrm rot="16200000">
            <a:off x="6234087" y="1432714"/>
            <a:ext cx="2024455" cy="2024455"/>
          </a:xfrm>
          <a:custGeom>
            <a:avLst/>
            <a:gdLst>
              <a:gd name="connsiteX0" fmla="*/ 2447130 w 2447130"/>
              <a:gd name="connsiteY0" fmla="*/ 2447130 h 2447130"/>
              <a:gd name="connsiteX1" fmla="*/ 1071599 w 2447130"/>
              <a:gd name="connsiteY1" fmla="*/ 2447130 h 2447130"/>
              <a:gd name="connsiteX2" fmla="*/ 0 w 2447130"/>
              <a:gd name="connsiteY2" fmla="*/ 1375531 h 2447130"/>
              <a:gd name="connsiteX3" fmla="*/ 0 w 2447130"/>
              <a:gd name="connsiteY3" fmla="*/ 0 h 2447130"/>
            </a:gdLst>
            <a:ahLst/>
            <a:cxnLst>
              <a:cxn ang="0">
                <a:pos x="connsiteX0" y="connsiteY0"/>
              </a:cxn>
              <a:cxn ang="0">
                <a:pos x="connsiteX1" y="connsiteY1"/>
              </a:cxn>
              <a:cxn ang="0">
                <a:pos x="connsiteX2" y="connsiteY2"/>
              </a:cxn>
              <a:cxn ang="0">
                <a:pos x="connsiteX3" y="connsiteY3"/>
              </a:cxn>
            </a:cxnLst>
            <a:rect l="l" t="t" r="r" b="b"/>
            <a:pathLst>
              <a:path w="2447130" h="2447130">
                <a:moveTo>
                  <a:pt x="2447130" y="2447130"/>
                </a:moveTo>
                <a:lnTo>
                  <a:pt x="1071599" y="2447130"/>
                </a:lnTo>
                <a:cubicBezTo>
                  <a:pt x="479771" y="2447130"/>
                  <a:pt x="0" y="1967359"/>
                  <a:pt x="0" y="1375531"/>
                </a:cubicBezTo>
                <a:lnTo>
                  <a:pt x="0" y="0"/>
                </a:ln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Freeform: Shape 47">
            <a:extLst>
              <a:ext uri="{FF2B5EF4-FFF2-40B4-BE49-F238E27FC236}">
                <a16:creationId xmlns:a16="http://schemas.microsoft.com/office/drawing/2014/main" id="{AF9F1FEA-E656-4EFA-9745-63B5279AA416}"/>
              </a:ext>
            </a:extLst>
          </p:cNvPr>
          <p:cNvSpPr/>
          <p:nvPr/>
        </p:nvSpPr>
        <p:spPr>
          <a:xfrm rot="10800000">
            <a:off x="6234086" y="3733339"/>
            <a:ext cx="2024456" cy="2024456"/>
          </a:xfrm>
          <a:custGeom>
            <a:avLst/>
            <a:gdLst>
              <a:gd name="connsiteX0" fmla="*/ 2447131 w 2447131"/>
              <a:gd name="connsiteY0" fmla="*/ 2447131 h 2447131"/>
              <a:gd name="connsiteX1" fmla="*/ 1071599 w 2447131"/>
              <a:gd name="connsiteY1" fmla="*/ 2447131 h 2447131"/>
              <a:gd name="connsiteX2" fmla="*/ 0 w 2447131"/>
              <a:gd name="connsiteY2" fmla="*/ 1375532 h 2447131"/>
              <a:gd name="connsiteX3" fmla="*/ 0 w 2447131"/>
              <a:gd name="connsiteY3" fmla="*/ 0 h 2447131"/>
            </a:gdLst>
            <a:ahLst/>
            <a:cxnLst>
              <a:cxn ang="0">
                <a:pos x="connsiteX0" y="connsiteY0"/>
              </a:cxn>
              <a:cxn ang="0">
                <a:pos x="connsiteX1" y="connsiteY1"/>
              </a:cxn>
              <a:cxn ang="0">
                <a:pos x="connsiteX2" y="connsiteY2"/>
              </a:cxn>
              <a:cxn ang="0">
                <a:pos x="connsiteX3" y="connsiteY3"/>
              </a:cxn>
            </a:cxnLst>
            <a:rect l="l" t="t" r="r" b="b"/>
            <a:pathLst>
              <a:path w="2447131" h="2447131">
                <a:moveTo>
                  <a:pt x="2447131" y="2447131"/>
                </a:moveTo>
                <a:lnTo>
                  <a:pt x="1071599" y="2447131"/>
                </a:lnTo>
                <a:cubicBezTo>
                  <a:pt x="479771" y="2447131"/>
                  <a:pt x="0" y="1967360"/>
                  <a:pt x="0" y="1375532"/>
                </a:cubicBezTo>
                <a:lnTo>
                  <a:pt x="0" y="0"/>
                </a:ln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8446107" y="1342273"/>
            <a:ext cx="3717151" cy="2308324"/>
          </a:xfrm>
          <a:prstGeom prst="rect">
            <a:avLst/>
          </a:prstGeom>
          <a:noFill/>
        </p:spPr>
        <p:txBody>
          <a:bodyPr wrap="square" rtlCol="0">
            <a:spAutoFit/>
          </a:bodyPr>
          <a:lstStyle/>
          <a:p>
            <a:pPr algn="ctr"/>
            <a:r>
              <a:rPr lang="ru-RU" b="1" dirty="0">
                <a:cs typeface="Times New Roman" panose="02020603050405020304" pitchFamily="18" charset="0"/>
              </a:rPr>
              <a:t>НЕПОТИЗМ (лот.</a:t>
            </a:r>
            <a:r>
              <a:rPr lang="en-US" b="1" dirty="0">
                <a:cs typeface="Times New Roman" panose="02020603050405020304" pitchFamily="18" charset="0"/>
              </a:rPr>
              <a:t> </a:t>
            </a:r>
            <a:r>
              <a:rPr lang="en-US" b="1" dirty="0" err="1">
                <a:cs typeface="Times New Roman" panose="02020603050405020304" pitchFamily="18" charset="0"/>
              </a:rPr>
              <a:t>nepos</a:t>
            </a:r>
            <a:r>
              <a:rPr lang="ru-RU" b="1" dirty="0">
                <a:cs typeface="Times New Roman" panose="02020603050405020304" pitchFamily="18" charset="0"/>
              </a:rPr>
              <a:t> </a:t>
            </a:r>
            <a:r>
              <a:rPr lang="ru-RU" b="1" dirty="0" err="1">
                <a:cs typeface="Times New Roman" panose="02020603050405020304" pitchFamily="18" charset="0"/>
              </a:rPr>
              <a:t>жиян</a:t>
            </a:r>
            <a:r>
              <a:rPr lang="ru-RU" b="1" dirty="0">
                <a:cs typeface="Times New Roman" panose="02020603050405020304" pitchFamily="18" charset="0"/>
              </a:rPr>
              <a:t>)</a:t>
            </a:r>
          </a:p>
          <a:p>
            <a:pPr algn="ctr"/>
            <a:r>
              <a:rPr lang="ru-RU" dirty="0">
                <a:cs typeface="Arial" panose="020B0604020202020204" pitchFamily="34" charset="0"/>
              </a:rPr>
              <a:t>— </a:t>
            </a:r>
            <a:r>
              <a:rPr lang="ru-RU" b="1" dirty="0" err="1">
                <a:cs typeface="Times New Roman" panose="02020603050405020304" pitchFamily="18" charset="0"/>
              </a:rPr>
              <a:t>қариндош-уруғчилик</a:t>
            </a:r>
            <a:r>
              <a:rPr lang="ru-RU" b="1" dirty="0">
                <a:cs typeface="Times New Roman" panose="02020603050405020304" pitchFamily="18" charset="0"/>
              </a:rPr>
              <a:t>, </a:t>
            </a:r>
            <a:r>
              <a:rPr lang="uz-Cyrl-UZ" b="1" dirty="0">
                <a:cs typeface="Times New Roman" panose="02020603050405020304" pitchFamily="18" charset="0"/>
              </a:rPr>
              <a:t>ҳудудий ёки этник принциплар асосида давлат тузилмаларида ёки бошқа тузилмаларда тор гуруҳчилик манфаатлари билан иш кўриш.</a:t>
            </a:r>
            <a:endParaRPr lang="en-US" sz="1400" b="1" dirty="0">
              <a:cs typeface="Times New Roman" panose="02020603050405020304" pitchFamily="18" charset="0"/>
            </a:endParaRPr>
          </a:p>
        </p:txBody>
      </p:sp>
      <p:sp>
        <p:nvSpPr>
          <p:cNvPr id="30" name="TextBox 29"/>
          <p:cNvSpPr txBox="1"/>
          <p:nvPr/>
        </p:nvSpPr>
        <p:spPr>
          <a:xfrm>
            <a:off x="8057918" y="3654663"/>
            <a:ext cx="4051867" cy="1477328"/>
          </a:xfrm>
          <a:prstGeom prst="rect">
            <a:avLst/>
          </a:prstGeom>
          <a:noFill/>
        </p:spPr>
        <p:txBody>
          <a:bodyPr wrap="square" rtlCol="0">
            <a:spAutoFit/>
          </a:bodyPr>
          <a:lstStyle/>
          <a:p>
            <a:pPr indent="269875" algn="just"/>
            <a:r>
              <a:rPr lang="ru-RU" b="1" dirty="0">
                <a:cs typeface="Times New Roman" panose="02020603050405020304" pitchFamily="18" charset="0"/>
              </a:rPr>
              <a:t>КРОНИЗМ (</a:t>
            </a:r>
            <a:r>
              <a:rPr lang="ru-RU" b="1" dirty="0" err="1">
                <a:cs typeface="Times New Roman" panose="02020603050405020304" pitchFamily="18" charset="0"/>
              </a:rPr>
              <a:t>ингл</a:t>
            </a:r>
            <a:r>
              <a:rPr lang="ru-RU" b="1" dirty="0">
                <a:cs typeface="Times New Roman" panose="02020603050405020304" pitchFamily="18" charset="0"/>
              </a:rPr>
              <a:t>. </a:t>
            </a:r>
            <a:r>
              <a:rPr lang="ru-RU" b="1" dirty="0" err="1">
                <a:cs typeface="Times New Roman" panose="02020603050405020304" pitchFamily="18" charset="0"/>
              </a:rPr>
              <a:t>хамфикр</a:t>
            </a:r>
            <a:r>
              <a:rPr lang="ru-RU" b="1" dirty="0">
                <a:cs typeface="Times New Roman" panose="02020603050405020304" pitchFamily="18" charset="0"/>
              </a:rPr>
              <a:t>, </a:t>
            </a:r>
            <a:r>
              <a:rPr lang="ru-RU" b="1" dirty="0" err="1">
                <a:cs typeface="Times New Roman" panose="02020603050405020304" pitchFamily="18" charset="0"/>
              </a:rPr>
              <a:t>таниш</a:t>
            </a:r>
            <a:r>
              <a:rPr lang="ru-RU" b="1" dirty="0">
                <a:cs typeface="Times New Roman" panose="02020603050405020304" pitchFamily="18" charset="0"/>
              </a:rPr>
              <a:t> </a:t>
            </a:r>
            <a:r>
              <a:rPr lang="ru-RU" b="1" dirty="0" err="1">
                <a:cs typeface="Times New Roman" panose="02020603050405020304" pitchFamily="18" charset="0"/>
              </a:rPr>
              <a:t>биличилик</a:t>
            </a:r>
            <a:r>
              <a:rPr lang="ru-RU" b="1" dirty="0">
                <a:cs typeface="Times New Roman" panose="02020603050405020304" pitchFamily="18" charset="0"/>
              </a:rPr>
              <a:t>, </a:t>
            </a:r>
            <a:r>
              <a:rPr lang="ru-RU" b="1" dirty="0" err="1">
                <a:cs typeface="Times New Roman" panose="02020603050405020304" pitchFamily="18" charset="0"/>
              </a:rPr>
              <a:t>гуруҳбозлик</a:t>
            </a:r>
            <a:r>
              <a:rPr lang="ru-RU" b="1" dirty="0">
                <a:cs typeface="Times New Roman" panose="02020603050405020304" pitchFamily="18" charset="0"/>
              </a:rPr>
              <a:t>)</a:t>
            </a:r>
            <a:endParaRPr lang="en-US" b="1" dirty="0">
              <a:cs typeface="Times New Roman" panose="02020603050405020304" pitchFamily="18" charset="0"/>
            </a:endParaRPr>
          </a:p>
          <a:p>
            <a:pPr indent="269875" algn="just"/>
            <a:r>
              <a:rPr lang="ru-RU" dirty="0">
                <a:cs typeface="Arial" panose="020B0604020202020204" pitchFamily="34" charset="0"/>
              </a:rPr>
              <a:t>— </a:t>
            </a:r>
            <a:r>
              <a:rPr lang="uz-Cyrl-UZ" b="1" dirty="0">
                <a:cs typeface="Times New Roman" panose="02020603050405020304" pitchFamily="18" charset="0"/>
              </a:rPr>
              <a:t>лавозимларни таниш-билишчилик асосида дўстларга бериш.</a:t>
            </a:r>
            <a:endParaRPr lang="en-US" sz="1400" b="1" dirty="0">
              <a:cs typeface="Times New Roman" panose="02020603050405020304" pitchFamily="18" charset="0"/>
            </a:endParaRPr>
          </a:p>
        </p:txBody>
      </p:sp>
      <p:sp>
        <p:nvSpPr>
          <p:cNvPr id="31" name="TextBox 30"/>
          <p:cNvSpPr txBox="1"/>
          <p:nvPr/>
        </p:nvSpPr>
        <p:spPr>
          <a:xfrm>
            <a:off x="134258" y="3151237"/>
            <a:ext cx="3634154" cy="1477328"/>
          </a:xfrm>
          <a:prstGeom prst="rect">
            <a:avLst/>
          </a:prstGeom>
          <a:noFill/>
        </p:spPr>
        <p:txBody>
          <a:bodyPr wrap="square" rtlCol="0">
            <a:spAutoFit/>
          </a:bodyPr>
          <a:lstStyle/>
          <a:p>
            <a:pPr algn="ctr" defTabSz="355600"/>
            <a:r>
              <a:rPr lang="ru-RU" b="1" dirty="0">
                <a:cs typeface="Times New Roman" panose="02020603050405020304" pitchFamily="18" charset="0"/>
              </a:rPr>
              <a:t>ФАВОРИТИЗМ </a:t>
            </a:r>
          </a:p>
          <a:p>
            <a:pPr algn="ctr" defTabSz="355600"/>
            <a:r>
              <a:rPr lang="ru-RU" b="1" dirty="0">
                <a:cs typeface="Times New Roman" panose="02020603050405020304" pitchFamily="18" charset="0"/>
              </a:rPr>
              <a:t>(фр. </a:t>
            </a:r>
            <a:r>
              <a:rPr lang="en-US" b="1" dirty="0" err="1">
                <a:cs typeface="Times New Roman" panose="02020603050405020304" pitchFamily="18" charset="0"/>
              </a:rPr>
              <a:t>favorit</a:t>
            </a:r>
            <a:r>
              <a:rPr lang="uz-Cyrl-UZ" b="1" dirty="0">
                <a:cs typeface="Times New Roman" panose="02020603050405020304" pitchFamily="18" charset="0"/>
              </a:rPr>
              <a:t>) </a:t>
            </a:r>
            <a:r>
              <a:rPr lang="ru-RU" dirty="0">
                <a:cs typeface="Arial" panose="020B0604020202020204" pitchFamily="34" charset="0"/>
              </a:rPr>
              <a:t>—</a:t>
            </a:r>
            <a:endParaRPr lang="ru-RU" b="1" dirty="0">
              <a:cs typeface="Times New Roman" panose="02020603050405020304" pitchFamily="18" charset="0"/>
            </a:endParaRPr>
          </a:p>
          <a:p>
            <a:pPr algn="ctr"/>
            <a:r>
              <a:rPr lang="uz-Cyrl-UZ" b="1" dirty="0">
                <a:cs typeface="Times New Roman" panose="02020603050405020304" pitchFamily="18" charset="0"/>
              </a:rPr>
              <a:t>ҳимоя остидаги</a:t>
            </a:r>
            <a:r>
              <a:rPr lang="ru-RU" b="1" dirty="0">
                <a:cs typeface="Times New Roman" panose="02020603050405020304" pitchFamily="18" charset="0"/>
              </a:rPr>
              <a:t>  </a:t>
            </a:r>
            <a:r>
              <a:rPr lang="uz-Cyrl-UZ" b="1" dirty="0">
                <a:cs typeface="Times New Roman" panose="02020603050405020304" pitchFamily="18" charset="0"/>
              </a:rPr>
              <a:t>айрим ходимларни яқин олиш ва қуллаб-қувватлаш.</a:t>
            </a:r>
            <a:endParaRPr lang="en-US" sz="1400" b="1" dirty="0">
              <a:cs typeface="Times New Roman" panose="02020603050405020304" pitchFamily="18" charset="0"/>
            </a:endParaRPr>
          </a:p>
        </p:txBody>
      </p:sp>
      <p:sp>
        <p:nvSpPr>
          <p:cNvPr id="32" name="TextBox 31"/>
          <p:cNvSpPr txBox="1"/>
          <p:nvPr/>
        </p:nvSpPr>
        <p:spPr>
          <a:xfrm>
            <a:off x="120191" y="720749"/>
            <a:ext cx="4120936" cy="2031325"/>
          </a:xfrm>
          <a:prstGeom prst="rect">
            <a:avLst/>
          </a:prstGeom>
          <a:noFill/>
        </p:spPr>
        <p:txBody>
          <a:bodyPr wrap="square" rtlCol="0">
            <a:spAutoFit/>
          </a:bodyPr>
          <a:lstStyle/>
          <a:p>
            <a:pPr algn="ctr"/>
            <a:r>
              <a:rPr lang="ru-RU" b="1" dirty="0">
                <a:cs typeface="Times New Roman" panose="02020603050405020304" pitchFamily="18" charset="0"/>
              </a:rPr>
              <a:t>ЛОББИЗМ </a:t>
            </a:r>
            <a:r>
              <a:rPr lang="ru-RU" dirty="0">
                <a:cs typeface="Arial" panose="020B0604020202020204" pitchFamily="34" charset="0"/>
              </a:rPr>
              <a:t>—</a:t>
            </a:r>
            <a:r>
              <a:rPr lang="ru-RU" b="1" dirty="0">
                <a:cs typeface="Times New Roman" panose="02020603050405020304" pitchFamily="18" charset="0"/>
              </a:rPr>
              <a:t> </a:t>
            </a:r>
          </a:p>
          <a:p>
            <a:pPr algn="ctr"/>
            <a:r>
              <a:rPr lang="ru-RU" b="1" dirty="0">
                <a:cs typeface="Times New Roman" panose="02020603050405020304" pitchFamily="18" charset="0"/>
              </a:rPr>
              <a:t>(</a:t>
            </a:r>
            <a:r>
              <a:rPr lang="ru-RU" b="1" dirty="0" err="1">
                <a:cs typeface="Times New Roman" panose="02020603050405020304" pitchFamily="18" charset="0"/>
              </a:rPr>
              <a:t>инглиз</a:t>
            </a:r>
            <a:r>
              <a:rPr lang="ru-RU" b="1" dirty="0">
                <a:cs typeface="Times New Roman" panose="02020603050405020304" pitchFamily="18" charset="0"/>
              </a:rPr>
              <a:t>. </a:t>
            </a:r>
            <a:r>
              <a:rPr lang="en-US" b="1" dirty="0">
                <a:cs typeface="Times New Roman" panose="02020603050405020304" pitchFamily="18" charset="0"/>
              </a:rPr>
              <a:t>lobby – </a:t>
            </a:r>
            <a:r>
              <a:rPr lang="ru-RU" b="1" dirty="0">
                <a:cs typeface="Times New Roman" panose="02020603050405020304" pitchFamily="18" charset="0"/>
              </a:rPr>
              <a:t>кулуар, коридор) </a:t>
            </a:r>
          </a:p>
          <a:p>
            <a:pPr algn="ctr"/>
            <a:r>
              <a:rPr lang="ru-RU" b="1" dirty="0">
                <a:cs typeface="Times New Roman" panose="02020603050405020304" pitchFamily="18" charset="0"/>
              </a:rPr>
              <a:t>расмий вакиллар билан </a:t>
            </a:r>
            <a:r>
              <a:rPr lang="ru-RU" b="1" dirty="0" err="1">
                <a:cs typeface="Times New Roman" panose="02020603050405020304" pitchFamily="18" charset="0"/>
              </a:rPr>
              <a:t>норасмий</a:t>
            </a:r>
            <a:r>
              <a:rPr lang="ru-RU" b="1" dirty="0">
                <a:cs typeface="Times New Roman" panose="02020603050405020304" pitchFamily="18" charset="0"/>
              </a:rPr>
              <a:t> </a:t>
            </a:r>
            <a:r>
              <a:rPr lang="ru-RU" b="1" dirty="0" err="1">
                <a:cs typeface="Times New Roman" panose="02020603050405020304" pitchFamily="18" charset="0"/>
              </a:rPr>
              <a:t>шахсларнинг</a:t>
            </a:r>
            <a:r>
              <a:rPr lang="ru-RU" b="1" dirty="0">
                <a:cs typeface="Times New Roman" panose="02020603050405020304" pitchFamily="18" charset="0"/>
              </a:rPr>
              <a:t> </a:t>
            </a:r>
            <a:r>
              <a:rPr lang="ru-RU" b="1" dirty="0" err="1">
                <a:cs typeface="Times New Roman" panose="02020603050405020304" pitchFamily="18" charset="0"/>
              </a:rPr>
              <a:t>ўзаро</a:t>
            </a:r>
            <a:r>
              <a:rPr lang="ru-RU" b="1" dirty="0">
                <a:cs typeface="Times New Roman" panose="02020603050405020304" pitchFamily="18" charset="0"/>
              </a:rPr>
              <a:t> </a:t>
            </a:r>
            <a:r>
              <a:rPr lang="ru-RU" b="1" dirty="0" err="1">
                <a:cs typeface="Times New Roman" panose="02020603050405020304" pitchFamily="18" charset="0"/>
              </a:rPr>
              <a:t>учрашиб</a:t>
            </a:r>
            <a:r>
              <a:rPr lang="ru-RU" b="1" dirty="0">
                <a:cs typeface="Times New Roman" panose="02020603050405020304" pitchFamily="18" charset="0"/>
              </a:rPr>
              <a:t>, расмий </a:t>
            </a:r>
            <a:r>
              <a:rPr lang="ru-RU" b="1" dirty="0" err="1">
                <a:cs typeface="Times New Roman" panose="02020603050405020304" pitchFamily="18" charset="0"/>
              </a:rPr>
              <a:t>қарорлар</a:t>
            </a:r>
            <a:r>
              <a:rPr lang="ru-RU" b="1" dirty="0">
                <a:cs typeface="Times New Roman" panose="02020603050405020304" pitchFamily="18" charset="0"/>
              </a:rPr>
              <a:t> устунлик </a:t>
            </a:r>
            <a:r>
              <a:rPr lang="ru-RU" b="1" dirty="0" err="1">
                <a:cs typeface="Times New Roman" panose="02020603050405020304" pitchFamily="18" charset="0"/>
              </a:rPr>
              <a:t>қабул</a:t>
            </a:r>
            <a:r>
              <a:rPr lang="ru-RU" b="1" dirty="0">
                <a:cs typeface="Times New Roman" panose="02020603050405020304" pitchFamily="18" charset="0"/>
              </a:rPr>
              <a:t> </a:t>
            </a:r>
          </a:p>
          <a:p>
            <a:pPr algn="ctr"/>
            <a:r>
              <a:rPr lang="ru-RU" b="1" dirty="0" err="1">
                <a:cs typeface="Times New Roman" panose="02020603050405020304" pitchFamily="18" charset="0"/>
              </a:rPr>
              <a:t>қилишдаги</a:t>
            </a:r>
            <a:r>
              <a:rPr lang="ru-RU" b="1" dirty="0">
                <a:cs typeface="Times New Roman" panose="02020603050405020304" pitchFamily="18" charset="0"/>
              </a:rPr>
              <a:t> </a:t>
            </a:r>
            <a:r>
              <a:rPr lang="ru-RU" b="1" dirty="0" err="1">
                <a:cs typeface="Times New Roman" panose="02020603050405020304" pitchFamily="18" charset="0"/>
              </a:rPr>
              <a:t>сиёсий</a:t>
            </a:r>
            <a:r>
              <a:rPr lang="ru-RU" b="1" dirty="0">
                <a:cs typeface="Times New Roman" panose="02020603050405020304" pitchFamily="18" charset="0"/>
              </a:rPr>
              <a:t> </a:t>
            </a:r>
            <a:r>
              <a:rPr lang="ru-RU" b="1" dirty="0" err="1">
                <a:cs typeface="Times New Roman" panose="02020603050405020304" pitchFamily="18" charset="0"/>
              </a:rPr>
              <a:t>таъсирнинг</a:t>
            </a:r>
            <a:r>
              <a:rPr lang="ru-RU" b="1" dirty="0">
                <a:cs typeface="Times New Roman" panose="02020603050405020304" pitchFamily="18" charset="0"/>
              </a:rPr>
              <a:t> </a:t>
            </a:r>
          </a:p>
          <a:p>
            <a:pPr algn="ctr"/>
            <a:r>
              <a:rPr lang="ru-RU" b="1" dirty="0" err="1">
                <a:cs typeface="Times New Roman" panose="02020603050405020304" pitchFamily="18" charset="0"/>
              </a:rPr>
              <a:t>ўзига</a:t>
            </a:r>
            <a:r>
              <a:rPr lang="ru-RU" b="1" dirty="0">
                <a:cs typeface="Times New Roman" panose="02020603050405020304" pitchFamily="18" charset="0"/>
              </a:rPr>
              <a:t> </a:t>
            </a:r>
            <a:r>
              <a:rPr lang="ru-RU" b="1" dirty="0" err="1">
                <a:cs typeface="Times New Roman" panose="02020603050405020304" pitchFamily="18" charset="0"/>
              </a:rPr>
              <a:t>хос</a:t>
            </a:r>
            <a:r>
              <a:rPr lang="ru-RU" b="1" dirty="0">
                <a:cs typeface="Times New Roman" panose="02020603050405020304" pitchFamily="18" charset="0"/>
              </a:rPr>
              <a:t> тури.</a:t>
            </a:r>
          </a:p>
        </p:txBody>
      </p:sp>
      <p:sp>
        <p:nvSpPr>
          <p:cNvPr id="4" name="Прямоугольник 3">
            <a:extLst>
              <a:ext uri="{FF2B5EF4-FFF2-40B4-BE49-F238E27FC236}">
                <a16:creationId xmlns:a16="http://schemas.microsoft.com/office/drawing/2014/main" id="{2CF39C1D-1E6F-4709-8AFF-D65F7E5A9160}"/>
              </a:ext>
            </a:extLst>
          </p:cNvPr>
          <p:cNvSpPr/>
          <p:nvPr/>
        </p:nvSpPr>
        <p:spPr>
          <a:xfrm>
            <a:off x="287375" y="4965226"/>
            <a:ext cx="6096000" cy="1477328"/>
          </a:xfrm>
          <a:prstGeom prst="rect">
            <a:avLst/>
          </a:prstGeom>
        </p:spPr>
        <p:txBody>
          <a:bodyPr>
            <a:spAutoFit/>
          </a:bodyPr>
          <a:lstStyle/>
          <a:p>
            <a:r>
              <a:rPr lang="uz-Cyrl-UZ" b="1" dirty="0">
                <a:ea typeface="SimSun" panose="02010600030101010101" pitchFamily="2" charset="-122"/>
                <a:cs typeface="Times New Roman" panose="02020603050405020304" pitchFamily="18" charset="0"/>
              </a:rPr>
              <a:t>  </a:t>
            </a:r>
            <a:r>
              <a:rPr lang="uz-Cyrl-UZ" b="1" dirty="0">
                <a:cs typeface="Times New Roman" panose="02020603050405020304" pitchFamily="18" charset="0"/>
              </a:rPr>
              <a:t>КЛИЕНТЕЛИЗМ</a:t>
            </a:r>
            <a:r>
              <a:rPr lang="uz-Cyrl-UZ" dirty="0">
                <a:ea typeface="SimSun" panose="02010600030101010101" pitchFamily="2" charset="-122"/>
                <a:cs typeface="Times New Roman" panose="02020603050405020304" pitchFamily="18" charset="0"/>
              </a:rPr>
              <a:t> (</a:t>
            </a:r>
            <a:r>
              <a:rPr lang="uz-Cyrl-UZ" b="1" dirty="0">
                <a:ea typeface="SimSun" panose="02010600030101010101" pitchFamily="2" charset="-122"/>
                <a:cs typeface="Times New Roman" panose="02020603050405020304" pitchFamily="18" charset="0"/>
              </a:rPr>
              <a:t>ингл. clientelism, </a:t>
            </a:r>
          </a:p>
          <a:p>
            <a:r>
              <a:rPr lang="uz-Cyrl-UZ" b="1" dirty="0">
                <a:ea typeface="SimSun" panose="02010600030101010101" pitchFamily="2" charset="-122"/>
                <a:cs typeface="Times New Roman" panose="02020603050405020304" pitchFamily="18" charset="0"/>
              </a:rPr>
              <a:t>лот. clientēla - мижоз) </a:t>
            </a:r>
            <a:r>
              <a:rPr lang="ru-RU" dirty="0">
                <a:cs typeface="Arial" panose="020B0604020202020204" pitchFamily="34" charset="0"/>
              </a:rPr>
              <a:t>—</a:t>
            </a:r>
            <a:r>
              <a:rPr lang="uz-Cyrl-UZ" b="1" dirty="0">
                <a:ea typeface="SimSun" panose="02010600030101010101" pitchFamily="2" charset="-122"/>
                <a:cs typeface="Times New Roman" panose="02020603050405020304" pitchFamily="18" charset="0"/>
              </a:rPr>
              <a:t> юқори </a:t>
            </a:r>
          </a:p>
          <a:p>
            <a:r>
              <a:rPr lang="uz-Cyrl-UZ" b="1" dirty="0">
                <a:ea typeface="SimSun" panose="02010600030101010101" pitchFamily="2" charset="-122"/>
                <a:cs typeface="Times New Roman" panose="02020603050405020304" pitchFamily="18" charset="0"/>
              </a:rPr>
              <a:t>лавозимдаги мансабдор шахс ва </a:t>
            </a:r>
          </a:p>
          <a:p>
            <a:r>
              <a:rPr lang="uz-Cyrl-UZ" b="1" dirty="0">
                <a:ea typeface="SimSun" panose="02010600030101010101" pitchFamily="2" charset="-122"/>
                <a:cs typeface="Times New Roman" panose="02020603050405020304" pitchFamily="18" charset="0"/>
              </a:rPr>
              <a:t>унга хайрихох бўлган шахслар (мансабдор шахслар, тадбиркорлар, сиёсий гуруҳлар).</a:t>
            </a:r>
            <a:endParaRPr lang="ru-RU" b="1" dirty="0"/>
          </a:p>
        </p:txBody>
      </p:sp>
      <p:sp>
        <p:nvSpPr>
          <p:cNvPr id="5" name="Прямоугольник 4">
            <a:extLst>
              <a:ext uri="{FF2B5EF4-FFF2-40B4-BE49-F238E27FC236}">
                <a16:creationId xmlns:a16="http://schemas.microsoft.com/office/drawing/2014/main" id="{82FAB217-C40D-4ADC-96D1-DD4A9CEFDDCD}"/>
              </a:ext>
            </a:extLst>
          </p:cNvPr>
          <p:cNvSpPr/>
          <p:nvPr/>
        </p:nvSpPr>
        <p:spPr>
          <a:xfrm>
            <a:off x="6826675" y="5114320"/>
            <a:ext cx="4771420" cy="1477328"/>
          </a:xfrm>
          <a:prstGeom prst="rect">
            <a:avLst/>
          </a:prstGeom>
        </p:spPr>
        <p:txBody>
          <a:bodyPr wrap="square">
            <a:spAutoFit/>
          </a:bodyPr>
          <a:lstStyle/>
          <a:p>
            <a:r>
              <a:rPr lang="uz-Cyrl-UZ" b="1" dirty="0">
                <a:cs typeface="Times New Roman" pitchFamily="18" charset="0"/>
              </a:rPr>
              <a:t>   МАҲАЛЛИЙЧИЛИК </a:t>
            </a:r>
            <a:r>
              <a:rPr lang="ru-RU" dirty="0">
                <a:cs typeface="Arial" panose="020B0604020202020204" pitchFamily="34" charset="0"/>
              </a:rPr>
              <a:t>—</a:t>
            </a:r>
            <a:r>
              <a:rPr lang="uz-Cyrl-UZ" b="1" dirty="0">
                <a:cs typeface="Times New Roman" pitchFamily="18" charset="0"/>
              </a:rPr>
              <a:t>  шахсни  унинг  наслий  келиб  чиқиши  (аслзода  ёки  машҳур сулола  вакили  эканлиги)  ҳамда яқин  қариндошлиги сабабли,  унга  лавозим ва имтиёзлар бериш. </a:t>
            </a:r>
            <a:endParaRPr lang="ru-RU" b="1" dirty="0"/>
          </a:p>
        </p:txBody>
      </p:sp>
      <p:sp>
        <p:nvSpPr>
          <p:cNvPr id="7" name="Прямоугольник 6">
            <a:extLst>
              <a:ext uri="{FF2B5EF4-FFF2-40B4-BE49-F238E27FC236}">
                <a16:creationId xmlns:a16="http://schemas.microsoft.com/office/drawing/2014/main" id="{1B58D3FB-D476-4CDB-8851-08BAC9944A9B}"/>
              </a:ext>
            </a:extLst>
          </p:cNvPr>
          <p:cNvSpPr/>
          <p:nvPr/>
        </p:nvSpPr>
        <p:spPr>
          <a:xfrm>
            <a:off x="4457330" y="674476"/>
            <a:ext cx="4665188" cy="923330"/>
          </a:xfrm>
          <a:prstGeom prst="rect">
            <a:avLst/>
          </a:prstGeom>
        </p:spPr>
        <p:txBody>
          <a:bodyPr wrap="none">
            <a:spAutoFit/>
          </a:bodyPr>
          <a:lstStyle/>
          <a:p>
            <a:pPr indent="182563"/>
            <a:r>
              <a:rPr lang="ru-RU" b="1" dirty="0">
                <a:cs typeface="Times New Roman" panose="02020603050405020304" pitchFamily="18" charset="0"/>
              </a:rPr>
              <a:t>ПРОТЕКЦИОНИЗМ (лот. к</a:t>
            </a:r>
            <a:r>
              <a:rPr lang="uz-Cyrl-UZ" b="1" dirty="0">
                <a:cs typeface="Times New Roman" panose="02020603050405020304" pitchFamily="18" charset="0"/>
              </a:rPr>
              <a:t>ўмаклашиш)</a:t>
            </a:r>
          </a:p>
          <a:p>
            <a:pPr indent="182563"/>
            <a:r>
              <a:rPr lang="uz-Cyrl-UZ" b="1" dirty="0">
                <a:cs typeface="Times New Roman" panose="02020603050405020304" pitchFamily="18" charset="0"/>
              </a:rPr>
              <a:t>маълум бир шахсларни лавозимга </a:t>
            </a:r>
          </a:p>
          <a:p>
            <a:pPr indent="182563"/>
            <a:r>
              <a:rPr lang="uz-Cyrl-UZ" b="1" dirty="0">
                <a:cs typeface="Times New Roman" panose="02020603050405020304" pitchFamily="18" charset="0"/>
              </a:rPr>
              <a:t>тайинлашга кўмаклашиш.</a:t>
            </a:r>
            <a:r>
              <a:rPr lang="ru-RU" b="1" dirty="0">
                <a:cs typeface="Times New Roman" panose="02020603050405020304" pitchFamily="18" charset="0"/>
              </a:rPr>
              <a:t> </a:t>
            </a:r>
            <a:endParaRPr lang="ru-RU" dirty="0">
              <a:cs typeface="Times New Roman" panose="02020603050405020304" pitchFamily="18" charset="0"/>
            </a:endParaRPr>
          </a:p>
        </p:txBody>
      </p:sp>
      <p:sp>
        <p:nvSpPr>
          <p:cNvPr id="33" name="Стрелка вниз 32">
            <a:extLst>
              <a:ext uri="{FF2B5EF4-FFF2-40B4-BE49-F238E27FC236}">
                <a16:creationId xmlns:a16="http://schemas.microsoft.com/office/drawing/2014/main" id="{257F3EE9-EDF2-4981-AE70-CEB9DC97A2B9}"/>
              </a:ext>
            </a:extLst>
          </p:cNvPr>
          <p:cNvSpPr/>
          <p:nvPr/>
        </p:nvSpPr>
        <p:spPr>
          <a:xfrm rot="10800000">
            <a:off x="5433985" y="1677184"/>
            <a:ext cx="982652" cy="1286521"/>
          </a:xfrm>
          <a:prstGeom prst="downArrow">
            <a:avLst/>
          </a:prstGeom>
          <a:solidFill>
            <a:schemeClr val="accent5">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solidFill>
                <a:schemeClr val="tx1"/>
              </a:solidFill>
            </a:endParaRPr>
          </a:p>
        </p:txBody>
      </p:sp>
      <p:sp>
        <p:nvSpPr>
          <p:cNvPr id="34" name="Овал 33">
            <a:extLst>
              <a:ext uri="{FF2B5EF4-FFF2-40B4-BE49-F238E27FC236}">
                <a16:creationId xmlns:a16="http://schemas.microsoft.com/office/drawing/2014/main" id="{CDFCADD0-BAF8-48F5-9C09-F8786923E48F}"/>
              </a:ext>
            </a:extLst>
          </p:cNvPr>
          <p:cNvSpPr/>
          <p:nvPr/>
        </p:nvSpPr>
        <p:spPr>
          <a:xfrm rot="10800000">
            <a:off x="5563964" y="3178877"/>
            <a:ext cx="753644" cy="730313"/>
          </a:xfrm>
          <a:prstGeom prst="ellipse">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ru-RU">
              <a:solidFill>
                <a:schemeClr val="tx1"/>
              </a:solidFill>
            </a:endParaRPr>
          </a:p>
        </p:txBody>
      </p:sp>
      <p:sp>
        <p:nvSpPr>
          <p:cNvPr id="35" name="Стрелка вниз 34">
            <a:extLst>
              <a:ext uri="{FF2B5EF4-FFF2-40B4-BE49-F238E27FC236}">
                <a16:creationId xmlns:a16="http://schemas.microsoft.com/office/drawing/2014/main" id="{0319ECD5-35AD-4875-BE1B-F1B3B87432B4}"/>
              </a:ext>
            </a:extLst>
          </p:cNvPr>
          <p:cNvSpPr/>
          <p:nvPr/>
        </p:nvSpPr>
        <p:spPr>
          <a:xfrm rot="5400000">
            <a:off x="4099525" y="2721388"/>
            <a:ext cx="875266" cy="1552094"/>
          </a:xfrm>
          <a:prstGeom prst="downArrow">
            <a:avLst/>
          </a:prstGeom>
          <a:solidFill>
            <a:schemeClr val="accent5">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solidFill>
                <a:schemeClr val="tx1"/>
              </a:solidFill>
            </a:endParaRPr>
          </a:p>
        </p:txBody>
      </p:sp>
      <p:sp>
        <p:nvSpPr>
          <p:cNvPr id="36" name="Стрелка вниз 35">
            <a:extLst>
              <a:ext uri="{FF2B5EF4-FFF2-40B4-BE49-F238E27FC236}">
                <a16:creationId xmlns:a16="http://schemas.microsoft.com/office/drawing/2014/main" id="{B0B3F23F-C5E9-4901-9423-4C4F9EBDE2CC}"/>
              </a:ext>
            </a:extLst>
          </p:cNvPr>
          <p:cNvSpPr/>
          <p:nvPr/>
        </p:nvSpPr>
        <p:spPr>
          <a:xfrm rot="16200000">
            <a:off x="6812371" y="2756357"/>
            <a:ext cx="923886" cy="1485264"/>
          </a:xfrm>
          <a:prstGeom prst="downArrow">
            <a:avLst/>
          </a:prstGeom>
          <a:solidFill>
            <a:schemeClr val="accent5">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solidFill>
                <a:schemeClr val="tx1"/>
              </a:solidFill>
            </a:endParaRPr>
          </a:p>
        </p:txBody>
      </p:sp>
      <p:sp>
        <p:nvSpPr>
          <p:cNvPr id="37" name="Стрелка вниз 36">
            <a:extLst>
              <a:ext uri="{FF2B5EF4-FFF2-40B4-BE49-F238E27FC236}">
                <a16:creationId xmlns:a16="http://schemas.microsoft.com/office/drawing/2014/main" id="{D315CABB-9D4D-483B-92CF-9277B7740D90}"/>
              </a:ext>
            </a:extLst>
          </p:cNvPr>
          <p:cNvSpPr/>
          <p:nvPr/>
        </p:nvSpPr>
        <p:spPr>
          <a:xfrm>
            <a:off x="5451237" y="4138461"/>
            <a:ext cx="982652" cy="1286521"/>
          </a:xfrm>
          <a:prstGeom prst="downArrow">
            <a:avLst/>
          </a:prstGeom>
          <a:solidFill>
            <a:schemeClr val="accent5">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solidFill>
                <a:schemeClr val="tx1"/>
              </a:solidFill>
            </a:endParaRPr>
          </a:p>
        </p:txBody>
      </p:sp>
      <p:pic>
        <p:nvPicPr>
          <p:cNvPr id="38" name="그림 7">
            <a:extLst>
              <a:ext uri="{FF2B5EF4-FFF2-40B4-BE49-F238E27FC236}">
                <a16:creationId xmlns:a16="http://schemas.microsoft.com/office/drawing/2014/main" id="{ADE9A341-CC82-4C6C-B7CC-CBBA11BDEA95}"/>
              </a:ext>
            </a:extLst>
          </p:cNvPr>
          <p:cNvPicPr>
            <a:picLocks noChangeAspect="1"/>
          </p:cNvPicPr>
          <p:nvPr/>
        </p:nvPicPr>
        <p:blipFill>
          <a:blip r:embed="rId4"/>
          <a:stretch>
            <a:fillRect/>
          </a:stretch>
        </p:blipFill>
        <p:spPr>
          <a:xfrm>
            <a:off x="5727342" y="3320382"/>
            <a:ext cx="421118" cy="447301"/>
          </a:xfrm>
          <a:prstGeom prst="rect">
            <a:avLst/>
          </a:prstGeom>
        </p:spPr>
      </p:pic>
    </p:spTree>
    <p:extLst>
      <p:ext uri="{BB962C8B-B14F-4D97-AF65-F5344CB8AC3E}">
        <p14:creationId xmlns:p14="http://schemas.microsoft.com/office/powerpoint/2010/main" val="3819577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9">
            <a:extLst>
              <a:ext uri="{FF2B5EF4-FFF2-40B4-BE49-F238E27FC236}">
                <a16:creationId xmlns:a16="http://schemas.microsoft.com/office/drawing/2014/main" id="{A1980A13-CCE6-44A0-BD11-469896136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Схема 4"/>
          <p:cNvGraphicFramePr/>
          <p:nvPr>
            <p:extLst>
              <p:ext uri="{D42A27DB-BD31-4B8C-83A1-F6EECF244321}">
                <p14:modId xmlns:p14="http://schemas.microsoft.com/office/powerpoint/2010/main" val="405967365"/>
              </p:ext>
            </p:extLst>
          </p:nvPr>
        </p:nvGraphicFramePr>
        <p:xfrm>
          <a:off x="3818467" y="270934"/>
          <a:ext cx="7982672" cy="6343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Овал 5"/>
          <p:cNvSpPr/>
          <p:nvPr/>
        </p:nvSpPr>
        <p:spPr>
          <a:xfrm>
            <a:off x="814194" y="1930400"/>
            <a:ext cx="3779620" cy="360992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uz-Cyrl-UZ" sz="3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Коррупция шакллари</a:t>
            </a:r>
            <a:endParaRPr lang="ru-RU" sz="3600" b="1" dirty="0">
              <a:solidFill>
                <a:srgbClr val="FFFF00"/>
              </a:solidFill>
              <a:latin typeface="Times New Roman" panose="02020603050405020304" pitchFamily="18" charset="0"/>
              <a:cs typeface="Times New Roman" panose="02020603050405020304" pitchFamily="18" charset="0"/>
            </a:endParaRPr>
          </a:p>
          <a:p>
            <a:pPr algn="ctr"/>
            <a:endParaRPr lang="ru-RU" dirty="0">
              <a:solidFill>
                <a:schemeClr val="tx1"/>
              </a:solidFill>
            </a:endParaRPr>
          </a:p>
        </p:txBody>
      </p:sp>
      <p:sp>
        <p:nvSpPr>
          <p:cNvPr id="2" name="Скругленный прямоугольник 3">
            <a:extLst>
              <a:ext uri="{FF2B5EF4-FFF2-40B4-BE49-F238E27FC236}">
                <a16:creationId xmlns:a16="http://schemas.microsoft.com/office/drawing/2014/main" id="{FC7B7790-694F-72AC-995E-9EAEF7B17D78}"/>
              </a:ext>
            </a:extLst>
          </p:cNvPr>
          <p:cNvSpPr/>
          <p:nvPr/>
        </p:nvSpPr>
        <p:spPr>
          <a:xfrm>
            <a:off x="-1" y="131197"/>
            <a:ext cx="3928533" cy="17145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tabLst>
                <a:tab pos="270510" algn="l"/>
              </a:tabLst>
            </a:pPr>
            <a:r>
              <a:rPr lang="ru-RU" sz="1400" dirty="0">
                <a:solidFill>
                  <a:srgbClr val="FF0000"/>
                </a:solidFill>
                <a:effectLst/>
                <a:latin typeface="Times New Roman" panose="02020603050405020304" pitchFamily="18" charset="0"/>
                <a:ea typeface="Times New Roman" panose="02020603050405020304" pitchFamily="18" charset="0"/>
              </a:rPr>
              <a:t>Коррупция </a:t>
            </a:r>
            <a:r>
              <a:rPr lang="ru-RU" sz="1400" dirty="0" err="1">
                <a:solidFill>
                  <a:srgbClr val="FF0000"/>
                </a:solidFill>
                <a:effectLst/>
                <a:latin typeface="Times New Roman" panose="02020603050405020304" pitchFamily="18" charset="0"/>
                <a:ea typeface="Times New Roman" panose="02020603050405020304" pitchFamily="18" charset="0"/>
              </a:rPr>
              <a:t>бошқарувнинг</a:t>
            </a:r>
            <a:r>
              <a:rPr lang="ru-RU" sz="1400" dirty="0">
                <a:solidFill>
                  <a:srgbClr val="FF0000"/>
                </a:solidFill>
                <a:effectLst/>
                <a:latin typeface="Times New Roman" panose="02020603050405020304" pitchFamily="18" charset="0"/>
                <a:ea typeface="Times New Roman" panose="02020603050405020304" pitchFamily="18" charset="0"/>
              </a:rPr>
              <a:t> </a:t>
            </a:r>
            <a:r>
              <a:rPr lang="ru-RU" sz="1400" dirty="0" err="1">
                <a:solidFill>
                  <a:srgbClr val="FF0000"/>
                </a:solidFill>
                <a:effectLst/>
                <a:latin typeface="Times New Roman" panose="02020603050405020304" pitchFamily="18" charset="0"/>
                <a:ea typeface="Times New Roman" panose="02020603050405020304" pitchFamily="18" charset="0"/>
              </a:rPr>
              <a:t>барча</a:t>
            </a:r>
            <a:r>
              <a:rPr lang="ru-RU" sz="1400" dirty="0">
                <a:solidFill>
                  <a:srgbClr val="FF0000"/>
                </a:solidFill>
                <a:effectLst/>
                <a:latin typeface="Times New Roman" panose="02020603050405020304" pitchFamily="18" charset="0"/>
                <a:ea typeface="Times New Roman" panose="02020603050405020304" pitchFamily="18" charset="0"/>
              </a:rPr>
              <a:t> </a:t>
            </a:r>
            <a:r>
              <a:rPr lang="ru-RU" sz="1400" dirty="0" err="1">
                <a:solidFill>
                  <a:srgbClr val="FF0000"/>
                </a:solidFill>
                <a:effectLst/>
                <a:latin typeface="Times New Roman" panose="02020603050405020304" pitchFamily="18" charset="0"/>
                <a:ea typeface="Times New Roman" panose="02020603050405020304" pitchFamily="18" charset="0"/>
              </a:rPr>
              <a:t>даражаларида</a:t>
            </a:r>
            <a:r>
              <a:rPr lang="ru-RU" sz="1400" dirty="0">
                <a:solidFill>
                  <a:srgbClr val="FF0000"/>
                </a:solidFill>
                <a:effectLst/>
                <a:latin typeface="Times New Roman" panose="02020603050405020304" pitchFamily="18" charset="0"/>
                <a:ea typeface="Times New Roman" panose="02020603050405020304" pitchFamily="18" charset="0"/>
              </a:rPr>
              <a:t> </a:t>
            </a:r>
            <a:r>
              <a:rPr lang="ru-RU" sz="1400" dirty="0" err="1">
                <a:solidFill>
                  <a:srgbClr val="FF0000"/>
                </a:solidFill>
                <a:effectLst/>
                <a:latin typeface="Times New Roman" panose="02020603050405020304" pitchFamily="18" charset="0"/>
                <a:ea typeface="Times New Roman" panose="02020603050405020304" pitchFamily="18" charset="0"/>
              </a:rPr>
              <a:t>учра</a:t>
            </a:r>
            <a:r>
              <a:rPr lang="uz-Cyrl-UZ" sz="1400" dirty="0">
                <a:solidFill>
                  <a:srgbClr val="FF0000"/>
                </a:solidFill>
                <a:effectLst/>
                <a:latin typeface="Times New Roman" panose="02020603050405020304" pitchFamily="18" charset="0"/>
                <a:ea typeface="Times New Roman" panose="02020603050405020304" pitchFamily="18" charset="0"/>
              </a:rPr>
              <a:t>шиши мумкин. Яъни, глобал, миллий ва маҳаллий даражада. Барча турдаги субъектлар коррупцияга ихтиёрий ёки ихтиёрсиз равишда жалб қилиниши мумкин.</a:t>
            </a:r>
            <a:endParaRPr lang="ru-RU" sz="1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7800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822B5-36E1-37C8-D3DC-F9A451A53B76}"/>
            </a:ext>
          </a:extLst>
        </p:cNvPr>
        <p:cNvGrpSpPr/>
        <p:nvPr/>
      </p:nvGrpSpPr>
      <p:grpSpPr>
        <a:xfrm>
          <a:off x="0" y="0"/>
          <a:ext cx="0" cy="0"/>
          <a:chOff x="0" y="0"/>
          <a:chExt cx="0" cy="0"/>
        </a:xfrm>
      </p:grpSpPr>
      <p:pic>
        <p:nvPicPr>
          <p:cNvPr id="8" name="Рисунок 9">
            <a:extLst>
              <a:ext uri="{FF2B5EF4-FFF2-40B4-BE49-F238E27FC236}">
                <a16:creationId xmlns:a16="http://schemas.microsoft.com/office/drawing/2014/main" id="{1343CCE6-C069-D05A-B358-D9E6F8D08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Схема 4">
            <a:extLst>
              <a:ext uri="{FF2B5EF4-FFF2-40B4-BE49-F238E27FC236}">
                <a16:creationId xmlns:a16="http://schemas.microsoft.com/office/drawing/2014/main" id="{C6F7C68F-78E3-9B33-1192-38FC8373FCCC}"/>
              </a:ext>
            </a:extLst>
          </p:cNvPr>
          <p:cNvGraphicFramePr/>
          <p:nvPr>
            <p:extLst>
              <p:ext uri="{D42A27DB-BD31-4B8C-83A1-F6EECF244321}">
                <p14:modId xmlns:p14="http://schemas.microsoft.com/office/powerpoint/2010/main" val="3578092459"/>
              </p:ext>
            </p:extLst>
          </p:nvPr>
        </p:nvGraphicFramePr>
        <p:xfrm>
          <a:off x="3673139" y="270934"/>
          <a:ext cx="8128000" cy="6343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Овал 5">
            <a:extLst>
              <a:ext uri="{FF2B5EF4-FFF2-40B4-BE49-F238E27FC236}">
                <a16:creationId xmlns:a16="http://schemas.microsoft.com/office/drawing/2014/main" id="{DE437FF1-E55F-5E43-56EA-33C212FD9400}"/>
              </a:ext>
            </a:extLst>
          </p:cNvPr>
          <p:cNvSpPr/>
          <p:nvPr/>
        </p:nvSpPr>
        <p:spPr>
          <a:xfrm>
            <a:off x="355003" y="2446866"/>
            <a:ext cx="3446530" cy="302877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uz-Cyrl-UZ"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Коррупциянинг </a:t>
            </a:r>
            <a:r>
              <a:rPr lang="uz-Cyrl-UZ" sz="2400" b="1" dirty="0">
                <a:solidFill>
                  <a:srgbClr val="FFFF00"/>
                </a:solidFill>
                <a:effectLst/>
                <a:latin typeface="Times New Roman" panose="02020603050405020304" pitchFamily="18" charset="0"/>
                <a:ea typeface="Times New Roman" panose="02020603050405020304" pitchFamily="18" charset="0"/>
              </a:rPr>
              <a:t>кўринишлари</a:t>
            </a:r>
            <a:endParaRPr lang="ru-RU" sz="2400" b="1" dirty="0">
              <a:solidFill>
                <a:srgbClr val="FFFF00"/>
              </a:solidFill>
            </a:endParaRPr>
          </a:p>
        </p:txBody>
      </p:sp>
    </p:spTree>
    <p:extLst>
      <p:ext uri="{BB962C8B-B14F-4D97-AF65-F5344CB8AC3E}">
        <p14:creationId xmlns:p14="http://schemas.microsoft.com/office/powerpoint/2010/main" val="1422900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9">
            <a:extLst>
              <a:ext uri="{FF2B5EF4-FFF2-40B4-BE49-F238E27FC236}">
                <a16:creationId xmlns:a16="http://schemas.microsoft.com/office/drawing/2014/main" id="{BFE8DE94-16F5-4B48-B6D4-E3D997CFC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직사각형 19"/>
          <p:cNvSpPr/>
          <p:nvPr/>
        </p:nvSpPr>
        <p:spPr>
          <a:xfrm>
            <a:off x="1022545" y="1903224"/>
            <a:ext cx="2160000" cy="3953348"/>
          </a:xfrm>
          <a:prstGeom prst="rect">
            <a:avLst/>
          </a:prstGeom>
          <a:gradFill>
            <a:gsLst>
              <a:gs pos="0">
                <a:srgbClr val="94C54E"/>
              </a:gs>
              <a:gs pos="100000">
                <a:srgbClr val="94C54E">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chemeClr val="tx1"/>
              </a:solidFill>
              <a:effectLst/>
              <a:uLnTx/>
              <a:uFillTx/>
              <a:latin typeface="Calibri"/>
              <a:ea typeface="맑은 고딕" panose="020B0503020000020004" pitchFamily="34" charset="-127"/>
              <a:cs typeface="+mn-cs"/>
            </a:endParaRPr>
          </a:p>
        </p:txBody>
      </p:sp>
      <p:sp>
        <p:nvSpPr>
          <p:cNvPr id="28" name="직사각형 27"/>
          <p:cNvSpPr/>
          <p:nvPr/>
        </p:nvSpPr>
        <p:spPr>
          <a:xfrm>
            <a:off x="3619498" y="1858878"/>
            <a:ext cx="2160000" cy="4320000"/>
          </a:xfrm>
          <a:prstGeom prst="rect">
            <a:avLst/>
          </a:prstGeom>
          <a:gradFill>
            <a:gsLst>
              <a:gs pos="0">
                <a:srgbClr val="47BF96"/>
              </a:gs>
              <a:gs pos="100000">
                <a:srgbClr val="47BF96">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chemeClr val="tx1"/>
              </a:solidFill>
              <a:effectLst/>
              <a:uLnTx/>
              <a:uFillTx/>
              <a:latin typeface="Calibri"/>
              <a:ea typeface="맑은 고딕" panose="020B0503020000020004" pitchFamily="34" charset="-127"/>
              <a:cs typeface="+mn-cs"/>
            </a:endParaRPr>
          </a:p>
        </p:txBody>
      </p:sp>
      <p:sp>
        <p:nvSpPr>
          <p:cNvPr id="31" name="직사각형 30"/>
          <p:cNvSpPr/>
          <p:nvPr/>
        </p:nvSpPr>
        <p:spPr>
          <a:xfrm>
            <a:off x="6307757" y="1835371"/>
            <a:ext cx="2160000" cy="4320000"/>
          </a:xfrm>
          <a:prstGeom prst="rect">
            <a:avLst/>
          </a:prstGeom>
          <a:gradFill>
            <a:gsLst>
              <a:gs pos="0">
                <a:srgbClr val="42BFCC"/>
              </a:gs>
              <a:gs pos="100000">
                <a:srgbClr val="42BFCC">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chemeClr val="tx1"/>
              </a:solidFill>
              <a:effectLst/>
              <a:uLnTx/>
              <a:uFillTx/>
              <a:latin typeface="Calibri"/>
              <a:ea typeface="맑은 고딕" panose="020B0503020000020004" pitchFamily="34" charset="-127"/>
              <a:cs typeface="+mn-cs"/>
            </a:endParaRPr>
          </a:p>
        </p:txBody>
      </p:sp>
      <p:sp>
        <p:nvSpPr>
          <p:cNvPr id="34" name="직사각형 33"/>
          <p:cNvSpPr/>
          <p:nvPr/>
        </p:nvSpPr>
        <p:spPr>
          <a:xfrm>
            <a:off x="8996016" y="1847247"/>
            <a:ext cx="2160000" cy="4320000"/>
          </a:xfrm>
          <a:prstGeom prst="rect">
            <a:avLst/>
          </a:prstGeom>
          <a:gradFill>
            <a:gsLst>
              <a:gs pos="0">
                <a:srgbClr val="0098C4"/>
              </a:gs>
              <a:gs pos="100000">
                <a:srgbClr val="0098C4">
                  <a:alpha val="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chemeClr val="tx1"/>
              </a:solidFill>
              <a:effectLst/>
              <a:uLnTx/>
              <a:uFillTx/>
              <a:latin typeface="Calibri"/>
              <a:ea typeface="맑은 고딕" panose="020B0503020000020004" pitchFamily="34" charset="-127"/>
              <a:cs typeface="+mn-cs"/>
            </a:endParaRPr>
          </a:p>
        </p:txBody>
      </p:sp>
      <p:sp>
        <p:nvSpPr>
          <p:cNvPr id="26" name="TextBox 25"/>
          <p:cNvSpPr txBox="1"/>
          <p:nvPr/>
        </p:nvSpPr>
        <p:spPr>
          <a:xfrm>
            <a:off x="1916059" y="1239243"/>
            <a:ext cx="365483" cy="861774"/>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effectLst/>
                <a:uLnTx/>
                <a:uFillTx/>
                <a:latin typeface="Adobe 고딕 Std B" panose="020B0800000000000000" pitchFamily="34" charset="-127"/>
                <a:ea typeface="Adobe 고딕 Std B" panose="020B0800000000000000" pitchFamily="34" charset="-127"/>
                <a:cs typeface="+mn-cs"/>
              </a:rPr>
              <a:t>1</a:t>
            </a:r>
            <a:endParaRPr kumimoji="0" lang="ko-KR" altLang="en-US" sz="5000" b="0" i="0" u="none" strike="noStrike" kern="1200" cap="none" spc="0" normalizeH="0" baseline="0" noProof="0" dirty="0">
              <a:ln>
                <a:noFill/>
              </a:ln>
              <a:effectLst/>
              <a:uLnTx/>
              <a:uFillTx/>
              <a:latin typeface="Adobe 고딕 Std B" panose="020B0800000000000000" pitchFamily="34" charset="-127"/>
              <a:ea typeface="Adobe 고딕 Std B" panose="020B0800000000000000" pitchFamily="34" charset="-127"/>
              <a:cs typeface="+mn-cs"/>
            </a:endParaRPr>
          </a:p>
        </p:txBody>
      </p:sp>
      <p:sp>
        <p:nvSpPr>
          <p:cNvPr id="45" name="TextBox 44"/>
          <p:cNvSpPr txBox="1"/>
          <p:nvPr/>
        </p:nvSpPr>
        <p:spPr>
          <a:xfrm>
            <a:off x="4421851" y="1179470"/>
            <a:ext cx="555572" cy="861774"/>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effectLst/>
                <a:uLnTx/>
                <a:uFillTx/>
                <a:latin typeface="Adobe 고딕 Std B" panose="020B0800000000000000" pitchFamily="34" charset="-127"/>
                <a:ea typeface="Adobe 고딕 Std B" panose="020B0800000000000000" pitchFamily="34" charset="-127"/>
                <a:cs typeface="+mn-cs"/>
              </a:rPr>
              <a:t>2</a:t>
            </a:r>
            <a:endParaRPr kumimoji="0" lang="ko-KR" altLang="en-US" sz="5000" b="0" i="0" u="none" strike="noStrike" kern="1200" cap="none" spc="0" normalizeH="0" baseline="0" noProof="0" dirty="0">
              <a:ln>
                <a:noFill/>
              </a:ln>
              <a:effectLst/>
              <a:uLnTx/>
              <a:uFillTx/>
              <a:latin typeface="Adobe 고딕 Std B" panose="020B0800000000000000" pitchFamily="34" charset="-127"/>
              <a:ea typeface="Adobe 고딕 Std B" panose="020B0800000000000000" pitchFamily="34" charset="-127"/>
              <a:cs typeface="+mn-cs"/>
            </a:endParaRPr>
          </a:p>
        </p:txBody>
      </p:sp>
      <p:sp>
        <p:nvSpPr>
          <p:cNvPr id="46" name="TextBox 45"/>
          <p:cNvSpPr txBox="1"/>
          <p:nvPr/>
        </p:nvSpPr>
        <p:spPr>
          <a:xfrm>
            <a:off x="7112555" y="1147631"/>
            <a:ext cx="503610" cy="861774"/>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effectLst/>
                <a:uLnTx/>
                <a:uFillTx/>
                <a:latin typeface="Adobe 고딕 Std B" panose="020B0800000000000000" pitchFamily="34" charset="-127"/>
                <a:ea typeface="Adobe 고딕 Std B" panose="020B0800000000000000" pitchFamily="34" charset="-127"/>
                <a:cs typeface="+mn-cs"/>
              </a:rPr>
              <a:t>3</a:t>
            </a:r>
            <a:endParaRPr kumimoji="0" lang="ko-KR" altLang="en-US" sz="5000" b="0" i="0" u="none" strike="noStrike" kern="1200" cap="none" spc="0" normalizeH="0" baseline="0" noProof="0" dirty="0">
              <a:ln>
                <a:noFill/>
              </a:ln>
              <a:effectLst/>
              <a:uLnTx/>
              <a:uFillTx/>
              <a:latin typeface="Adobe 고딕 Std B" panose="020B0800000000000000" pitchFamily="34" charset="-127"/>
              <a:ea typeface="Adobe 고딕 Std B" panose="020B0800000000000000" pitchFamily="34" charset="-127"/>
              <a:cs typeface="+mn-cs"/>
            </a:endParaRPr>
          </a:p>
        </p:txBody>
      </p:sp>
      <p:sp>
        <p:nvSpPr>
          <p:cNvPr id="47" name="TextBox 46"/>
          <p:cNvSpPr txBox="1"/>
          <p:nvPr/>
        </p:nvSpPr>
        <p:spPr>
          <a:xfrm>
            <a:off x="9751297" y="1147631"/>
            <a:ext cx="593349" cy="861774"/>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effectLst/>
                <a:uLnTx/>
                <a:uFillTx/>
                <a:latin typeface="Adobe 고딕 Std B" panose="020B0800000000000000" pitchFamily="34" charset="-127"/>
                <a:ea typeface="Adobe 고딕 Std B" panose="020B0800000000000000" pitchFamily="34" charset="-127"/>
                <a:cs typeface="+mn-cs"/>
              </a:rPr>
              <a:t>4</a:t>
            </a:r>
            <a:endParaRPr kumimoji="0" lang="ko-KR" altLang="en-US" sz="5000" b="0" i="0" u="none" strike="noStrike" kern="1200" cap="none" spc="0" normalizeH="0" baseline="0" noProof="0" dirty="0">
              <a:ln>
                <a:noFill/>
              </a:ln>
              <a:effectLst/>
              <a:uLnTx/>
              <a:uFillTx/>
              <a:latin typeface="Adobe 고딕 Std B" panose="020B0800000000000000" pitchFamily="34" charset="-127"/>
              <a:ea typeface="Adobe 고딕 Std B" panose="020B0800000000000000" pitchFamily="34" charset="-127"/>
              <a:cs typeface="+mn-cs"/>
            </a:endParaRPr>
          </a:p>
        </p:txBody>
      </p:sp>
      <p:pic>
        <p:nvPicPr>
          <p:cNvPr id="49" name="그림 48"/>
          <p:cNvPicPr>
            <a:picLocks noChangeAspect="1"/>
          </p:cNvPicPr>
          <p:nvPr/>
        </p:nvPicPr>
        <p:blipFill>
          <a:blip r:embed="rId3" cstate="print"/>
          <a:stretch>
            <a:fillRect/>
          </a:stretch>
        </p:blipFill>
        <p:spPr>
          <a:xfrm>
            <a:off x="7072756" y="2086323"/>
            <a:ext cx="630000" cy="576000"/>
          </a:xfrm>
          <a:prstGeom prst="rect">
            <a:avLst/>
          </a:prstGeom>
          <a:noFill/>
        </p:spPr>
      </p:pic>
      <p:pic>
        <p:nvPicPr>
          <p:cNvPr id="50" name="그림 49"/>
          <p:cNvPicPr>
            <a:picLocks noChangeAspect="1"/>
          </p:cNvPicPr>
          <p:nvPr/>
        </p:nvPicPr>
        <p:blipFill>
          <a:blip r:embed="rId4" cstate="print"/>
          <a:stretch>
            <a:fillRect/>
          </a:stretch>
        </p:blipFill>
        <p:spPr>
          <a:xfrm>
            <a:off x="9779493" y="2062158"/>
            <a:ext cx="621000" cy="630000"/>
          </a:xfrm>
          <a:prstGeom prst="rect">
            <a:avLst/>
          </a:prstGeom>
          <a:noFill/>
        </p:spPr>
      </p:pic>
      <p:pic>
        <p:nvPicPr>
          <p:cNvPr id="52" name="그림 51"/>
          <p:cNvPicPr>
            <a:picLocks noChangeAspect="1"/>
          </p:cNvPicPr>
          <p:nvPr/>
        </p:nvPicPr>
        <p:blipFill>
          <a:blip r:embed="rId5" cstate="print"/>
          <a:stretch>
            <a:fillRect/>
          </a:stretch>
        </p:blipFill>
        <p:spPr>
          <a:xfrm>
            <a:off x="1806501" y="2174693"/>
            <a:ext cx="522000" cy="567000"/>
          </a:xfrm>
          <a:prstGeom prst="rect">
            <a:avLst/>
          </a:prstGeom>
          <a:noFill/>
        </p:spPr>
      </p:pic>
      <p:pic>
        <p:nvPicPr>
          <p:cNvPr id="53" name="그림 52"/>
          <p:cNvPicPr>
            <a:picLocks noChangeAspect="1"/>
          </p:cNvPicPr>
          <p:nvPr/>
        </p:nvPicPr>
        <p:blipFill>
          <a:blip r:embed="rId6" cstate="print"/>
          <a:stretch>
            <a:fillRect/>
          </a:stretch>
        </p:blipFill>
        <p:spPr>
          <a:xfrm>
            <a:off x="4294039" y="2075903"/>
            <a:ext cx="810918" cy="764580"/>
          </a:xfrm>
          <a:prstGeom prst="rect">
            <a:avLst/>
          </a:prstGeom>
          <a:noFill/>
        </p:spPr>
      </p:pic>
      <p:sp>
        <p:nvSpPr>
          <p:cNvPr id="6" name="Прямоугольник 5"/>
          <p:cNvSpPr/>
          <p:nvPr/>
        </p:nvSpPr>
        <p:spPr>
          <a:xfrm>
            <a:off x="1004972" y="2796900"/>
            <a:ext cx="2160000" cy="3477875"/>
          </a:xfrm>
          <a:prstGeom prst="rect">
            <a:avLst/>
          </a:prstGeom>
        </p:spPr>
        <p:txBody>
          <a:bodyPr wrap="square">
            <a:spAutoFit/>
          </a:bodyPr>
          <a:lstStyle/>
          <a:p>
            <a:pPr lvl="0" algn="ctr">
              <a:defRPr/>
            </a:pPr>
            <a:r>
              <a:rPr lang="uz-Cyrl-UZ" sz="1600" b="1" dirty="0"/>
              <a:t>Иқтисодий аҳвол</a:t>
            </a:r>
            <a:r>
              <a:rPr lang="uz-Cyrl-UZ" sz="1600" dirty="0"/>
              <a:t>:</a:t>
            </a:r>
          </a:p>
          <a:p>
            <a:pPr lvl="0" algn="ctr">
              <a:defRPr/>
            </a:pPr>
            <a:endParaRPr lang="uz-Cyrl-UZ" sz="1400" dirty="0"/>
          </a:p>
          <a:p>
            <a:pPr marL="285750" lvl="0" indent="-285750" algn="ctr">
              <a:buFont typeface="Wingdings" panose="05000000000000000000" pitchFamily="2" charset="2"/>
              <a:buChar char="Ø"/>
              <a:defRPr/>
            </a:pPr>
            <a:r>
              <a:rPr lang="uz-Cyrl-UZ" sz="1400" dirty="0"/>
              <a:t>Иш ҳақининг камлиги;</a:t>
            </a:r>
          </a:p>
          <a:p>
            <a:pPr marL="285750" lvl="0" indent="-285750" algn="ctr">
              <a:buFont typeface="Wingdings" panose="05000000000000000000" pitchFamily="2" charset="2"/>
              <a:buChar char="Ø"/>
              <a:defRPr/>
            </a:pPr>
            <a:r>
              <a:rPr lang="uz-Cyrl-UZ" sz="1400" dirty="0"/>
              <a:t>Хизматда шахсий  бизнесга алоқадолик;</a:t>
            </a:r>
          </a:p>
          <a:p>
            <a:pPr marL="285750" lvl="0" indent="-285750" algn="ctr">
              <a:buFont typeface="Wingdings" panose="05000000000000000000" pitchFamily="2" charset="2"/>
              <a:buChar char="Ø"/>
              <a:defRPr/>
            </a:pPr>
            <a:r>
              <a:rPr lang="ru-RU" sz="1400" dirty="0" err="1"/>
              <a:t>Инсофсиз</a:t>
            </a:r>
            <a:r>
              <a:rPr lang="ru-RU" sz="1400" dirty="0"/>
              <a:t> </a:t>
            </a:r>
            <a:r>
              <a:rPr lang="ru-RU" sz="1400" dirty="0" err="1"/>
              <a:t>рақобат</a:t>
            </a:r>
            <a:r>
              <a:rPr lang="ru-RU" sz="1400" dirty="0"/>
              <a:t> </a:t>
            </a:r>
            <a:r>
              <a:rPr lang="ru-RU" sz="1400" dirty="0" err="1"/>
              <a:t>ва</a:t>
            </a:r>
            <a:r>
              <a:rPr lang="ru-RU" sz="1400" dirty="0"/>
              <a:t> </a:t>
            </a:r>
            <a:r>
              <a:rPr lang="uz-Cyrl-UZ" sz="1400" dirty="0">
                <a:latin typeface="Arial" pitchFamily="34" charset="0"/>
                <a:cs typeface="Arial" pitchFamily="34" charset="0"/>
              </a:rPr>
              <a:t>монополия;</a:t>
            </a:r>
          </a:p>
          <a:p>
            <a:pPr marL="285750" lvl="0" indent="-285750" algn="ctr">
              <a:buFont typeface="Wingdings" panose="05000000000000000000" pitchFamily="2" charset="2"/>
              <a:buChar char="Ø"/>
              <a:defRPr/>
            </a:pPr>
            <a:r>
              <a:rPr lang="uz-Cyrl-UZ" sz="1400" dirty="0">
                <a:latin typeface="Arial" pitchFamily="34" charset="0"/>
                <a:cs typeface="Arial" pitchFamily="34" charset="0"/>
              </a:rPr>
              <a:t>Давлатнинг иқтисодиётга аралашуви ва бошқ.</a:t>
            </a:r>
          </a:p>
          <a:p>
            <a:pPr marL="285750" lvl="0" indent="-285750" algn="ctr">
              <a:buFont typeface="Wingdings" panose="05000000000000000000" pitchFamily="2" charset="2"/>
              <a:buChar char="ü"/>
              <a:defRPr/>
            </a:pPr>
            <a:endParaRPr lang="uz-Cyrl-UZ" sz="1400" b="1" dirty="0">
              <a:latin typeface="Arial" pitchFamily="34" charset="0"/>
              <a:cs typeface="Arial" pitchFamily="34" charset="0"/>
            </a:endParaRPr>
          </a:p>
          <a:p>
            <a:pPr lvl="0" algn="ctr">
              <a:defRPr/>
            </a:pPr>
            <a:endParaRPr kumimoji="0" lang="uz-Cyrl-UZ" b="1" i="0" u="none" strike="noStrike" kern="1200" cap="none" spc="0" normalizeH="0" baseline="0" noProof="0" dirty="0">
              <a:ln>
                <a:noFill/>
              </a:ln>
              <a:effectLst/>
              <a:uLnTx/>
              <a:uFillTx/>
              <a:latin typeface="Arial" pitchFamily="34" charset="0"/>
              <a:cs typeface="Arial" pitchFamily="34" charset="0"/>
            </a:endParaRPr>
          </a:p>
          <a:p>
            <a:pPr lvl="0" algn="ctr">
              <a:defRPr/>
            </a:pPr>
            <a:endParaRPr kumimoji="0" lang="ru-RU" b="1" i="0" u="none" strike="noStrike" kern="1200" cap="none" spc="0" normalizeH="0" baseline="0" noProof="0" dirty="0">
              <a:ln>
                <a:noFill/>
              </a:ln>
              <a:effectLst/>
              <a:uLnTx/>
              <a:uFillTx/>
              <a:latin typeface="Arial" pitchFamily="34" charset="0"/>
              <a:cs typeface="Arial" pitchFamily="34" charset="0"/>
            </a:endParaRPr>
          </a:p>
        </p:txBody>
      </p:sp>
      <p:sp>
        <p:nvSpPr>
          <p:cNvPr id="7" name="Прямоугольник 6"/>
          <p:cNvSpPr/>
          <p:nvPr/>
        </p:nvSpPr>
        <p:spPr>
          <a:xfrm>
            <a:off x="3487662" y="2805452"/>
            <a:ext cx="2423671" cy="2523768"/>
          </a:xfrm>
          <a:prstGeom prst="rect">
            <a:avLst/>
          </a:prstGeom>
        </p:spPr>
        <p:txBody>
          <a:bodyPr wrap="square">
            <a:spAutoFit/>
          </a:bodyPr>
          <a:lstStyle/>
          <a:p>
            <a:pPr lvl="0" algn="ctr">
              <a:defRPr/>
            </a:pPr>
            <a:r>
              <a:rPr lang="uz-Cyrl-UZ" sz="1600" b="1" dirty="0"/>
              <a:t>Салбий ижтимоий-маданий муҳит:</a:t>
            </a:r>
          </a:p>
          <a:p>
            <a:pPr marL="285750" lvl="0" indent="-285750" algn="ctr">
              <a:buFont typeface="Wingdings" panose="05000000000000000000" pitchFamily="2" charset="2"/>
              <a:buChar char="Ø"/>
              <a:defRPr/>
            </a:pPr>
            <a:r>
              <a:rPr lang="uz-Cyrl-UZ" sz="1400" dirty="0"/>
              <a:t>Инстизомсизлик;</a:t>
            </a:r>
          </a:p>
          <a:p>
            <a:pPr marL="285750" lvl="0" indent="-285750" algn="ctr">
              <a:buFont typeface="Wingdings" panose="05000000000000000000" pitchFamily="2" charset="2"/>
              <a:buChar char="Ø"/>
              <a:defRPr/>
            </a:pPr>
            <a:r>
              <a:rPr lang="uz-Cyrl-UZ" sz="1400" dirty="0"/>
              <a:t>Ҳалолликнинг етишмаслиги;</a:t>
            </a:r>
          </a:p>
          <a:p>
            <a:pPr marL="285750" lvl="0" indent="-285750" algn="ctr">
              <a:buFont typeface="Wingdings" panose="05000000000000000000" pitchFamily="2" charset="2"/>
              <a:buChar char="Ø"/>
              <a:defRPr/>
            </a:pPr>
            <a:r>
              <a:rPr lang="uz-Cyrl-UZ" sz="1400" dirty="0"/>
              <a:t>Жамоатчилик назоратининг етишмаслиги;</a:t>
            </a:r>
          </a:p>
          <a:p>
            <a:pPr marL="285750" lvl="0" indent="-285750" algn="ctr">
              <a:buFont typeface="Wingdings" panose="05000000000000000000" pitchFamily="2" charset="2"/>
              <a:buChar char="Ø"/>
              <a:defRPr/>
            </a:pPr>
            <a:r>
              <a:rPr lang="uz-Cyrl-UZ" sz="1400" dirty="0"/>
              <a:t>Непотизм;</a:t>
            </a:r>
          </a:p>
          <a:p>
            <a:pPr marL="285750" lvl="0" indent="-285750" algn="ctr">
              <a:buFont typeface="Wingdings" panose="05000000000000000000" pitchFamily="2" charset="2"/>
              <a:buChar char="Ø"/>
              <a:defRPr/>
            </a:pPr>
            <a:r>
              <a:rPr lang="uz-Cyrl-UZ" sz="1400" dirty="0"/>
              <a:t>Таниш-билишчилик;</a:t>
            </a:r>
          </a:p>
          <a:p>
            <a:pPr marL="285750" lvl="0" indent="-285750" algn="ctr">
              <a:buFont typeface="Wingdings" panose="05000000000000000000" pitchFamily="2" charset="2"/>
              <a:buChar char="Ø"/>
              <a:defRPr/>
            </a:pPr>
            <a:r>
              <a:rPr kumimoji="0" lang="uz-Cyrl-UZ" sz="1400" i="0" u="none" strike="noStrike" kern="1200" cap="none" spc="0" normalizeH="0" baseline="0" noProof="0" dirty="0">
                <a:ln>
                  <a:noFill/>
                </a:ln>
                <a:effectLst/>
                <a:uLnTx/>
                <a:uFillTx/>
                <a:latin typeface="Arial" pitchFamily="34" charset="0"/>
                <a:cs typeface="Arial" pitchFamily="34" charset="0"/>
              </a:rPr>
              <a:t>Бефарқлик</a:t>
            </a:r>
            <a:r>
              <a:rPr kumimoji="0" lang="uz-Cyrl-UZ" sz="1400" i="0" u="none" strike="noStrike" kern="1200" cap="none" spc="0" normalizeH="0" noProof="0" dirty="0">
                <a:ln>
                  <a:noFill/>
                </a:ln>
                <a:effectLst/>
                <a:uLnTx/>
                <a:uFillTx/>
                <a:latin typeface="Arial" pitchFamily="34" charset="0"/>
                <a:cs typeface="Arial" pitchFamily="34" charset="0"/>
              </a:rPr>
              <a:t> ва бошқ.</a:t>
            </a:r>
            <a:endParaRPr kumimoji="0" lang="ru-RU" sz="1400" i="0" u="none" strike="noStrike" kern="1200" cap="none" spc="0" normalizeH="0" baseline="0" noProof="0" dirty="0">
              <a:ln>
                <a:noFill/>
              </a:ln>
              <a:effectLst/>
              <a:uLnTx/>
              <a:uFillTx/>
              <a:latin typeface="Arial" pitchFamily="34" charset="0"/>
              <a:cs typeface="Arial" pitchFamily="34" charset="0"/>
            </a:endParaRPr>
          </a:p>
        </p:txBody>
      </p:sp>
      <p:sp>
        <p:nvSpPr>
          <p:cNvPr id="8" name="Прямоугольник 7"/>
          <p:cNvSpPr/>
          <p:nvPr/>
        </p:nvSpPr>
        <p:spPr>
          <a:xfrm>
            <a:off x="6202139" y="2786097"/>
            <a:ext cx="2369291" cy="3170099"/>
          </a:xfrm>
          <a:prstGeom prst="rect">
            <a:avLst/>
          </a:prstGeom>
        </p:spPr>
        <p:txBody>
          <a:bodyPr wrap="square">
            <a:spAutoFit/>
          </a:bodyPr>
          <a:lstStyle/>
          <a:p>
            <a:pPr lvl="0" algn="ctr">
              <a:defRPr/>
            </a:pPr>
            <a:r>
              <a:rPr lang="uz-Cyrl-UZ" sz="1600" b="1" dirty="0">
                <a:latin typeface="Arial" panose="020B0604020202020204" pitchFamily="34" charset="0"/>
                <a:cs typeface="Arial" panose="020B0604020202020204" pitchFamily="34" charset="0"/>
              </a:rPr>
              <a:t>Институтуционал тузилмалар:</a:t>
            </a:r>
          </a:p>
          <a:p>
            <a:pPr marL="285750" lvl="0" indent="-285750" algn="ctr">
              <a:buFont typeface="Wingdings" panose="05000000000000000000" pitchFamily="2" charset="2"/>
              <a:buChar char="Ø"/>
              <a:defRPr/>
            </a:pPr>
            <a:r>
              <a:rPr lang="uz-Cyrl-UZ" sz="1400" dirty="0"/>
              <a:t>Давлат хизматчилари малакасининг пастлиги;</a:t>
            </a:r>
          </a:p>
          <a:p>
            <a:pPr marL="285750" lvl="0" indent="-285750" algn="ctr">
              <a:buFont typeface="Wingdings" panose="05000000000000000000" pitchFamily="2" charset="2"/>
              <a:buChar char="Ø"/>
              <a:defRPr/>
            </a:pPr>
            <a:r>
              <a:rPr lang="uz-Cyrl-UZ" sz="1400" dirty="0"/>
              <a:t>Бошқарувнинг самарасизлиги;</a:t>
            </a:r>
          </a:p>
          <a:p>
            <a:pPr marL="285750" lvl="0" indent="-285750" algn="ctr">
              <a:buFont typeface="Wingdings" panose="05000000000000000000" pitchFamily="2" charset="2"/>
              <a:buChar char="Ø"/>
              <a:defRPr/>
            </a:pPr>
            <a:r>
              <a:rPr lang="uz-Cyrl-UZ" sz="1400" dirty="0"/>
              <a:t>Ички ва ташқи назоратнинг сустлиги; </a:t>
            </a:r>
            <a:endParaRPr lang="ru-RU" sz="1400" dirty="0"/>
          </a:p>
          <a:p>
            <a:pPr marL="285750" lvl="0" indent="-285750" algn="ctr">
              <a:buFont typeface="Wingdings" panose="05000000000000000000" pitchFamily="2" charset="2"/>
              <a:buChar char="Ø"/>
              <a:defRPr/>
            </a:pPr>
            <a:r>
              <a:rPr lang="ru-RU" sz="1400" dirty="0" err="1"/>
              <a:t>Бюрократик</a:t>
            </a:r>
            <a:r>
              <a:rPr lang="ru-RU" sz="1400" dirty="0"/>
              <a:t> </a:t>
            </a:r>
            <a:r>
              <a:rPr lang="ru-RU" sz="1400" dirty="0" err="1"/>
              <a:t>тўсиқлар</a:t>
            </a:r>
            <a:r>
              <a:rPr lang="ru-RU" sz="1400" dirty="0"/>
              <a:t>;</a:t>
            </a:r>
          </a:p>
          <a:p>
            <a:pPr marL="285750" lvl="0" indent="-285750" algn="ctr">
              <a:buFont typeface="Wingdings" panose="05000000000000000000" pitchFamily="2" charset="2"/>
              <a:buChar char="Ø"/>
              <a:defRPr/>
            </a:pPr>
            <a:r>
              <a:rPr lang="uz-Cyrl-UZ" sz="1400" dirty="0"/>
              <a:t>Маъмурий тартиб-таомилларнинг мураккаблиги ва бошқ.</a:t>
            </a:r>
            <a:endParaRPr lang="ru-RU" sz="1400" dirty="0"/>
          </a:p>
          <a:p>
            <a:pPr marL="285750" lvl="0" indent="-285750" algn="ctr">
              <a:buFont typeface="Wingdings" panose="05000000000000000000" pitchFamily="2" charset="2"/>
              <a:buChar char="Ø"/>
              <a:defRPr/>
            </a:pPr>
            <a:endParaRPr kumimoji="0" lang="ru-RU" sz="1400" b="1" i="0" u="none" strike="noStrike" kern="1200" cap="none" spc="0" normalizeH="0" baseline="0" noProof="0" dirty="0">
              <a:ln>
                <a:noFill/>
              </a:ln>
              <a:effectLst/>
              <a:uLnTx/>
              <a:uFillTx/>
              <a:latin typeface="Arial" pitchFamily="34" charset="0"/>
              <a:cs typeface="Arial" pitchFamily="34" charset="0"/>
            </a:endParaRPr>
          </a:p>
        </p:txBody>
      </p:sp>
      <p:sp>
        <p:nvSpPr>
          <p:cNvPr id="9" name="Прямоугольник 8"/>
          <p:cNvSpPr/>
          <p:nvPr/>
        </p:nvSpPr>
        <p:spPr>
          <a:xfrm>
            <a:off x="8977993" y="2778039"/>
            <a:ext cx="2160000" cy="27699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z-Cyrl-UZ" sz="1600" b="1" kern="0" dirty="0">
                <a:latin typeface="Arial" pitchFamily="34" charset="0"/>
                <a:cs typeface="Arial" pitchFamily="34" charset="0"/>
              </a:rPr>
              <a:t>Ҳуқуқдаги бўшлиқлар:</a:t>
            </a:r>
          </a:p>
          <a:p>
            <a:pPr marL="285750" indent="-285750" algn="ctr">
              <a:spcBef>
                <a:spcPct val="0"/>
              </a:spcBef>
              <a:spcAft>
                <a:spcPct val="0"/>
              </a:spcAft>
              <a:buFont typeface="Wingdings" panose="05000000000000000000" pitchFamily="2" charset="2"/>
              <a:buChar char="Ø"/>
            </a:pPr>
            <a:r>
              <a:rPr lang="uz-Cyrl-UZ" altLang="ru-RU" sz="1400" dirty="0">
                <a:latin typeface="Arial" panose="020B0604020202020204" pitchFamily="34" charset="0"/>
                <a:cs typeface="Arial" panose="020B0604020202020204" pitchFamily="34" charset="0"/>
              </a:rPr>
              <a:t>Қонунларни </a:t>
            </a:r>
          </a:p>
          <a:p>
            <a:pPr marL="285750" indent="-285750" algn="ctr">
              <a:spcBef>
                <a:spcPct val="0"/>
              </a:spcBef>
              <a:spcAft>
                <a:spcPct val="0"/>
              </a:spcAft>
              <a:buFont typeface="Wingdings" panose="05000000000000000000" pitchFamily="2" charset="2"/>
              <a:buChar char="Ø"/>
            </a:pPr>
            <a:r>
              <a:rPr lang="uz-Cyrl-UZ" altLang="ru-RU" sz="1400" dirty="0">
                <a:latin typeface="Arial" panose="020B0604020202020204" pitchFamily="34" charset="0"/>
                <a:cs typeface="Arial" panose="020B0604020202020204" pitchFamily="34" charset="0"/>
              </a:rPr>
              <a:t>четлаб ўтиш имконияти;</a:t>
            </a:r>
          </a:p>
          <a:p>
            <a:pPr marL="285750" indent="-285750" algn="ctr">
              <a:spcBef>
                <a:spcPct val="0"/>
              </a:spcBef>
              <a:spcAft>
                <a:spcPct val="0"/>
              </a:spcAft>
              <a:buFont typeface="Wingdings" panose="05000000000000000000" pitchFamily="2" charset="2"/>
              <a:buChar char="Ø"/>
            </a:pPr>
            <a:r>
              <a:rPr lang="uz-Cyrl-UZ" altLang="ru-RU" sz="1400" dirty="0">
                <a:latin typeface="Arial" panose="020B0604020202020204" pitchFamily="34" charset="0"/>
                <a:cs typeface="Arial" panose="020B0604020202020204" pitchFamily="34" charset="0"/>
              </a:rPr>
              <a:t>Қонунларнинг мураккаблиги;</a:t>
            </a:r>
          </a:p>
          <a:p>
            <a:pPr marL="285750" indent="-285750" algn="ctr">
              <a:spcBef>
                <a:spcPct val="0"/>
              </a:spcBef>
              <a:spcAft>
                <a:spcPct val="0"/>
              </a:spcAft>
              <a:buFont typeface="Wingdings" panose="05000000000000000000" pitchFamily="2" charset="2"/>
              <a:buChar char="Ø"/>
            </a:pPr>
            <a:r>
              <a:rPr lang="uz-Cyrl-UZ" altLang="ru-RU" sz="1400" dirty="0">
                <a:latin typeface="Arial" panose="020B0604020202020204" pitchFamily="34" charset="0"/>
                <a:cs typeface="Arial" panose="020B0604020202020204" pitchFamily="34" charset="0"/>
              </a:rPr>
              <a:t>Идоравий манфаатларнинг устувоарлиги ва бошқ.</a:t>
            </a:r>
            <a:endParaRPr lang="ru-RU" altLang="ru-RU" sz="14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effectLst/>
              <a:uLnTx/>
              <a:uFillTx/>
              <a:latin typeface="Arial" pitchFamily="34" charset="0"/>
              <a:cs typeface="Arial" pitchFamily="34" charset="0"/>
            </a:endParaRPr>
          </a:p>
        </p:txBody>
      </p:sp>
      <p:sp>
        <p:nvSpPr>
          <p:cNvPr id="41" name="이등변 삼각형 20"/>
          <p:cNvSpPr/>
          <p:nvPr/>
        </p:nvSpPr>
        <p:spPr>
          <a:xfrm rot="10800000">
            <a:off x="4554703" y="1877676"/>
            <a:ext cx="249423" cy="179429"/>
          </a:xfrm>
          <a:prstGeom prst="triangle">
            <a:avLst/>
          </a:prstGeom>
          <a:solidFill>
            <a:srgbClr val="29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chemeClr val="tx1"/>
              </a:solidFill>
              <a:effectLst/>
              <a:uLnTx/>
              <a:uFillTx/>
              <a:latin typeface="Calibri"/>
              <a:ea typeface="맑은 고딕" panose="020B0503020000020004" pitchFamily="34" charset="-127"/>
              <a:cs typeface="+mn-cs"/>
            </a:endParaRPr>
          </a:p>
        </p:txBody>
      </p:sp>
      <p:sp>
        <p:nvSpPr>
          <p:cNvPr id="42" name="이등변 삼각형 20"/>
          <p:cNvSpPr/>
          <p:nvPr/>
        </p:nvSpPr>
        <p:spPr>
          <a:xfrm rot="10800000">
            <a:off x="7239648" y="1843608"/>
            <a:ext cx="249423" cy="179429"/>
          </a:xfrm>
          <a:prstGeom prst="triangle">
            <a:avLst/>
          </a:prstGeom>
          <a:solidFill>
            <a:srgbClr val="29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chemeClr val="tx1"/>
              </a:solidFill>
              <a:effectLst/>
              <a:uLnTx/>
              <a:uFillTx/>
              <a:latin typeface="Calibri"/>
              <a:ea typeface="맑은 고딕" panose="020B0503020000020004" pitchFamily="34" charset="-127"/>
              <a:cs typeface="+mn-cs"/>
            </a:endParaRPr>
          </a:p>
        </p:txBody>
      </p:sp>
      <p:sp>
        <p:nvSpPr>
          <p:cNvPr id="43" name="이등변 삼각형 20"/>
          <p:cNvSpPr/>
          <p:nvPr/>
        </p:nvSpPr>
        <p:spPr>
          <a:xfrm rot="10800000">
            <a:off x="9965281" y="1846106"/>
            <a:ext cx="249423" cy="179429"/>
          </a:xfrm>
          <a:prstGeom prst="triangle">
            <a:avLst/>
          </a:prstGeom>
          <a:solidFill>
            <a:srgbClr val="29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chemeClr val="tx1"/>
              </a:solidFill>
              <a:effectLst/>
              <a:uLnTx/>
              <a:uFillTx/>
              <a:latin typeface="Calibri"/>
              <a:ea typeface="맑은 고딕" panose="020B0503020000020004" pitchFamily="34" charset="-127"/>
              <a:cs typeface="+mn-cs"/>
            </a:endParaRPr>
          </a:p>
        </p:txBody>
      </p:sp>
      <p:sp>
        <p:nvSpPr>
          <p:cNvPr id="27" name="이등변 삼각형 20"/>
          <p:cNvSpPr/>
          <p:nvPr/>
        </p:nvSpPr>
        <p:spPr>
          <a:xfrm rot="10800000">
            <a:off x="1974088" y="1940057"/>
            <a:ext cx="249423" cy="179429"/>
          </a:xfrm>
          <a:prstGeom prst="triangle">
            <a:avLst/>
          </a:prstGeom>
          <a:solidFill>
            <a:srgbClr val="292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chemeClr val="tx1"/>
              </a:solidFill>
              <a:effectLst/>
              <a:uLnTx/>
              <a:uFillTx/>
              <a:latin typeface="Calibri"/>
              <a:ea typeface="맑은 고딕" panose="020B0503020000020004" pitchFamily="34" charset="-127"/>
              <a:cs typeface="+mn-cs"/>
            </a:endParaRPr>
          </a:p>
        </p:txBody>
      </p:sp>
      <p:sp>
        <p:nvSpPr>
          <p:cNvPr id="32" name="Заголовок 1"/>
          <p:cNvSpPr txBox="1">
            <a:spLocks/>
          </p:cNvSpPr>
          <p:nvPr/>
        </p:nvSpPr>
        <p:spPr>
          <a:xfrm>
            <a:off x="102550" y="415721"/>
            <a:ext cx="12192000" cy="563047"/>
          </a:xfrm>
          <a:prstGeom prst="rect">
            <a:avLst/>
          </a:prstGeom>
          <a:no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lnSpc>
                <a:spcPct val="100000"/>
              </a:lnSpc>
              <a:buClr>
                <a:srgbClr val="000000"/>
              </a:buClr>
              <a:defRPr/>
            </a:pPr>
            <a:r>
              <a:rPr lang="uz-Cyrl-UZ" sz="2400" b="1" dirty="0">
                <a:solidFill>
                  <a:schemeClr val="tx1"/>
                </a:solidFill>
              </a:rPr>
              <a:t>КОРРУПЦИЯГА ИМКОН БЕРУВЧИ САБАБЛАР</a:t>
            </a:r>
            <a:endParaRPr kumimoji="0" lang="ru-RU" sz="2400" b="1" i="0" u="none" strike="noStrike" kern="1200" cap="none" spc="0" normalizeH="0" baseline="0" noProof="0" dirty="0">
              <a:ln>
                <a:noFill/>
              </a:ln>
              <a:solidFill>
                <a:schemeClr val="tx1"/>
              </a:solidFill>
              <a:effectLst/>
              <a:uLnTx/>
              <a:uFillTx/>
              <a:latin typeface="Arial" pitchFamily="34" charset="0"/>
              <a:cs typeface="Arial" pitchFamily="34" charset="0"/>
              <a:sym typeface="Arial"/>
            </a:endParaRPr>
          </a:p>
        </p:txBody>
      </p:sp>
    </p:spTree>
    <p:extLst>
      <p:ext uri="{BB962C8B-B14F-4D97-AF65-F5344CB8AC3E}">
        <p14:creationId xmlns:p14="http://schemas.microsoft.com/office/powerpoint/2010/main" val="2314003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25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Effect transition="in" filter="fade">
                                      <p:cBhvr>
                                        <p:cTn id="14" dur="1000"/>
                                        <p:tgtEl>
                                          <p:spTgt spid="27"/>
                                        </p:tgtEl>
                                      </p:cBhvr>
                                    </p:animEffect>
                                  </p:childTnLst>
                                </p:cTn>
                              </p:par>
                              <p:par>
                                <p:cTn id="15" presetID="53" presetClass="entr" presetSubtype="16" fill="hold" grpId="0" nodeType="withEffect">
                                  <p:stCondLst>
                                    <p:cond delay="2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fltVal val="0"/>
                                          </p:val>
                                        </p:tav>
                                        <p:tav tm="100000">
                                          <p:val>
                                            <p:strVal val="#ppt_w"/>
                                          </p:val>
                                        </p:tav>
                                      </p:tavLst>
                                    </p:anim>
                                    <p:anim calcmode="lin" valueType="num">
                                      <p:cBhvr>
                                        <p:cTn id="18" dur="1000" fill="hold"/>
                                        <p:tgtEl>
                                          <p:spTgt spid="26"/>
                                        </p:tgtEl>
                                        <p:attrNameLst>
                                          <p:attrName>ppt_h</p:attrName>
                                        </p:attrNameLst>
                                      </p:cBhvr>
                                      <p:tavLst>
                                        <p:tav tm="0">
                                          <p:val>
                                            <p:fltVal val="0"/>
                                          </p:val>
                                        </p:tav>
                                        <p:tav tm="100000">
                                          <p:val>
                                            <p:strVal val="#ppt_h"/>
                                          </p:val>
                                        </p:tav>
                                      </p:tavLst>
                                    </p:anim>
                                    <p:animEffect transition="in" filter="fade">
                                      <p:cBhvr>
                                        <p:cTn id="19" dur="1000"/>
                                        <p:tgtEl>
                                          <p:spTgt spid="26"/>
                                        </p:tgtEl>
                                      </p:cBhvr>
                                    </p:animEffect>
                                  </p:childTnLst>
                                </p:cTn>
                              </p:par>
                              <p:par>
                                <p:cTn id="20" presetID="53" presetClass="entr" presetSubtype="16" fill="hold" nodeType="withEffect">
                                  <p:stCondLst>
                                    <p:cond delay="250"/>
                                  </p:stCondLst>
                                  <p:childTnLst>
                                    <p:set>
                                      <p:cBhvr>
                                        <p:cTn id="21" dur="1" fill="hold">
                                          <p:stCondLst>
                                            <p:cond delay="0"/>
                                          </p:stCondLst>
                                        </p:cTn>
                                        <p:tgtEl>
                                          <p:spTgt spid="52"/>
                                        </p:tgtEl>
                                        <p:attrNameLst>
                                          <p:attrName>style.visibility</p:attrName>
                                        </p:attrNameLst>
                                      </p:cBhvr>
                                      <p:to>
                                        <p:strVal val="visible"/>
                                      </p:to>
                                    </p:set>
                                    <p:anim calcmode="lin" valueType="num">
                                      <p:cBhvr>
                                        <p:cTn id="22" dur="1000" fill="hold"/>
                                        <p:tgtEl>
                                          <p:spTgt spid="52"/>
                                        </p:tgtEl>
                                        <p:attrNameLst>
                                          <p:attrName>ppt_w</p:attrName>
                                        </p:attrNameLst>
                                      </p:cBhvr>
                                      <p:tavLst>
                                        <p:tav tm="0">
                                          <p:val>
                                            <p:fltVal val="0"/>
                                          </p:val>
                                        </p:tav>
                                        <p:tav tm="100000">
                                          <p:val>
                                            <p:strVal val="#ppt_w"/>
                                          </p:val>
                                        </p:tav>
                                      </p:tavLst>
                                    </p:anim>
                                    <p:anim calcmode="lin" valueType="num">
                                      <p:cBhvr>
                                        <p:cTn id="23" dur="1000" fill="hold"/>
                                        <p:tgtEl>
                                          <p:spTgt spid="52"/>
                                        </p:tgtEl>
                                        <p:attrNameLst>
                                          <p:attrName>ppt_h</p:attrName>
                                        </p:attrNameLst>
                                      </p:cBhvr>
                                      <p:tavLst>
                                        <p:tav tm="0">
                                          <p:val>
                                            <p:fltVal val="0"/>
                                          </p:val>
                                        </p:tav>
                                        <p:tav tm="100000">
                                          <p:val>
                                            <p:strVal val="#ppt_h"/>
                                          </p:val>
                                        </p:tav>
                                      </p:tavLst>
                                    </p:anim>
                                    <p:animEffect transition="in" filter="fade">
                                      <p:cBhvr>
                                        <p:cTn id="24" dur="1000"/>
                                        <p:tgtEl>
                                          <p:spTgt spid="52"/>
                                        </p:tgtEl>
                                      </p:cBhvr>
                                    </p:animEffect>
                                  </p:childTnLst>
                                </p:cTn>
                              </p:par>
                              <p:par>
                                <p:cTn id="25" presetID="53" presetClass="entr" presetSubtype="16" fill="hold" grpId="0" nodeType="withEffect">
                                  <p:stCondLst>
                                    <p:cond delay="25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250"/>
                                  </p:stCondLst>
                                  <p:childTnLst>
                                    <p:set>
                                      <p:cBhvr>
                                        <p:cTn id="33" dur="1" fill="hold">
                                          <p:stCondLst>
                                            <p:cond delay="0"/>
                                          </p:stCondLst>
                                        </p:cTn>
                                        <p:tgtEl>
                                          <p:spTgt spid="41"/>
                                        </p:tgtEl>
                                        <p:attrNameLst>
                                          <p:attrName>style.visibility</p:attrName>
                                        </p:attrNameLst>
                                      </p:cBhvr>
                                      <p:to>
                                        <p:strVal val="visible"/>
                                      </p:to>
                                    </p:set>
                                    <p:anim calcmode="lin" valueType="num">
                                      <p:cBhvr>
                                        <p:cTn id="34" dur="1000" fill="hold"/>
                                        <p:tgtEl>
                                          <p:spTgt spid="41"/>
                                        </p:tgtEl>
                                        <p:attrNameLst>
                                          <p:attrName>ppt_w</p:attrName>
                                        </p:attrNameLst>
                                      </p:cBhvr>
                                      <p:tavLst>
                                        <p:tav tm="0">
                                          <p:val>
                                            <p:fltVal val="0"/>
                                          </p:val>
                                        </p:tav>
                                        <p:tav tm="100000">
                                          <p:val>
                                            <p:strVal val="#ppt_w"/>
                                          </p:val>
                                        </p:tav>
                                      </p:tavLst>
                                    </p:anim>
                                    <p:anim calcmode="lin" valueType="num">
                                      <p:cBhvr>
                                        <p:cTn id="35" dur="1000" fill="hold"/>
                                        <p:tgtEl>
                                          <p:spTgt spid="41"/>
                                        </p:tgtEl>
                                        <p:attrNameLst>
                                          <p:attrName>ppt_h</p:attrName>
                                        </p:attrNameLst>
                                      </p:cBhvr>
                                      <p:tavLst>
                                        <p:tav tm="0">
                                          <p:val>
                                            <p:fltVal val="0"/>
                                          </p:val>
                                        </p:tav>
                                        <p:tav tm="100000">
                                          <p:val>
                                            <p:strVal val="#ppt_h"/>
                                          </p:val>
                                        </p:tav>
                                      </p:tavLst>
                                    </p:anim>
                                    <p:animEffect transition="in" filter="fade">
                                      <p:cBhvr>
                                        <p:cTn id="36" dur="1000"/>
                                        <p:tgtEl>
                                          <p:spTgt spid="41"/>
                                        </p:tgtEl>
                                      </p:cBhvr>
                                    </p:animEffect>
                                  </p:childTnLst>
                                </p:cTn>
                              </p:par>
                              <p:par>
                                <p:cTn id="37" presetID="53" presetClass="entr" presetSubtype="16" fill="hold" nodeType="withEffect">
                                  <p:stCondLst>
                                    <p:cond delay="250"/>
                                  </p:stCondLst>
                                  <p:childTnLst>
                                    <p:set>
                                      <p:cBhvr>
                                        <p:cTn id="38" dur="1" fill="hold">
                                          <p:stCondLst>
                                            <p:cond delay="0"/>
                                          </p:stCondLst>
                                        </p:cTn>
                                        <p:tgtEl>
                                          <p:spTgt spid="53"/>
                                        </p:tgtEl>
                                        <p:attrNameLst>
                                          <p:attrName>style.visibility</p:attrName>
                                        </p:attrNameLst>
                                      </p:cBhvr>
                                      <p:to>
                                        <p:strVal val="visible"/>
                                      </p:to>
                                    </p:set>
                                    <p:anim calcmode="lin" valueType="num">
                                      <p:cBhvr>
                                        <p:cTn id="39" dur="1000" fill="hold"/>
                                        <p:tgtEl>
                                          <p:spTgt spid="53"/>
                                        </p:tgtEl>
                                        <p:attrNameLst>
                                          <p:attrName>ppt_w</p:attrName>
                                        </p:attrNameLst>
                                      </p:cBhvr>
                                      <p:tavLst>
                                        <p:tav tm="0">
                                          <p:val>
                                            <p:fltVal val="0"/>
                                          </p:val>
                                        </p:tav>
                                        <p:tav tm="100000">
                                          <p:val>
                                            <p:strVal val="#ppt_w"/>
                                          </p:val>
                                        </p:tav>
                                      </p:tavLst>
                                    </p:anim>
                                    <p:anim calcmode="lin" valueType="num">
                                      <p:cBhvr>
                                        <p:cTn id="40" dur="1000" fill="hold"/>
                                        <p:tgtEl>
                                          <p:spTgt spid="53"/>
                                        </p:tgtEl>
                                        <p:attrNameLst>
                                          <p:attrName>ppt_h</p:attrName>
                                        </p:attrNameLst>
                                      </p:cBhvr>
                                      <p:tavLst>
                                        <p:tav tm="0">
                                          <p:val>
                                            <p:fltVal val="0"/>
                                          </p:val>
                                        </p:tav>
                                        <p:tav tm="100000">
                                          <p:val>
                                            <p:strVal val="#ppt_h"/>
                                          </p:val>
                                        </p:tav>
                                      </p:tavLst>
                                    </p:anim>
                                    <p:animEffect transition="in" filter="fade">
                                      <p:cBhvr>
                                        <p:cTn id="41" dur="1000"/>
                                        <p:tgtEl>
                                          <p:spTgt spid="53"/>
                                        </p:tgtEl>
                                      </p:cBhvr>
                                    </p:animEffect>
                                  </p:childTnLst>
                                </p:cTn>
                              </p:par>
                              <p:par>
                                <p:cTn id="42" presetID="53" presetClass="entr" presetSubtype="16" fill="hold" grpId="0" nodeType="withEffect">
                                  <p:stCondLst>
                                    <p:cond delay="250"/>
                                  </p:stCondLst>
                                  <p:childTnLst>
                                    <p:set>
                                      <p:cBhvr>
                                        <p:cTn id="43" dur="1" fill="hold">
                                          <p:stCondLst>
                                            <p:cond delay="0"/>
                                          </p:stCondLst>
                                        </p:cTn>
                                        <p:tgtEl>
                                          <p:spTgt spid="45"/>
                                        </p:tgtEl>
                                        <p:attrNameLst>
                                          <p:attrName>style.visibility</p:attrName>
                                        </p:attrNameLst>
                                      </p:cBhvr>
                                      <p:to>
                                        <p:strVal val="visible"/>
                                      </p:to>
                                    </p:set>
                                    <p:anim calcmode="lin" valueType="num">
                                      <p:cBhvr>
                                        <p:cTn id="44" dur="1000" fill="hold"/>
                                        <p:tgtEl>
                                          <p:spTgt spid="45"/>
                                        </p:tgtEl>
                                        <p:attrNameLst>
                                          <p:attrName>ppt_w</p:attrName>
                                        </p:attrNameLst>
                                      </p:cBhvr>
                                      <p:tavLst>
                                        <p:tav tm="0">
                                          <p:val>
                                            <p:fltVal val="0"/>
                                          </p:val>
                                        </p:tav>
                                        <p:tav tm="100000">
                                          <p:val>
                                            <p:strVal val="#ppt_w"/>
                                          </p:val>
                                        </p:tav>
                                      </p:tavLst>
                                    </p:anim>
                                    <p:anim calcmode="lin" valueType="num">
                                      <p:cBhvr>
                                        <p:cTn id="45" dur="1000" fill="hold"/>
                                        <p:tgtEl>
                                          <p:spTgt spid="45"/>
                                        </p:tgtEl>
                                        <p:attrNameLst>
                                          <p:attrName>ppt_h</p:attrName>
                                        </p:attrNameLst>
                                      </p:cBhvr>
                                      <p:tavLst>
                                        <p:tav tm="0">
                                          <p:val>
                                            <p:fltVal val="0"/>
                                          </p:val>
                                        </p:tav>
                                        <p:tav tm="100000">
                                          <p:val>
                                            <p:strVal val="#ppt_h"/>
                                          </p:val>
                                        </p:tav>
                                      </p:tavLst>
                                    </p:anim>
                                    <p:animEffect transition="in" filter="fade">
                                      <p:cBhvr>
                                        <p:cTn id="46" dur="1000"/>
                                        <p:tgtEl>
                                          <p:spTgt spid="45"/>
                                        </p:tgtEl>
                                      </p:cBhvr>
                                    </p:animEffect>
                                  </p:childTnLst>
                                </p:cTn>
                              </p:par>
                              <p:par>
                                <p:cTn id="47" presetID="53" presetClass="entr" presetSubtype="16" fill="hold" grpId="0" nodeType="withEffect">
                                  <p:stCondLst>
                                    <p:cond delay="250"/>
                                  </p:stCondLst>
                                  <p:childTnLst>
                                    <p:set>
                                      <p:cBhvr>
                                        <p:cTn id="48" dur="1" fill="hold">
                                          <p:stCondLst>
                                            <p:cond delay="0"/>
                                          </p:stCondLst>
                                        </p:cTn>
                                        <p:tgtEl>
                                          <p:spTgt spid="28"/>
                                        </p:tgtEl>
                                        <p:attrNameLst>
                                          <p:attrName>style.visibility</p:attrName>
                                        </p:attrNameLst>
                                      </p:cBhvr>
                                      <p:to>
                                        <p:strVal val="visible"/>
                                      </p:to>
                                    </p:set>
                                    <p:anim calcmode="lin" valueType="num">
                                      <p:cBhvr>
                                        <p:cTn id="49" dur="1000" fill="hold"/>
                                        <p:tgtEl>
                                          <p:spTgt spid="28"/>
                                        </p:tgtEl>
                                        <p:attrNameLst>
                                          <p:attrName>ppt_w</p:attrName>
                                        </p:attrNameLst>
                                      </p:cBhvr>
                                      <p:tavLst>
                                        <p:tav tm="0">
                                          <p:val>
                                            <p:fltVal val="0"/>
                                          </p:val>
                                        </p:tav>
                                        <p:tav tm="100000">
                                          <p:val>
                                            <p:strVal val="#ppt_w"/>
                                          </p:val>
                                        </p:tav>
                                      </p:tavLst>
                                    </p:anim>
                                    <p:anim calcmode="lin" valueType="num">
                                      <p:cBhvr>
                                        <p:cTn id="50" dur="1000" fill="hold"/>
                                        <p:tgtEl>
                                          <p:spTgt spid="28"/>
                                        </p:tgtEl>
                                        <p:attrNameLst>
                                          <p:attrName>ppt_h</p:attrName>
                                        </p:attrNameLst>
                                      </p:cBhvr>
                                      <p:tavLst>
                                        <p:tav tm="0">
                                          <p:val>
                                            <p:fltVal val="0"/>
                                          </p:val>
                                        </p:tav>
                                        <p:tav tm="100000">
                                          <p:val>
                                            <p:strVal val="#ppt_h"/>
                                          </p:val>
                                        </p:tav>
                                      </p:tavLst>
                                    </p:anim>
                                    <p:animEffect transition="in" filter="fade">
                                      <p:cBhvr>
                                        <p:cTn id="51" dur="1000"/>
                                        <p:tgtEl>
                                          <p:spTgt spid="28"/>
                                        </p:tgtEl>
                                      </p:cBhvr>
                                    </p:animEffect>
                                  </p:childTnLst>
                                </p:cTn>
                              </p:par>
                              <p:par>
                                <p:cTn id="52" presetID="53" presetClass="entr" presetSubtype="16" fill="hold" grpId="0" nodeType="withEffect">
                                  <p:stCondLst>
                                    <p:cond delay="25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Effect transition="in" filter="fade">
                                      <p:cBhvr>
                                        <p:cTn id="56" dur="10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250"/>
                                  </p:stCondLst>
                                  <p:childTnLst>
                                    <p:set>
                                      <p:cBhvr>
                                        <p:cTn id="60" dur="1" fill="hold">
                                          <p:stCondLst>
                                            <p:cond delay="0"/>
                                          </p:stCondLst>
                                        </p:cTn>
                                        <p:tgtEl>
                                          <p:spTgt spid="46"/>
                                        </p:tgtEl>
                                        <p:attrNameLst>
                                          <p:attrName>style.visibility</p:attrName>
                                        </p:attrNameLst>
                                      </p:cBhvr>
                                      <p:to>
                                        <p:strVal val="visible"/>
                                      </p:to>
                                    </p:set>
                                    <p:anim calcmode="lin" valueType="num">
                                      <p:cBhvr>
                                        <p:cTn id="61" dur="1000" fill="hold"/>
                                        <p:tgtEl>
                                          <p:spTgt spid="46"/>
                                        </p:tgtEl>
                                        <p:attrNameLst>
                                          <p:attrName>ppt_w</p:attrName>
                                        </p:attrNameLst>
                                      </p:cBhvr>
                                      <p:tavLst>
                                        <p:tav tm="0">
                                          <p:val>
                                            <p:fltVal val="0"/>
                                          </p:val>
                                        </p:tav>
                                        <p:tav tm="100000">
                                          <p:val>
                                            <p:strVal val="#ppt_w"/>
                                          </p:val>
                                        </p:tav>
                                      </p:tavLst>
                                    </p:anim>
                                    <p:anim calcmode="lin" valueType="num">
                                      <p:cBhvr>
                                        <p:cTn id="62" dur="1000" fill="hold"/>
                                        <p:tgtEl>
                                          <p:spTgt spid="46"/>
                                        </p:tgtEl>
                                        <p:attrNameLst>
                                          <p:attrName>ppt_h</p:attrName>
                                        </p:attrNameLst>
                                      </p:cBhvr>
                                      <p:tavLst>
                                        <p:tav tm="0">
                                          <p:val>
                                            <p:fltVal val="0"/>
                                          </p:val>
                                        </p:tav>
                                        <p:tav tm="100000">
                                          <p:val>
                                            <p:strVal val="#ppt_h"/>
                                          </p:val>
                                        </p:tav>
                                      </p:tavLst>
                                    </p:anim>
                                    <p:animEffect transition="in" filter="fade">
                                      <p:cBhvr>
                                        <p:cTn id="63" dur="1000"/>
                                        <p:tgtEl>
                                          <p:spTgt spid="46"/>
                                        </p:tgtEl>
                                      </p:cBhvr>
                                    </p:animEffect>
                                  </p:childTnLst>
                                </p:cTn>
                              </p:par>
                              <p:par>
                                <p:cTn id="64" presetID="53" presetClass="entr" presetSubtype="16" fill="hold" grpId="0" nodeType="withEffect">
                                  <p:stCondLst>
                                    <p:cond delay="250"/>
                                  </p:stCondLst>
                                  <p:childTnLst>
                                    <p:set>
                                      <p:cBhvr>
                                        <p:cTn id="65" dur="1" fill="hold">
                                          <p:stCondLst>
                                            <p:cond delay="0"/>
                                          </p:stCondLst>
                                        </p:cTn>
                                        <p:tgtEl>
                                          <p:spTgt spid="42"/>
                                        </p:tgtEl>
                                        <p:attrNameLst>
                                          <p:attrName>style.visibility</p:attrName>
                                        </p:attrNameLst>
                                      </p:cBhvr>
                                      <p:to>
                                        <p:strVal val="visible"/>
                                      </p:to>
                                    </p:set>
                                    <p:anim calcmode="lin" valueType="num">
                                      <p:cBhvr>
                                        <p:cTn id="66" dur="1000" fill="hold"/>
                                        <p:tgtEl>
                                          <p:spTgt spid="42"/>
                                        </p:tgtEl>
                                        <p:attrNameLst>
                                          <p:attrName>ppt_w</p:attrName>
                                        </p:attrNameLst>
                                      </p:cBhvr>
                                      <p:tavLst>
                                        <p:tav tm="0">
                                          <p:val>
                                            <p:fltVal val="0"/>
                                          </p:val>
                                        </p:tav>
                                        <p:tav tm="100000">
                                          <p:val>
                                            <p:strVal val="#ppt_w"/>
                                          </p:val>
                                        </p:tav>
                                      </p:tavLst>
                                    </p:anim>
                                    <p:anim calcmode="lin" valueType="num">
                                      <p:cBhvr>
                                        <p:cTn id="67" dur="1000" fill="hold"/>
                                        <p:tgtEl>
                                          <p:spTgt spid="42"/>
                                        </p:tgtEl>
                                        <p:attrNameLst>
                                          <p:attrName>ppt_h</p:attrName>
                                        </p:attrNameLst>
                                      </p:cBhvr>
                                      <p:tavLst>
                                        <p:tav tm="0">
                                          <p:val>
                                            <p:fltVal val="0"/>
                                          </p:val>
                                        </p:tav>
                                        <p:tav tm="100000">
                                          <p:val>
                                            <p:strVal val="#ppt_h"/>
                                          </p:val>
                                        </p:tav>
                                      </p:tavLst>
                                    </p:anim>
                                    <p:animEffect transition="in" filter="fade">
                                      <p:cBhvr>
                                        <p:cTn id="68" dur="1000"/>
                                        <p:tgtEl>
                                          <p:spTgt spid="42"/>
                                        </p:tgtEl>
                                      </p:cBhvr>
                                    </p:animEffect>
                                  </p:childTnLst>
                                </p:cTn>
                              </p:par>
                              <p:par>
                                <p:cTn id="69" presetID="53" presetClass="entr" presetSubtype="16" fill="hold" grpId="0" nodeType="withEffect">
                                  <p:stCondLst>
                                    <p:cond delay="250"/>
                                  </p:stCondLst>
                                  <p:childTnLst>
                                    <p:set>
                                      <p:cBhvr>
                                        <p:cTn id="70" dur="1" fill="hold">
                                          <p:stCondLst>
                                            <p:cond delay="0"/>
                                          </p:stCondLst>
                                        </p:cTn>
                                        <p:tgtEl>
                                          <p:spTgt spid="31"/>
                                        </p:tgtEl>
                                        <p:attrNameLst>
                                          <p:attrName>style.visibility</p:attrName>
                                        </p:attrNameLst>
                                      </p:cBhvr>
                                      <p:to>
                                        <p:strVal val="visible"/>
                                      </p:to>
                                    </p:set>
                                    <p:anim calcmode="lin" valueType="num">
                                      <p:cBhvr>
                                        <p:cTn id="71" dur="1000" fill="hold"/>
                                        <p:tgtEl>
                                          <p:spTgt spid="31"/>
                                        </p:tgtEl>
                                        <p:attrNameLst>
                                          <p:attrName>ppt_w</p:attrName>
                                        </p:attrNameLst>
                                      </p:cBhvr>
                                      <p:tavLst>
                                        <p:tav tm="0">
                                          <p:val>
                                            <p:fltVal val="0"/>
                                          </p:val>
                                        </p:tav>
                                        <p:tav tm="100000">
                                          <p:val>
                                            <p:strVal val="#ppt_w"/>
                                          </p:val>
                                        </p:tav>
                                      </p:tavLst>
                                    </p:anim>
                                    <p:anim calcmode="lin" valueType="num">
                                      <p:cBhvr>
                                        <p:cTn id="72" dur="1000" fill="hold"/>
                                        <p:tgtEl>
                                          <p:spTgt spid="31"/>
                                        </p:tgtEl>
                                        <p:attrNameLst>
                                          <p:attrName>ppt_h</p:attrName>
                                        </p:attrNameLst>
                                      </p:cBhvr>
                                      <p:tavLst>
                                        <p:tav tm="0">
                                          <p:val>
                                            <p:fltVal val="0"/>
                                          </p:val>
                                        </p:tav>
                                        <p:tav tm="100000">
                                          <p:val>
                                            <p:strVal val="#ppt_h"/>
                                          </p:val>
                                        </p:tav>
                                      </p:tavLst>
                                    </p:anim>
                                    <p:animEffect transition="in" filter="fade">
                                      <p:cBhvr>
                                        <p:cTn id="73" dur="1000"/>
                                        <p:tgtEl>
                                          <p:spTgt spid="31"/>
                                        </p:tgtEl>
                                      </p:cBhvr>
                                    </p:animEffect>
                                  </p:childTnLst>
                                </p:cTn>
                              </p:par>
                              <p:par>
                                <p:cTn id="74" presetID="53" presetClass="entr" presetSubtype="16" fill="hold" nodeType="withEffect">
                                  <p:stCondLst>
                                    <p:cond delay="250"/>
                                  </p:stCondLst>
                                  <p:childTnLst>
                                    <p:set>
                                      <p:cBhvr>
                                        <p:cTn id="75" dur="1" fill="hold">
                                          <p:stCondLst>
                                            <p:cond delay="0"/>
                                          </p:stCondLst>
                                        </p:cTn>
                                        <p:tgtEl>
                                          <p:spTgt spid="49"/>
                                        </p:tgtEl>
                                        <p:attrNameLst>
                                          <p:attrName>style.visibility</p:attrName>
                                        </p:attrNameLst>
                                      </p:cBhvr>
                                      <p:to>
                                        <p:strVal val="visible"/>
                                      </p:to>
                                    </p:set>
                                    <p:anim calcmode="lin" valueType="num">
                                      <p:cBhvr>
                                        <p:cTn id="76" dur="1000" fill="hold"/>
                                        <p:tgtEl>
                                          <p:spTgt spid="49"/>
                                        </p:tgtEl>
                                        <p:attrNameLst>
                                          <p:attrName>ppt_w</p:attrName>
                                        </p:attrNameLst>
                                      </p:cBhvr>
                                      <p:tavLst>
                                        <p:tav tm="0">
                                          <p:val>
                                            <p:fltVal val="0"/>
                                          </p:val>
                                        </p:tav>
                                        <p:tav tm="100000">
                                          <p:val>
                                            <p:strVal val="#ppt_w"/>
                                          </p:val>
                                        </p:tav>
                                      </p:tavLst>
                                    </p:anim>
                                    <p:anim calcmode="lin" valueType="num">
                                      <p:cBhvr>
                                        <p:cTn id="77" dur="1000" fill="hold"/>
                                        <p:tgtEl>
                                          <p:spTgt spid="49"/>
                                        </p:tgtEl>
                                        <p:attrNameLst>
                                          <p:attrName>ppt_h</p:attrName>
                                        </p:attrNameLst>
                                      </p:cBhvr>
                                      <p:tavLst>
                                        <p:tav tm="0">
                                          <p:val>
                                            <p:fltVal val="0"/>
                                          </p:val>
                                        </p:tav>
                                        <p:tav tm="100000">
                                          <p:val>
                                            <p:strVal val="#ppt_h"/>
                                          </p:val>
                                        </p:tav>
                                      </p:tavLst>
                                    </p:anim>
                                    <p:animEffect transition="in" filter="fade">
                                      <p:cBhvr>
                                        <p:cTn id="78" dur="1000"/>
                                        <p:tgtEl>
                                          <p:spTgt spid="49"/>
                                        </p:tgtEl>
                                      </p:cBhvr>
                                    </p:animEffect>
                                  </p:childTnLst>
                                </p:cTn>
                              </p:par>
                              <p:par>
                                <p:cTn id="79" presetID="53" presetClass="entr" presetSubtype="16" fill="hold" grpId="0" nodeType="withEffect">
                                  <p:stCondLst>
                                    <p:cond delay="250"/>
                                  </p:stCondLst>
                                  <p:childTnLst>
                                    <p:set>
                                      <p:cBhvr>
                                        <p:cTn id="80" dur="1" fill="hold">
                                          <p:stCondLst>
                                            <p:cond delay="0"/>
                                          </p:stCondLst>
                                        </p:cTn>
                                        <p:tgtEl>
                                          <p:spTgt spid="8"/>
                                        </p:tgtEl>
                                        <p:attrNameLst>
                                          <p:attrName>style.visibility</p:attrName>
                                        </p:attrNameLst>
                                      </p:cBhvr>
                                      <p:to>
                                        <p:strVal val="visible"/>
                                      </p:to>
                                    </p:set>
                                    <p:anim calcmode="lin" valueType="num">
                                      <p:cBhvr>
                                        <p:cTn id="81" dur="1000" fill="hold"/>
                                        <p:tgtEl>
                                          <p:spTgt spid="8"/>
                                        </p:tgtEl>
                                        <p:attrNameLst>
                                          <p:attrName>ppt_w</p:attrName>
                                        </p:attrNameLst>
                                      </p:cBhvr>
                                      <p:tavLst>
                                        <p:tav tm="0">
                                          <p:val>
                                            <p:fltVal val="0"/>
                                          </p:val>
                                        </p:tav>
                                        <p:tav tm="100000">
                                          <p:val>
                                            <p:strVal val="#ppt_w"/>
                                          </p:val>
                                        </p:tav>
                                      </p:tavLst>
                                    </p:anim>
                                    <p:anim calcmode="lin" valueType="num">
                                      <p:cBhvr>
                                        <p:cTn id="82" dur="1000" fill="hold"/>
                                        <p:tgtEl>
                                          <p:spTgt spid="8"/>
                                        </p:tgtEl>
                                        <p:attrNameLst>
                                          <p:attrName>ppt_h</p:attrName>
                                        </p:attrNameLst>
                                      </p:cBhvr>
                                      <p:tavLst>
                                        <p:tav tm="0">
                                          <p:val>
                                            <p:fltVal val="0"/>
                                          </p:val>
                                        </p:tav>
                                        <p:tav tm="100000">
                                          <p:val>
                                            <p:strVal val="#ppt_h"/>
                                          </p:val>
                                        </p:tav>
                                      </p:tavLst>
                                    </p:anim>
                                    <p:animEffect transition="in" filter="fade">
                                      <p:cBhvr>
                                        <p:cTn id="83" dur="10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250"/>
                                  </p:stCondLst>
                                  <p:childTnLst>
                                    <p:set>
                                      <p:cBhvr>
                                        <p:cTn id="87" dur="1" fill="hold">
                                          <p:stCondLst>
                                            <p:cond delay="0"/>
                                          </p:stCondLst>
                                        </p:cTn>
                                        <p:tgtEl>
                                          <p:spTgt spid="47"/>
                                        </p:tgtEl>
                                        <p:attrNameLst>
                                          <p:attrName>style.visibility</p:attrName>
                                        </p:attrNameLst>
                                      </p:cBhvr>
                                      <p:to>
                                        <p:strVal val="visible"/>
                                      </p:to>
                                    </p:set>
                                    <p:anim calcmode="lin" valueType="num">
                                      <p:cBhvr>
                                        <p:cTn id="88" dur="1000" fill="hold"/>
                                        <p:tgtEl>
                                          <p:spTgt spid="47"/>
                                        </p:tgtEl>
                                        <p:attrNameLst>
                                          <p:attrName>ppt_w</p:attrName>
                                        </p:attrNameLst>
                                      </p:cBhvr>
                                      <p:tavLst>
                                        <p:tav tm="0">
                                          <p:val>
                                            <p:fltVal val="0"/>
                                          </p:val>
                                        </p:tav>
                                        <p:tav tm="100000">
                                          <p:val>
                                            <p:strVal val="#ppt_w"/>
                                          </p:val>
                                        </p:tav>
                                      </p:tavLst>
                                    </p:anim>
                                    <p:anim calcmode="lin" valueType="num">
                                      <p:cBhvr>
                                        <p:cTn id="89" dur="1000" fill="hold"/>
                                        <p:tgtEl>
                                          <p:spTgt spid="47"/>
                                        </p:tgtEl>
                                        <p:attrNameLst>
                                          <p:attrName>ppt_h</p:attrName>
                                        </p:attrNameLst>
                                      </p:cBhvr>
                                      <p:tavLst>
                                        <p:tav tm="0">
                                          <p:val>
                                            <p:fltVal val="0"/>
                                          </p:val>
                                        </p:tav>
                                        <p:tav tm="100000">
                                          <p:val>
                                            <p:strVal val="#ppt_h"/>
                                          </p:val>
                                        </p:tav>
                                      </p:tavLst>
                                    </p:anim>
                                    <p:animEffect transition="in" filter="fade">
                                      <p:cBhvr>
                                        <p:cTn id="90" dur="1000"/>
                                        <p:tgtEl>
                                          <p:spTgt spid="47"/>
                                        </p:tgtEl>
                                      </p:cBhvr>
                                    </p:animEffect>
                                  </p:childTnLst>
                                </p:cTn>
                              </p:par>
                              <p:par>
                                <p:cTn id="91" presetID="53" presetClass="entr" presetSubtype="16" fill="hold" grpId="0" nodeType="withEffect">
                                  <p:stCondLst>
                                    <p:cond delay="25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fltVal val="0"/>
                                          </p:val>
                                        </p:tav>
                                        <p:tav tm="100000">
                                          <p:val>
                                            <p:strVal val="#ppt_w"/>
                                          </p:val>
                                        </p:tav>
                                      </p:tavLst>
                                    </p:anim>
                                    <p:anim calcmode="lin" valueType="num">
                                      <p:cBhvr>
                                        <p:cTn id="94" dur="1000" fill="hold"/>
                                        <p:tgtEl>
                                          <p:spTgt spid="43"/>
                                        </p:tgtEl>
                                        <p:attrNameLst>
                                          <p:attrName>ppt_h</p:attrName>
                                        </p:attrNameLst>
                                      </p:cBhvr>
                                      <p:tavLst>
                                        <p:tav tm="0">
                                          <p:val>
                                            <p:fltVal val="0"/>
                                          </p:val>
                                        </p:tav>
                                        <p:tav tm="100000">
                                          <p:val>
                                            <p:strVal val="#ppt_h"/>
                                          </p:val>
                                        </p:tav>
                                      </p:tavLst>
                                    </p:anim>
                                    <p:animEffect transition="in" filter="fade">
                                      <p:cBhvr>
                                        <p:cTn id="95" dur="1000"/>
                                        <p:tgtEl>
                                          <p:spTgt spid="43"/>
                                        </p:tgtEl>
                                      </p:cBhvr>
                                    </p:animEffect>
                                  </p:childTnLst>
                                </p:cTn>
                              </p:par>
                              <p:par>
                                <p:cTn id="96" presetID="53" presetClass="entr" presetSubtype="16" fill="hold" nodeType="withEffect">
                                  <p:stCondLst>
                                    <p:cond delay="250"/>
                                  </p:stCondLst>
                                  <p:childTnLst>
                                    <p:set>
                                      <p:cBhvr>
                                        <p:cTn id="97" dur="1" fill="hold">
                                          <p:stCondLst>
                                            <p:cond delay="0"/>
                                          </p:stCondLst>
                                        </p:cTn>
                                        <p:tgtEl>
                                          <p:spTgt spid="50"/>
                                        </p:tgtEl>
                                        <p:attrNameLst>
                                          <p:attrName>style.visibility</p:attrName>
                                        </p:attrNameLst>
                                      </p:cBhvr>
                                      <p:to>
                                        <p:strVal val="visible"/>
                                      </p:to>
                                    </p:set>
                                    <p:anim calcmode="lin" valueType="num">
                                      <p:cBhvr>
                                        <p:cTn id="98" dur="1000" fill="hold"/>
                                        <p:tgtEl>
                                          <p:spTgt spid="50"/>
                                        </p:tgtEl>
                                        <p:attrNameLst>
                                          <p:attrName>ppt_w</p:attrName>
                                        </p:attrNameLst>
                                      </p:cBhvr>
                                      <p:tavLst>
                                        <p:tav tm="0">
                                          <p:val>
                                            <p:fltVal val="0"/>
                                          </p:val>
                                        </p:tav>
                                        <p:tav tm="100000">
                                          <p:val>
                                            <p:strVal val="#ppt_w"/>
                                          </p:val>
                                        </p:tav>
                                      </p:tavLst>
                                    </p:anim>
                                    <p:anim calcmode="lin" valueType="num">
                                      <p:cBhvr>
                                        <p:cTn id="99" dur="1000" fill="hold"/>
                                        <p:tgtEl>
                                          <p:spTgt spid="50"/>
                                        </p:tgtEl>
                                        <p:attrNameLst>
                                          <p:attrName>ppt_h</p:attrName>
                                        </p:attrNameLst>
                                      </p:cBhvr>
                                      <p:tavLst>
                                        <p:tav tm="0">
                                          <p:val>
                                            <p:fltVal val="0"/>
                                          </p:val>
                                        </p:tav>
                                        <p:tav tm="100000">
                                          <p:val>
                                            <p:strVal val="#ppt_h"/>
                                          </p:val>
                                        </p:tav>
                                      </p:tavLst>
                                    </p:anim>
                                    <p:animEffect transition="in" filter="fade">
                                      <p:cBhvr>
                                        <p:cTn id="100" dur="1000"/>
                                        <p:tgtEl>
                                          <p:spTgt spid="50"/>
                                        </p:tgtEl>
                                      </p:cBhvr>
                                    </p:animEffect>
                                  </p:childTnLst>
                                </p:cTn>
                              </p:par>
                              <p:par>
                                <p:cTn id="101" presetID="53" presetClass="entr" presetSubtype="16" fill="hold" grpId="0" nodeType="withEffect">
                                  <p:stCondLst>
                                    <p:cond delay="25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1000" fill="hold"/>
                                        <p:tgtEl>
                                          <p:spTgt spid="34"/>
                                        </p:tgtEl>
                                        <p:attrNameLst>
                                          <p:attrName>ppt_w</p:attrName>
                                        </p:attrNameLst>
                                      </p:cBhvr>
                                      <p:tavLst>
                                        <p:tav tm="0">
                                          <p:val>
                                            <p:fltVal val="0"/>
                                          </p:val>
                                        </p:tav>
                                        <p:tav tm="100000">
                                          <p:val>
                                            <p:strVal val="#ppt_w"/>
                                          </p:val>
                                        </p:tav>
                                      </p:tavLst>
                                    </p:anim>
                                    <p:anim calcmode="lin" valueType="num">
                                      <p:cBhvr>
                                        <p:cTn id="104" dur="1000" fill="hold"/>
                                        <p:tgtEl>
                                          <p:spTgt spid="34"/>
                                        </p:tgtEl>
                                        <p:attrNameLst>
                                          <p:attrName>ppt_h</p:attrName>
                                        </p:attrNameLst>
                                      </p:cBhvr>
                                      <p:tavLst>
                                        <p:tav tm="0">
                                          <p:val>
                                            <p:fltVal val="0"/>
                                          </p:val>
                                        </p:tav>
                                        <p:tav tm="100000">
                                          <p:val>
                                            <p:strVal val="#ppt_h"/>
                                          </p:val>
                                        </p:tav>
                                      </p:tavLst>
                                    </p:anim>
                                    <p:animEffect transition="in" filter="fade">
                                      <p:cBhvr>
                                        <p:cTn id="105" dur="1000"/>
                                        <p:tgtEl>
                                          <p:spTgt spid="34"/>
                                        </p:tgtEl>
                                      </p:cBhvr>
                                    </p:animEffect>
                                  </p:childTnLst>
                                </p:cTn>
                              </p:par>
                              <p:par>
                                <p:cTn id="106" presetID="53" presetClass="entr" presetSubtype="16" fill="hold" grpId="0" nodeType="withEffect">
                                  <p:stCondLst>
                                    <p:cond delay="250"/>
                                  </p:stCondLst>
                                  <p:childTnLst>
                                    <p:set>
                                      <p:cBhvr>
                                        <p:cTn id="107" dur="1" fill="hold">
                                          <p:stCondLst>
                                            <p:cond delay="0"/>
                                          </p:stCondLst>
                                        </p:cTn>
                                        <p:tgtEl>
                                          <p:spTgt spid="9"/>
                                        </p:tgtEl>
                                        <p:attrNameLst>
                                          <p:attrName>style.visibility</p:attrName>
                                        </p:attrNameLst>
                                      </p:cBhvr>
                                      <p:to>
                                        <p:strVal val="visible"/>
                                      </p:to>
                                    </p:set>
                                    <p:anim calcmode="lin" valueType="num">
                                      <p:cBhvr>
                                        <p:cTn id="108" dur="1000" fill="hold"/>
                                        <p:tgtEl>
                                          <p:spTgt spid="9"/>
                                        </p:tgtEl>
                                        <p:attrNameLst>
                                          <p:attrName>ppt_w</p:attrName>
                                        </p:attrNameLst>
                                      </p:cBhvr>
                                      <p:tavLst>
                                        <p:tav tm="0">
                                          <p:val>
                                            <p:fltVal val="0"/>
                                          </p:val>
                                        </p:tav>
                                        <p:tav tm="100000">
                                          <p:val>
                                            <p:strVal val="#ppt_w"/>
                                          </p:val>
                                        </p:tav>
                                      </p:tavLst>
                                    </p:anim>
                                    <p:anim calcmode="lin" valueType="num">
                                      <p:cBhvr>
                                        <p:cTn id="109" dur="1000" fill="hold"/>
                                        <p:tgtEl>
                                          <p:spTgt spid="9"/>
                                        </p:tgtEl>
                                        <p:attrNameLst>
                                          <p:attrName>ppt_h</p:attrName>
                                        </p:attrNameLst>
                                      </p:cBhvr>
                                      <p:tavLst>
                                        <p:tav tm="0">
                                          <p:val>
                                            <p:fltVal val="0"/>
                                          </p:val>
                                        </p:tav>
                                        <p:tav tm="100000">
                                          <p:val>
                                            <p:strVal val="#ppt_h"/>
                                          </p:val>
                                        </p:tav>
                                      </p:tavLst>
                                    </p:anim>
                                    <p:animEffect transition="in" filter="fade">
                                      <p:cBhvr>
                                        <p:cTn id="1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31" grpId="0" animBg="1"/>
      <p:bldP spid="34" grpId="0" animBg="1"/>
      <p:bldP spid="26" grpId="0"/>
      <p:bldP spid="45" grpId="0"/>
      <p:bldP spid="46" grpId="0"/>
      <p:bldP spid="47" grpId="0"/>
      <p:bldP spid="6" grpId="0"/>
      <p:bldP spid="7" grpId="0"/>
      <p:bldP spid="8" grpId="0"/>
      <p:bldP spid="9" grpId="0"/>
      <p:bldP spid="41" grpId="0" animBg="1"/>
      <p:bldP spid="42" grpId="0" animBg="1"/>
      <p:bldP spid="43" grpId="0" animBg="1"/>
      <p:bldP spid="27" grpId="0" animBg="1"/>
    </p:bldLst>
  </p:timing>
</p:sld>
</file>

<file path=ppt/theme/theme1.xml><?xml version="1.0" encoding="utf-8"?>
<a:theme xmlns:a="http://schemas.openxmlformats.org/drawingml/2006/main" name="1_Mutius template">
  <a:themeElements>
    <a:clrScheme name="Custom 347">
      <a:dk1>
        <a:srgbClr val="11191F"/>
      </a:dk1>
      <a:lt1>
        <a:srgbClr val="FFFFFF"/>
      </a:lt1>
      <a:dk2>
        <a:srgbClr val="97A5C2"/>
      </a:dk2>
      <a:lt2>
        <a:srgbClr val="E6E6EC"/>
      </a:lt2>
      <a:accent1>
        <a:srgbClr val="11191F"/>
      </a:accent1>
      <a:accent2>
        <a:srgbClr val="525666"/>
      </a:accent2>
      <a:accent3>
        <a:srgbClr val="757B96"/>
      </a:accent3>
      <a:accent4>
        <a:srgbClr val="9CA1B6"/>
      </a:accent4>
      <a:accent5>
        <a:srgbClr val="CC5900"/>
      </a:accent5>
      <a:accent6>
        <a:srgbClr val="FF8800"/>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utius template">
  <a:themeElements>
    <a:clrScheme name="Custom 347">
      <a:dk1>
        <a:srgbClr val="11191F"/>
      </a:dk1>
      <a:lt1>
        <a:srgbClr val="FFFFFF"/>
      </a:lt1>
      <a:dk2>
        <a:srgbClr val="97A5C2"/>
      </a:dk2>
      <a:lt2>
        <a:srgbClr val="E6E6EC"/>
      </a:lt2>
      <a:accent1>
        <a:srgbClr val="11191F"/>
      </a:accent1>
      <a:accent2>
        <a:srgbClr val="525666"/>
      </a:accent2>
      <a:accent3>
        <a:srgbClr val="757B96"/>
      </a:accent3>
      <a:accent4>
        <a:srgbClr val="9CA1B6"/>
      </a:accent4>
      <a:accent5>
        <a:srgbClr val="CC5900"/>
      </a:accent5>
      <a:accent6>
        <a:srgbClr val="FF8800"/>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Mutius template">
  <a:themeElements>
    <a:clrScheme name="Custom 347">
      <a:dk1>
        <a:srgbClr val="11191F"/>
      </a:dk1>
      <a:lt1>
        <a:srgbClr val="FFFFFF"/>
      </a:lt1>
      <a:dk2>
        <a:srgbClr val="97A5C2"/>
      </a:dk2>
      <a:lt2>
        <a:srgbClr val="E6E6EC"/>
      </a:lt2>
      <a:accent1>
        <a:srgbClr val="11191F"/>
      </a:accent1>
      <a:accent2>
        <a:srgbClr val="525666"/>
      </a:accent2>
      <a:accent3>
        <a:srgbClr val="757B96"/>
      </a:accent3>
      <a:accent4>
        <a:srgbClr val="9CA1B6"/>
      </a:accent4>
      <a:accent5>
        <a:srgbClr val="CC5900"/>
      </a:accent5>
      <a:accent6>
        <a:srgbClr val="FF8800"/>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Mutius template">
  <a:themeElements>
    <a:clrScheme name="Custom 347">
      <a:dk1>
        <a:srgbClr val="11191F"/>
      </a:dk1>
      <a:lt1>
        <a:srgbClr val="FFFFFF"/>
      </a:lt1>
      <a:dk2>
        <a:srgbClr val="97A5C2"/>
      </a:dk2>
      <a:lt2>
        <a:srgbClr val="E6E6EC"/>
      </a:lt2>
      <a:accent1>
        <a:srgbClr val="11191F"/>
      </a:accent1>
      <a:accent2>
        <a:srgbClr val="525666"/>
      </a:accent2>
      <a:accent3>
        <a:srgbClr val="757B96"/>
      </a:accent3>
      <a:accent4>
        <a:srgbClr val="9CA1B6"/>
      </a:accent4>
      <a:accent5>
        <a:srgbClr val="CC5900"/>
      </a:accent5>
      <a:accent6>
        <a:srgbClr val="FF8800"/>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Грань">
  <a:themeElements>
    <a:clrScheme name="Грань">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otalTime>683</TotalTime>
  <Words>2261</Words>
  <Application>Microsoft Office PowerPoint</Application>
  <PresentationFormat>Широкоэкранный</PresentationFormat>
  <Paragraphs>228</Paragraphs>
  <Slides>30</Slides>
  <Notes>2</Notes>
  <HiddenSlides>0</HiddenSlides>
  <MMClips>3</MMClips>
  <ScaleCrop>false</ScaleCrop>
  <HeadingPairs>
    <vt:vector size="6" baseType="variant">
      <vt:variant>
        <vt:lpstr>Использованные шрифты</vt:lpstr>
      </vt:variant>
      <vt:variant>
        <vt:i4>14</vt:i4>
      </vt:variant>
      <vt:variant>
        <vt:lpstr>Тема</vt:lpstr>
      </vt:variant>
      <vt:variant>
        <vt:i4>9</vt:i4>
      </vt:variant>
      <vt:variant>
        <vt:lpstr>Заголовки слайдов</vt:lpstr>
      </vt:variant>
      <vt:variant>
        <vt:i4>30</vt:i4>
      </vt:variant>
    </vt:vector>
  </HeadingPairs>
  <TitlesOfParts>
    <vt:vector size="53" baseType="lpstr">
      <vt:lpstr>SimSun</vt:lpstr>
      <vt:lpstr>Adobe 고딕 Std B</vt:lpstr>
      <vt:lpstr>Arial</vt:lpstr>
      <vt:lpstr>Calibri</vt:lpstr>
      <vt:lpstr>Calibri Light</vt:lpstr>
      <vt:lpstr>Courier New</vt:lpstr>
      <vt:lpstr>DM Serif Display</vt:lpstr>
      <vt:lpstr>Montserrat Light</vt:lpstr>
      <vt:lpstr>Montserrat-Bold</vt:lpstr>
      <vt:lpstr>Segoe UI</vt:lpstr>
      <vt:lpstr>Times New Roman</vt:lpstr>
      <vt:lpstr>Trebuchet MS</vt:lpstr>
      <vt:lpstr>Wingdings</vt:lpstr>
      <vt:lpstr>Wingdings 3</vt:lpstr>
      <vt:lpstr>1_Mutius template</vt:lpstr>
      <vt:lpstr>2_Mutius template</vt:lpstr>
      <vt:lpstr>3_Mutius template</vt:lpstr>
      <vt:lpstr>3_Office Theme</vt:lpstr>
      <vt:lpstr>4_Mutius template</vt:lpstr>
      <vt:lpstr>2_Office Theme</vt:lpstr>
      <vt:lpstr>Тема Office</vt:lpstr>
      <vt:lpstr>1_Тема Office</vt:lpstr>
      <vt:lpstr>1_Грань</vt:lpstr>
      <vt:lpstr>Презентация PowerPoint</vt:lpstr>
      <vt:lpstr>Презентация PowerPoint</vt:lpstr>
      <vt:lpstr>Презентация PowerPoint</vt:lpstr>
      <vt:lpstr>   - Коррупция нима?    -Манфаатлар тўқнашуви деганда нимани тушунамиз?     -Ўзбекистонда коррупциянинг илдизи  қаерда?   - Инсонлар (ёшлар)да коррупцияга мойиллик қачон бошланади?    - Коррупциявий жиноятларни фош этилишининг ижтимоий тармоқларда кўп тарқатилишига муносабатингиз?    - Жиноят кодексида коррупцияга оид жиноятлар тоифасига кирувчи моддаларни биласизми?</vt:lpstr>
      <vt:lpstr>Презентация PowerPoint</vt:lpstr>
      <vt:lpstr>МАНФААТЛАР ТЎҚНАШУВИНИНГ КЎРИНИШЛАРИ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Коррупцияга қарши курашиш соҳасидаги давлат сиёсатининг йўналишлари </vt:lpstr>
      <vt:lpstr>Презентация PowerPoint</vt:lpstr>
      <vt:lpstr>Презентация PowerPoint</vt:lpstr>
      <vt:lpstr>Презентация PowerPoint</vt:lpstr>
      <vt:lpstr>Ўзбекистонда коррупциянинг  келиб чиқиш илдизи қаерда?</vt:lpstr>
      <vt:lpstr> Коррупцияни келтириб чиқарувчи яна бир омил – бу сунъий тўсиқлар. Хўш, сунъий тўсиқларнинг ўзи нима?  :</vt:lpstr>
      <vt:lpstr>Презентация PowerPoint</vt:lpstr>
      <vt:lpstr>Коррупцияга қарши курашнинг 5 йўли</vt:lpstr>
      <vt:lpstr>Коррупцияга қарши курашнинг 5 йўли</vt:lpstr>
      <vt:lpstr>Презентация PowerPoint</vt:lpstr>
      <vt:lpstr>Презентация PowerPoint</vt:lpstr>
      <vt:lpstr>Презентация PowerPoint</vt:lpstr>
      <vt:lpstr>Презентация PowerPoint</vt:lpstr>
      <vt:lpstr>Ўзбекистон Республикаси Президентининг 2021 йил 6 июлдаги ПФ-6257-сонли фармонида Жиноят кодексида коррупцияга оид жиноятлар тоифасига кирувчи моддаларнинг аниқ рўйхатини белгилаш назарда тутилган </vt:lpstr>
      <vt:lpstr>Ўзбекистон Республикаси Президентининг 2021 йил 6 июлдаги ПФ-6257-сонли фармонида Жиноят кодексида коррупцияга оид жиноятлар тоифасига кирувчи моддаларнинг аниқ рўйхатини белгилаш назарда тутилган </vt:lpstr>
      <vt:lpstr>Ўзбекистон Республикаси Президентининг 2021 йил 6 июлдаги ПФ-6257-сонли фармонида Жиноят кодексида коррупцияга оид жиноятлар тоифасига кирувчи моддаларнинг аниқ рўйхатини белгилаш назарда тутилган </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MYPRO</cp:lastModifiedBy>
  <cp:revision>96</cp:revision>
  <dcterms:created xsi:type="dcterms:W3CDTF">2021-11-15T09:14:07Z</dcterms:created>
  <dcterms:modified xsi:type="dcterms:W3CDTF">2024-11-29T05:23:20Z</dcterms:modified>
</cp:coreProperties>
</file>